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J Sloan III" initials="JJSI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9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1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0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3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4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1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9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1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EB607-EE7A-4ACC-AFE9-7A007186339D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89A79-809C-4225-8558-5589D109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0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044825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History and the Theoretical Developments in Victimology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Dick Daniel T. Andzenge</a:t>
            </a:r>
          </a:p>
          <a:p>
            <a:r>
              <a:rPr lang="en-US" dirty="0"/>
              <a:t>St. Cloud State University</a:t>
            </a:r>
          </a:p>
          <a:p>
            <a:r>
              <a:rPr lang="en-US" sz="1600" dirty="0"/>
              <a:t>XXXVII International Post Graduate Course on Victimology, Victim Assistance and Criminal Justice, IUC Dubrovnik  May 2023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01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Mendelsohn’s Typology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1. The completely innocent victim </a:t>
            </a:r>
          </a:p>
          <a:p>
            <a:pPr lvl="1"/>
            <a:r>
              <a:rPr lang="en-US" dirty="0"/>
              <a:t>Example: children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The victim with minor guilt (also known as “victims due to ignorance”) </a:t>
            </a:r>
          </a:p>
          <a:p>
            <a:pPr lvl="1"/>
            <a:r>
              <a:rPr lang="en-US" dirty="0"/>
              <a:t>Example: robbery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3. The victim who is as guilty as the offender (also known as “voluntary victims”) </a:t>
            </a:r>
          </a:p>
          <a:p>
            <a:pPr lvl="1"/>
            <a:r>
              <a:rPr lang="en-US" dirty="0"/>
              <a:t>Example: fistfight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4. The victim who is more guilty than the offender </a:t>
            </a:r>
          </a:p>
          <a:p>
            <a:pPr lvl="1"/>
            <a:r>
              <a:rPr lang="en-US" dirty="0"/>
              <a:t>Example: attacking abuser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5. The most guilty victim (also known as “victims who are guilty alone”) </a:t>
            </a:r>
          </a:p>
          <a:p>
            <a:pPr lvl="1"/>
            <a:r>
              <a:rPr lang="en-US" dirty="0"/>
              <a:t>Example: self-defense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6. The imaginary victim (also known as “simulating victims”) </a:t>
            </a:r>
          </a:p>
          <a:p>
            <a:pPr lvl="1"/>
            <a:r>
              <a:rPr lang="en-US" dirty="0"/>
              <a:t>Example: senile person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53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Stephen Schafer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1911‒1976, b. Hungary</a:t>
            </a:r>
          </a:p>
          <a:p>
            <a:r>
              <a:rPr lang="en-US" i="1" dirty="0"/>
              <a:t>Victimology: The Victim and </a:t>
            </a:r>
          </a:p>
          <a:p>
            <a:pPr marL="0" indent="0">
              <a:buNone/>
            </a:pPr>
            <a:r>
              <a:rPr lang="en-US" i="1" dirty="0"/>
              <a:t>    His Criminal</a:t>
            </a:r>
            <a:r>
              <a:rPr lang="en-US" dirty="0"/>
              <a:t> (1977)</a:t>
            </a:r>
          </a:p>
          <a:p>
            <a:r>
              <a:rPr lang="en-US" dirty="0"/>
              <a:t>Much victimization is a result</a:t>
            </a:r>
          </a:p>
          <a:p>
            <a:pPr marL="0" indent="0">
              <a:buNone/>
            </a:pPr>
            <a:r>
              <a:rPr lang="en-US" dirty="0"/>
              <a:t>    of the victim‒offender </a:t>
            </a:r>
          </a:p>
          <a:p>
            <a:pPr marL="0" indent="0">
              <a:buNone/>
            </a:pPr>
            <a:r>
              <a:rPr lang="en-US" dirty="0"/>
              <a:t>    relationship</a:t>
            </a:r>
          </a:p>
          <a:p>
            <a:r>
              <a:rPr lang="en-US" dirty="0"/>
              <a:t>Typology based on concept of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i="1" dirty="0"/>
              <a:t>functional responsibility</a:t>
            </a:r>
          </a:p>
          <a:p>
            <a:pPr marL="857250" lvl="1" indent="-457200"/>
            <a:r>
              <a:rPr lang="en-US" dirty="0"/>
              <a:t>Victims are responsible for not </a:t>
            </a:r>
          </a:p>
          <a:p>
            <a:pPr marL="400050" lvl="1" indent="0">
              <a:buNone/>
            </a:pPr>
            <a:r>
              <a:rPr lang="en-US" dirty="0"/>
              <a:t>provoking offenders and for actively </a:t>
            </a:r>
          </a:p>
          <a:p>
            <a:pPr marL="400050" lvl="1" indent="0">
              <a:buNone/>
            </a:pPr>
            <a:r>
              <a:rPr lang="en-US" dirty="0"/>
              <a:t>preventing their own victimization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54" y="1524000"/>
            <a:ext cx="2803208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45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Schafer’s Typology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 Unrelated victims 			(bank robbery)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Provocative victims 			(insults)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Precipitative victims 			(unprotected valuables)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Biologically weak victims 		(children)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5. Socially weak victims 			(minorities)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6. Self-victimizing victims 		(drug addicts)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7. Political victims 			(McCarthyism)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68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Marvin E. Wolfgang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1924‒1998</a:t>
            </a:r>
          </a:p>
          <a:p>
            <a:r>
              <a:rPr lang="en-US" i="1" dirty="0"/>
              <a:t>Patterns in Criminal Homicide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</a:t>
            </a:r>
            <a:r>
              <a:rPr lang="en-US" dirty="0"/>
              <a:t>(1957)</a:t>
            </a:r>
          </a:p>
          <a:p>
            <a:pPr lvl="1"/>
            <a:r>
              <a:rPr lang="en-US" dirty="0"/>
              <a:t>Examined victim-precipitated</a:t>
            </a:r>
          </a:p>
          <a:p>
            <a:pPr marL="457200" lvl="1" indent="0">
              <a:buNone/>
            </a:pPr>
            <a:r>
              <a:rPr lang="en-US" dirty="0"/>
              <a:t>    homicide</a:t>
            </a:r>
          </a:p>
          <a:p>
            <a:pPr lvl="1"/>
            <a:r>
              <a:rPr lang="en-US" dirty="0"/>
              <a:t>First to use official data</a:t>
            </a:r>
          </a:p>
          <a:p>
            <a:pPr lvl="2"/>
            <a:r>
              <a:rPr lang="en-US" dirty="0"/>
              <a:t>Philadelphia Police Dept. homicides from 1948 to 1952</a:t>
            </a:r>
          </a:p>
          <a:p>
            <a:pPr lvl="2"/>
            <a:r>
              <a:rPr lang="en-US" dirty="0"/>
              <a:t>588 homicide victims, 26% victim precipitated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447800"/>
            <a:ext cx="2114550" cy="342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156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Sellin</a:t>
            </a:r>
            <a:r>
              <a:rPr lang="en-US" dirty="0"/>
              <a:t> and Wolfgang’s Typology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 Primary victimization</a:t>
            </a:r>
          </a:p>
          <a:p>
            <a:pPr lvl="1"/>
            <a:r>
              <a:rPr lang="en-US" dirty="0"/>
              <a:t>Individuals personally victimized by offenders</a:t>
            </a:r>
          </a:p>
          <a:p>
            <a:pPr lvl="1"/>
            <a:r>
              <a:rPr lang="en-US" dirty="0"/>
              <a:t>Robbery</a:t>
            </a:r>
          </a:p>
          <a:p>
            <a:pPr marL="0" indent="0">
              <a:buNone/>
            </a:pPr>
            <a:r>
              <a:rPr lang="en-US" dirty="0"/>
              <a:t>2. Secondary victimization</a:t>
            </a:r>
          </a:p>
          <a:p>
            <a:pPr lvl="1"/>
            <a:r>
              <a:rPr lang="en-US" dirty="0"/>
              <a:t>Impersonal targets </a:t>
            </a:r>
          </a:p>
          <a:p>
            <a:pPr lvl="1"/>
            <a:r>
              <a:rPr lang="en-US" dirty="0"/>
              <a:t>Shoplifting</a:t>
            </a:r>
          </a:p>
          <a:p>
            <a:pPr marL="0" indent="0">
              <a:buNone/>
            </a:pPr>
            <a:r>
              <a:rPr lang="en-US" dirty="0"/>
              <a:t>3. Tertiary victimization</a:t>
            </a:r>
          </a:p>
          <a:p>
            <a:pPr lvl="1"/>
            <a:r>
              <a:rPr lang="en-US" dirty="0"/>
              <a:t>Public or society at large</a:t>
            </a:r>
          </a:p>
          <a:p>
            <a:pPr marL="0" indent="0">
              <a:buNone/>
            </a:pPr>
            <a:r>
              <a:rPr lang="en-US" dirty="0"/>
              <a:t>4. Mutual victimization</a:t>
            </a:r>
          </a:p>
          <a:p>
            <a:pPr lvl="1"/>
            <a:r>
              <a:rPr lang="en-US" dirty="0"/>
              <a:t>Victim consents and is also an offender</a:t>
            </a:r>
          </a:p>
          <a:p>
            <a:pPr lvl="1"/>
            <a:r>
              <a:rPr lang="en-US" dirty="0"/>
              <a:t>Assisted suicide</a:t>
            </a:r>
          </a:p>
          <a:p>
            <a:pPr marL="0" indent="0">
              <a:buNone/>
            </a:pPr>
            <a:r>
              <a:rPr lang="en-US" dirty="0"/>
              <a:t>5. No victimization</a:t>
            </a:r>
          </a:p>
          <a:p>
            <a:pPr lvl="1"/>
            <a:r>
              <a:rPr lang="en-US" dirty="0"/>
              <a:t>No victim or offense is minor and unrecognizable</a:t>
            </a:r>
          </a:p>
        </p:txBody>
      </p:sp>
    </p:spTree>
    <p:extLst>
      <p:ext uri="{BB962C8B-B14F-4D97-AF65-F5344CB8AC3E}">
        <p14:creationId xmlns:p14="http://schemas.microsoft.com/office/powerpoint/2010/main" val="45704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Menachim</a:t>
            </a:r>
            <a:r>
              <a:rPr lang="en-US" dirty="0"/>
              <a:t> Amir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Born 1930</a:t>
            </a:r>
          </a:p>
          <a:p>
            <a:r>
              <a:rPr lang="en-US" dirty="0"/>
              <a:t>Graduate student of Wolfgang</a:t>
            </a:r>
          </a:p>
          <a:p>
            <a:r>
              <a:rPr lang="en-US" i="1" dirty="0"/>
              <a:t>Patterns in Forcible Rape</a:t>
            </a:r>
          </a:p>
          <a:p>
            <a:pPr marL="0" indent="0">
              <a:buNone/>
            </a:pPr>
            <a:r>
              <a:rPr lang="en-US" i="1" dirty="0"/>
              <a:t>    </a:t>
            </a:r>
            <a:r>
              <a:rPr lang="en-US" dirty="0"/>
              <a:t>(1971)</a:t>
            </a:r>
          </a:p>
          <a:p>
            <a:pPr lvl="1"/>
            <a:r>
              <a:rPr lang="en-US" dirty="0"/>
              <a:t> Examined victim precipitation in forcible rape</a:t>
            </a:r>
          </a:p>
          <a:p>
            <a:pPr lvl="1"/>
            <a:r>
              <a:rPr lang="en-US" dirty="0"/>
              <a:t>Typology based on </a:t>
            </a:r>
            <a:r>
              <a:rPr lang="en-US" i="1" dirty="0"/>
              <a:t>continuum of responsibility</a:t>
            </a:r>
          </a:p>
          <a:p>
            <a:pPr lvl="2"/>
            <a:r>
              <a:rPr lang="en-US" dirty="0"/>
              <a:t>Some victims have no responsibility; others are active participants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295400"/>
            <a:ext cx="27622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003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Amir’s Continuum of Victim Precipitation in Forcible Rape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/>
              <a:t>Unsoliciting</a:t>
            </a:r>
            <a:r>
              <a:rPr lang="en-US" dirty="0"/>
              <a:t> victims</a:t>
            </a:r>
          </a:p>
          <a:p>
            <a:pPr marL="914400" lvl="1" indent="-514350"/>
            <a:r>
              <a:rPr lang="en-US" dirty="0"/>
              <a:t>Purely accidental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Precipitative victims</a:t>
            </a:r>
          </a:p>
          <a:p>
            <a:pPr lvl="1"/>
            <a:r>
              <a:rPr lang="en-US" dirty="0"/>
              <a:t>Placed himself or herself in risky situation</a:t>
            </a:r>
          </a:p>
          <a:p>
            <a:pPr lvl="1"/>
            <a:r>
              <a:rPr lang="en-US" dirty="0"/>
              <a:t>Bears some responsibility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/>
              <a:t>Seductive victims</a:t>
            </a:r>
          </a:p>
          <a:p>
            <a:pPr lvl="1"/>
            <a:r>
              <a:rPr lang="en-US" dirty="0"/>
              <a:t>Provocative language, dress, or manner</a:t>
            </a:r>
          </a:p>
          <a:p>
            <a:pPr lvl="1"/>
            <a:r>
              <a:rPr lang="en-US" dirty="0"/>
              <a:t>Either a </a:t>
            </a:r>
            <a:r>
              <a:rPr lang="en-US" i="1" dirty="0"/>
              <a:t>conscious</a:t>
            </a:r>
            <a:r>
              <a:rPr lang="en-US" dirty="0"/>
              <a:t> (intentional) or an </a:t>
            </a:r>
            <a:r>
              <a:rPr lang="en-US" i="1" dirty="0"/>
              <a:t>unconscious</a:t>
            </a:r>
            <a:r>
              <a:rPr lang="en-US" dirty="0"/>
              <a:t> (because of victim proneness) participant </a:t>
            </a:r>
          </a:p>
        </p:txBody>
      </p:sp>
    </p:spTree>
    <p:extLst>
      <p:ext uri="{BB962C8B-B14F-4D97-AF65-F5344CB8AC3E}">
        <p14:creationId xmlns:p14="http://schemas.microsoft.com/office/powerpoint/2010/main" val="1585281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Criticisms of Amir’s Typology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Implies that some victims have a psychological, unconscious desire to be raped</a:t>
            </a:r>
          </a:p>
          <a:p>
            <a:r>
              <a:rPr lang="en-US" dirty="0"/>
              <a:t>Based on rapist’s perception of behavior</a:t>
            </a:r>
          </a:p>
          <a:p>
            <a:r>
              <a:rPr lang="en-US" dirty="0"/>
              <a:t>Victim blaming</a:t>
            </a:r>
          </a:p>
          <a:p>
            <a:pPr lvl="1"/>
            <a:r>
              <a:rPr lang="en-US" dirty="0"/>
              <a:t>Led to rejection of Amir’s work, as well as stopping the progression of victim precipitation as an explanation for victimization</a:t>
            </a:r>
          </a:p>
        </p:txBody>
      </p:sp>
    </p:spTree>
    <p:extLst>
      <p:ext uri="{BB962C8B-B14F-4D97-AF65-F5344CB8AC3E}">
        <p14:creationId xmlns:p14="http://schemas.microsoft.com/office/powerpoint/2010/main" val="3047731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Grass-roots Origins of Victimology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Social forces also driving development of the field of victimology</a:t>
            </a:r>
          </a:p>
          <a:p>
            <a:pPr lvl="1"/>
            <a:r>
              <a:rPr lang="en-US" dirty="0"/>
              <a:t>Civil rights movement</a:t>
            </a:r>
          </a:p>
          <a:p>
            <a:pPr lvl="1"/>
            <a:r>
              <a:rPr lang="en-US" dirty="0"/>
              <a:t>Women’s movement</a:t>
            </a:r>
          </a:p>
          <a:p>
            <a:pPr lvl="1"/>
            <a:r>
              <a:rPr lang="en-US" dirty="0"/>
              <a:t>Children’s movement</a:t>
            </a:r>
          </a:p>
          <a:p>
            <a:r>
              <a:rPr lang="en-US" dirty="0"/>
              <a:t>Separately working toward shared goals:</a:t>
            </a:r>
          </a:p>
          <a:p>
            <a:pPr lvl="1"/>
            <a:r>
              <a:rPr lang="en-US" dirty="0"/>
              <a:t>Highlighting plight of crime victims</a:t>
            </a:r>
          </a:p>
          <a:p>
            <a:pPr lvl="1"/>
            <a:r>
              <a:rPr lang="en-US" dirty="0"/>
              <a:t>Advocating for changes in treatment of victims by society and CJ system</a:t>
            </a:r>
          </a:p>
        </p:txBody>
      </p:sp>
    </p:spTree>
    <p:extLst>
      <p:ext uri="{BB962C8B-B14F-4D97-AF65-F5344CB8AC3E}">
        <p14:creationId xmlns:p14="http://schemas.microsoft.com/office/powerpoint/2010/main" val="219795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 Rights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1950s and 1960s</a:t>
            </a:r>
          </a:p>
          <a:p>
            <a:r>
              <a:rPr lang="en-US" dirty="0"/>
              <a:t>Focused on ending many forms of discrimination, including in CJ system</a:t>
            </a:r>
          </a:p>
          <a:p>
            <a:r>
              <a:rPr lang="en-US" dirty="0"/>
              <a:t>Furthered causes of victims by highlighting unequal treatment of African American victims and offenders:</a:t>
            </a:r>
          </a:p>
          <a:p>
            <a:pPr lvl="1"/>
            <a:r>
              <a:rPr lang="en-US" dirty="0"/>
              <a:t>Police brutality</a:t>
            </a:r>
          </a:p>
          <a:p>
            <a:pPr lvl="1"/>
            <a:r>
              <a:rPr lang="en-US" dirty="0"/>
              <a:t>Legal representation in the courts</a:t>
            </a:r>
          </a:p>
          <a:p>
            <a:pPr lvl="1"/>
            <a:r>
              <a:rPr lang="en-US" dirty="0"/>
              <a:t>Disparate sentences</a:t>
            </a:r>
          </a:p>
        </p:txBody>
      </p:sp>
    </p:spTree>
    <p:extLst>
      <p:ext uri="{BB962C8B-B14F-4D97-AF65-F5344CB8AC3E}">
        <p14:creationId xmlns:p14="http://schemas.microsoft.com/office/powerpoint/2010/main" val="212819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Scope of Victimization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crime has at least one victim</a:t>
            </a:r>
          </a:p>
          <a:p>
            <a:r>
              <a:rPr lang="en-US" dirty="0"/>
              <a:t>NCVS (2012): </a:t>
            </a:r>
          </a:p>
          <a:p>
            <a:pPr lvl="1"/>
            <a:r>
              <a:rPr lang="en-US" dirty="0"/>
              <a:t>6,842,593 violent victimizations</a:t>
            </a:r>
          </a:p>
          <a:p>
            <a:pPr lvl="1"/>
            <a:r>
              <a:rPr lang="en-US" dirty="0"/>
              <a:t>19,622,977 household victimizations</a:t>
            </a:r>
          </a:p>
          <a:p>
            <a:r>
              <a:rPr lang="en-US" i="1" dirty="0"/>
              <a:t>Victimization</a:t>
            </a:r>
            <a:r>
              <a:rPr lang="en-US" dirty="0"/>
              <a:t>: events that harm individuals, households, businesses, communities, or institutions</a:t>
            </a:r>
          </a:p>
          <a:p>
            <a:pPr lvl="1"/>
            <a:r>
              <a:rPr lang="en-US" i="1" dirty="0"/>
              <a:t>Criminal victimization</a:t>
            </a:r>
            <a:r>
              <a:rPr lang="en-US" dirty="0"/>
              <a:t>: harm is suffered as a result of a violation of the criminal law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1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Women’s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1960s and 1970s</a:t>
            </a:r>
          </a:p>
          <a:p>
            <a:r>
              <a:rPr lang="en-US" dirty="0"/>
              <a:t>Especially influential in two CJ areas:</a:t>
            </a:r>
          </a:p>
          <a:p>
            <a:pPr lvl="1"/>
            <a:r>
              <a:rPr lang="en-US" dirty="0"/>
              <a:t>Sexual victimization</a:t>
            </a:r>
          </a:p>
          <a:p>
            <a:pPr lvl="2"/>
            <a:r>
              <a:rPr lang="en-US" dirty="0"/>
              <a:t>Repeal of marital exemption laws</a:t>
            </a:r>
          </a:p>
          <a:p>
            <a:pPr lvl="3"/>
            <a:r>
              <a:rPr lang="en-US" dirty="0"/>
              <a:t>Legally impossible for wife to pursue rape charges against husband</a:t>
            </a:r>
          </a:p>
          <a:p>
            <a:pPr lvl="1"/>
            <a:r>
              <a:rPr lang="en-US" dirty="0"/>
              <a:t>Spousal abuse</a:t>
            </a:r>
          </a:p>
          <a:p>
            <a:pPr lvl="2"/>
            <a:r>
              <a:rPr lang="en-US" dirty="0"/>
              <a:t>Poor response by CJ system shows women have subservient place in society</a:t>
            </a:r>
          </a:p>
          <a:p>
            <a:r>
              <a:rPr lang="en-US" dirty="0"/>
              <a:t>Development of victim services, shelters, and legal actions</a:t>
            </a:r>
          </a:p>
        </p:txBody>
      </p:sp>
    </p:spTree>
    <p:extLst>
      <p:ext uri="{BB962C8B-B14F-4D97-AF65-F5344CB8AC3E}">
        <p14:creationId xmlns:p14="http://schemas.microsoft.com/office/powerpoint/2010/main" val="3970800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Children’s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1960s: first time children were recognized as a group of victims with special needs</a:t>
            </a:r>
          </a:p>
          <a:p>
            <a:r>
              <a:rPr lang="en-US" dirty="0"/>
              <a:t>1962: Dr. Henry H. Kempe drew attention to the issue of child abuse</a:t>
            </a:r>
          </a:p>
          <a:p>
            <a:pPr lvl="1"/>
            <a:r>
              <a:rPr lang="en-US" dirty="0"/>
              <a:t>“Battered-child syndrome”</a:t>
            </a:r>
          </a:p>
          <a:p>
            <a:pPr lvl="2"/>
            <a:r>
              <a:rPr lang="en-US" dirty="0"/>
              <a:t>Occurs when a young child suffers repeated physical abuse by parents or other caregivers</a:t>
            </a:r>
          </a:p>
          <a:p>
            <a:pPr lvl="1"/>
            <a:r>
              <a:rPr lang="en-US" dirty="0"/>
              <a:t>Called on medical community to report suspected cases</a:t>
            </a:r>
          </a:p>
          <a:p>
            <a:pPr lvl="1"/>
            <a:r>
              <a:rPr lang="en-US" dirty="0"/>
              <a:t>Advocates pushed for expanded rights and services for child crime victims</a:t>
            </a:r>
          </a:p>
        </p:txBody>
      </p:sp>
    </p:spTree>
    <p:extLst>
      <p:ext uri="{BB962C8B-B14F-4D97-AF65-F5344CB8AC3E}">
        <p14:creationId xmlns:p14="http://schemas.microsoft.com/office/powerpoint/2010/main" val="812243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Origins of Victimology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Efforts of academic interest and grass-roots movements coalesced</a:t>
            </a:r>
          </a:p>
          <a:p>
            <a:r>
              <a:rPr lang="en-US" dirty="0"/>
              <a:t>United States began to address, politically, the plight of crime victims</a:t>
            </a:r>
          </a:p>
          <a:p>
            <a:r>
              <a:rPr lang="en-US" dirty="0"/>
              <a:t>Change largely driven by:</a:t>
            </a:r>
          </a:p>
          <a:p>
            <a:pPr lvl="1"/>
            <a:r>
              <a:rPr lang="en-US" dirty="0"/>
              <a:t>“Law and Order” movement</a:t>
            </a:r>
          </a:p>
          <a:p>
            <a:pPr lvl="1"/>
            <a:r>
              <a:rPr lang="en-US" dirty="0"/>
              <a:t>President’s Commission on Law Enforcement</a:t>
            </a:r>
          </a:p>
          <a:p>
            <a:pPr lvl="1"/>
            <a:r>
              <a:rPr lang="en-US" dirty="0"/>
              <a:t>Federal legislation</a:t>
            </a:r>
          </a:p>
        </p:txBody>
      </p:sp>
    </p:spTree>
    <p:extLst>
      <p:ext uri="{BB962C8B-B14F-4D97-AF65-F5344CB8AC3E}">
        <p14:creationId xmlns:p14="http://schemas.microsoft.com/office/powerpoint/2010/main" val="2885117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“Law and Order”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1960s and 1970s</a:t>
            </a:r>
          </a:p>
          <a:p>
            <a:r>
              <a:rPr lang="en-US" dirty="0"/>
              <a:t>Based on particular crime-control philosophy</a:t>
            </a:r>
          </a:p>
          <a:p>
            <a:pPr lvl="1"/>
            <a:r>
              <a:rPr lang="en-US" dirty="0"/>
              <a:t>Swift justice</a:t>
            </a:r>
          </a:p>
          <a:p>
            <a:pPr lvl="1"/>
            <a:r>
              <a:rPr lang="en-US" dirty="0"/>
              <a:t>Harsh punishments</a:t>
            </a:r>
          </a:p>
          <a:p>
            <a:pPr lvl="1"/>
            <a:r>
              <a:rPr lang="en-US" dirty="0"/>
              <a:t>CJ efficiency</a:t>
            </a:r>
          </a:p>
          <a:p>
            <a:r>
              <a:rPr lang="en-US" dirty="0"/>
              <a:t>Support for victims’ rights</a:t>
            </a:r>
          </a:p>
          <a:p>
            <a:r>
              <a:rPr lang="en-US" dirty="0"/>
              <a:t>Victims’ changing roles in CJ process</a:t>
            </a:r>
          </a:p>
        </p:txBody>
      </p:sp>
    </p:spTree>
    <p:extLst>
      <p:ext uri="{BB962C8B-B14F-4D97-AF65-F5344CB8AC3E}">
        <p14:creationId xmlns:p14="http://schemas.microsoft.com/office/powerpoint/2010/main" val="166940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President’s Commission on Law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1960s</a:t>
            </a:r>
          </a:p>
          <a:p>
            <a:r>
              <a:rPr lang="en-US" dirty="0"/>
              <a:t>Law Enforcement Assistance Act (LEAA)</a:t>
            </a:r>
          </a:p>
          <a:p>
            <a:pPr lvl="1"/>
            <a:r>
              <a:rPr lang="en-US" dirty="0"/>
              <a:t>1965</a:t>
            </a:r>
          </a:p>
          <a:p>
            <a:r>
              <a:rPr lang="en-US" dirty="0"/>
              <a:t>Office of Law Enforcement Assistance</a:t>
            </a:r>
          </a:p>
          <a:p>
            <a:r>
              <a:rPr lang="en-US" i="1" dirty="0"/>
              <a:t>The Challenge of Crime in a Free Society</a:t>
            </a:r>
          </a:p>
          <a:p>
            <a:pPr lvl="1"/>
            <a:r>
              <a:rPr lang="en-US" dirty="0"/>
              <a:t>1967</a:t>
            </a:r>
          </a:p>
          <a:p>
            <a:pPr lvl="1"/>
            <a:r>
              <a:rPr lang="en-US" dirty="0"/>
              <a:t>Recommendation for CJ response to victims, among other issues addressed</a:t>
            </a:r>
          </a:p>
        </p:txBody>
      </p:sp>
    </p:spTree>
    <p:extLst>
      <p:ext uri="{BB962C8B-B14F-4D97-AF65-F5344CB8AC3E}">
        <p14:creationId xmlns:p14="http://schemas.microsoft.com/office/powerpoint/2010/main" val="2626025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1980s and 1990s</a:t>
            </a:r>
          </a:p>
          <a:p>
            <a:r>
              <a:rPr lang="en-US" dirty="0"/>
              <a:t>Many federal laws passed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Child Abuse Prevention and Treatment Act, 1975</a:t>
            </a:r>
          </a:p>
          <a:p>
            <a:pPr lvl="1"/>
            <a:r>
              <a:rPr lang="en-US" dirty="0"/>
              <a:t>Victims of Crime Act, 1984</a:t>
            </a:r>
          </a:p>
          <a:p>
            <a:pPr lvl="1"/>
            <a:r>
              <a:rPr lang="en-US" dirty="0"/>
              <a:t>Violence against Women Act, 1994</a:t>
            </a:r>
          </a:p>
          <a:p>
            <a:pPr lvl="1"/>
            <a:r>
              <a:rPr lang="en-US" dirty="0"/>
              <a:t>“Megan’s Law,” 1996</a:t>
            </a:r>
          </a:p>
        </p:txBody>
      </p:sp>
    </p:spTree>
    <p:extLst>
      <p:ext uri="{BB962C8B-B14F-4D97-AF65-F5344CB8AC3E}">
        <p14:creationId xmlns:p14="http://schemas.microsoft.com/office/powerpoint/2010/main" val="1786357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Origins of Victimology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First-generation academic origins</a:t>
            </a:r>
          </a:p>
          <a:p>
            <a:pPr lvl="1"/>
            <a:r>
              <a:rPr lang="en-US" dirty="0"/>
              <a:t>Assessed degree to which victims contribute to criminal events through </a:t>
            </a:r>
            <a:r>
              <a:rPr lang="en-US" i="1" dirty="0"/>
              <a:t>precipitation</a:t>
            </a:r>
            <a:r>
              <a:rPr lang="en-US" dirty="0"/>
              <a:t>, </a:t>
            </a:r>
            <a:r>
              <a:rPr lang="en-US" i="1" dirty="0"/>
              <a:t>facilitation</a:t>
            </a:r>
            <a:r>
              <a:rPr lang="en-US" dirty="0"/>
              <a:t>, and </a:t>
            </a:r>
            <a:r>
              <a:rPr lang="en-US" i="1" dirty="0"/>
              <a:t>provocation</a:t>
            </a:r>
            <a:endParaRPr lang="en-US" dirty="0"/>
          </a:p>
          <a:p>
            <a:pPr lvl="1"/>
            <a:r>
              <a:rPr lang="en-US" dirty="0"/>
              <a:t>Development of typologies, early empirical research</a:t>
            </a:r>
          </a:p>
          <a:p>
            <a:r>
              <a:rPr lang="en-US"/>
              <a:t>Grass-roots </a:t>
            </a:r>
            <a:r>
              <a:rPr lang="en-US" dirty="0"/>
              <a:t>origins</a:t>
            </a:r>
          </a:p>
          <a:p>
            <a:pPr lvl="1"/>
            <a:r>
              <a:rPr lang="en-US" dirty="0"/>
              <a:t>Separate social justice movements</a:t>
            </a:r>
          </a:p>
          <a:p>
            <a:pPr lvl="1"/>
            <a:r>
              <a:rPr lang="en-US" dirty="0"/>
              <a:t>Aimed at improving lives of marginalized groups, including crime victims</a:t>
            </a:r>
          </a:p>
          <a:p>
            <a:r>
              <a:rPr lang="en-US" dirty="0"/>
              <a:t>Political origins</a:t>
            </a:r>
          </a:p>
          <a:p>
            <a:pPr lvl="1"/>
            <a:r>
              <a:rPr lang="en-US" dirty="0"/>
              <a:t>Changes in policy and law related to victims</a:t>
            </a:r>
          </a:p>
        </p:txBody>
      </p:sp>
    </p:spTree>
    <p:extLst>
      <p:ext uri="{BB962C8B-B14F-4D97-AF65-F5344CB8AC3E}">
        <p14:creationId xmlns:p14="http://schemas.microsoft.com/office/powerpoint/2010/main" val="106031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of Victimology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study of crime victims and the circumstances surrounding their victimization</a:t>
            </a:r>
          </a:p>
          <a:p>
            <a:r>
              <a:rPr lang="en-US" dirty="0"/>
              <a:t>Ensuring victims are provided with services and advocates</a:t>
            </a:r>
          </a:p>
          <a:p>
            <a:r>
              <a:rPr lang="en-US" dirty="0"/>
              <a:t>Identifying risk factors for different types of victimization</a:t>
            </a:r>
          </a:p>
        </p:txBody>
      </p:sp>
    </p:spTree>
    <p:extLst>
      <p:ext uri="{BB962C8B-B14F-4D97-AF65-F5344CB8AC3E}">
        <p14:creationId xmlns:p14="http://schemas.microsoft.com/office/powerpoint/2010/main" val="116118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Victimological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Estimating the </a:t>
            </a:r>
            <a:r>
              <a:rPr lang="en-US" i="1" dirty="0"/>
              <a:t>extent</a:t>
            </a:r>
            <a:r>
              <a:rPr lang="en-US" dirty="0"/>
              <a:t> of different types of victimization</a:t>
            </a:r>
          </a:p>
          <a:p>
            <a:r>
              <a:rPr lang="en-US" dirty="0"/>
              <a:t>Explaining:</a:t>
            </a:r>
          </a:p>
          <a:p>
            <a:pPr lvl="1"/>
            <a:r>
              <a:rPr lang="en-US" i="1" dirty="0"/>
              <a:t>Why</a:t>
            </a:r>
            <a:r>
              <a:rPr lang="en-US" dirty="0"/>
              <a:t> victimization occurs</a:t>
            </a:r>
          </a:p>
          <a:p>
            <a:pPr lvl="1"/>
            <a:r>
              <a:rPr lang="en-US" i="1" dirty="0"/>
              <a:t>To whom </a:t>
            </a:r>
            <a:r>
              <a:rPr lang="en-US" dirty="0"/>
              <a:t>it occurs</a:t>
            </a:r>
          </a:p>
          <a:p>
            <a:pPr lvl="1"/>
            <a:r>
              <a:rPr lang="en-US" i="1" dirty="0"/>
              <a:t>Where </a:t>
            </a:r>
            <a:r>
              <a:rPr lang="en-US" dirty="0"/>
              <a:t>it occurs</a:t>
            </a:r>
          </a:p>
          <a:p>
            <a:r>
              <a:rPr lang="en-US" dirty="0"/>
              <a:t>Understanding the consequences of victimization</a:t>
            </a:r>
          </a:p>
          <a:p>
            <a:r>
              <a:rPr lang="en-US" dirty="0"/>
              <a:t>Victims’ rights and remedies</a:t>
            </a:r>
          </a:p>
          <a:p>
            <a:r>
              <a:rPr lang="en-US" dirty="0"/>
              <a:t>Victims’ roles in the criminal justice (CJ) system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5781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Victimology and Criminology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Complementary areas of study</a:t>
            </a:r>
          </a:p>
          <a:p>
            <a:r>
              <a:rPr lang="en-US" dirty="0"/>
              <a:t>Criminology considers crime from the offender’s perspective</a:t>
            </a:r>
          </a:p>
          <a:p>
            <a:r>
              <a:rPr lang="en-US" dirty="0"/>
              <a:t>Victimology considers crime from the victim’s perspective</a:t>
            </a:r>
          </a:p>
          <a:p>
            <a:r>
              <a:rPr lang="en-US" dirty="0"/>
              <a:t>Opinions differ as to whether victimology is a subfield of criminology, a separate field, or a distinct field with overlapping focus</a:t>
            </a:r>
          </a:p>
        </p:txBody>
      </p:sp>
    </p:spTree>
    <p:extLst>
      <p:ext uri="{BB962C8B-B14F-4D97-AF65-F5344CB8AC3E}">
        <p14:creationId xmlns:p14="http://schemas.microsoft.com/office/powerpoint/2010/main" val="368245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Origins of Victimology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“First-generation” victimologists</a:t>
            </a:r>
          </a:p>
          <a:p>
            <a:r>
              <a:rPr lang="en-US" dirty="0"/>
              <a:t>First theory of victimization: </a:t>
            </a:r>
            <a:r>
              <a:rPr lang="en-US" b="1" dirty="0"/>
              <a:t>victim precipitation</a:t>
            </a:r>
          </a:p>
          <a:p>
            <a:r>
              <a:rPr lang="en-US" dirty="0"/>
              <a:t>Victims contribute to the crime event through:</a:t>
            </a:r>
          </a:p>
          <a:p>
            <a:pPr lvl="1"/>
            <a:r>
              <a:rPr lang="en-US" b="1" dirty="0"/>
              <a:t>Victim facilitation</a:t>
            </a:r>
          </a:p>
          <a:p>
            <a:pPr lvl="2"/>
            <a:r>
              <a:rPr lang="en-US" dirty="0"/>
              <a:t>Victims often set in motion the events that result in their own victimization</a:t>
            </a:r>
          </a:p>
          <a:p>
            <a:pPr lvl="1"/>
            <a:r>
              <a:rPr lang="en-US" b="1" dirty="0"/>
              <a:t>Victim provocation</a:t>
            </a:r>
          </a:p>
          <a:p>
            <a:pPr lvl="2"/>
            <a:r>
              <a:rPr lang="en-US" dirty="0"/>
              <a:t>Victims can overtly act in ways that result in their victimization</a:t>
            </a:r>
          </a:p>
        </p:txBody>
      </p:sp>
    </p:spTree>
    <p:extLst>
      <p:ext uri="{BB962C8B-B14F-4D97-AF65-F5344CB8AC3E}">
        <p14:creationId xmlns:p14="http://schemas.microsoft.com/office/powerpoint/2010/main" val="256515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Hans von </a:t>
            </a:r>
            <a:r>
              <a:rPr lang="en-US" dirty="0" err="1"/>
              <a:t>Hentig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1887‒1974, Germany</a:t>
            </a:r>
          </a:p>
          <a:p>
            <a:r>
              <a:rPr lang="en-US" i="1" dirty="0"/>
              <a:t>The Criminal and His Victim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/>
              <a:t>(1948)</a:t>
            </a:r>
          </a:p>
          <a:p>
            <a:r>
              <a:rPr lang="en-US" dirty="0"/>
              <a:t>First to consider the role of </a:t>
            </a:r>
          </a:p>
          <a:p>
            <a:pPr marL="0" indent="0">
              <a:buNone/>
            </a:pPr>
            <a:r>
              <a:rPr lang="en-US" dirty="0"/>
              <a:t>    the victim in a crime</a:t>
            </a:r>
          </a:p>
          <a:p>
            <a:r>
              <a:rPr lang="en-US" i="1" dirty="0"/>
              <a:t>Typology</a:t>
            </a:r>
            <a:r>
              <a:rPr lang="en-US" dirty="0"/>
              <a:t> of victimization</a:t>
            </a:r>
          </a:p>
          <a:p>
            <a:pPr marL="0" indent="0">
              <a:buNone/>
            </a:pPr>
            <a:r>
              <a:rPr lang="en-US" dirty="0"/>
              <a:t>    dividing victims into general </a:t>
            </a:r>
          </a:p>
          <a:p>
            <a:pPr marL="0" indent="0">
              <a:buNone/>
            </a:pPr>
            <a:r>
              <a:rPr lang="en-US" dirty="0"/>
              <a:t>    classes and psychological types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76400"/>
            <a:ext cx="2743200" cy="36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479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von </a:t>
            </a:r>
            <a:r>
              <a:rPr lang="en-US" dirty="0" err="1"/>
              <a:t>Hentig’s</a:t>
            </a:r>
            <a:r>
              <a:rPr lang="en-US" dirty="0"/>
              <a:t> Typology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i="1" dirty="0"/>
              <a:t>General Classes of Victims </a:t>
            </a:r>
            <a:endParaRPr lang="en-US" dirty="0"/>
          </a:p>
          <a:p>
            <a:r>
              <a:rPr lang="en-US" dirty="0"/>
              <a:t>1. The young </a:t>
            </a:r>
          </a:p>
          <a:p>
            <a:r>
              <a:rPr lang="en-US" dirty="0"/>
              <a:t>2. The female </a:t>
            </a:r>
          </a:p>
          <a:p>
            <a:r>
              <a:rPr lang="en-US" dirty="0"/>
              <a:t>3. The old </a:t>
            </a:r>
          </a:p>
          <a:p>
            <a:r>
              <a:rPr lang="en-US" dirty="0"/>
              <a:t>4. The mentally defective and other mentally deranged </a:t>
            </a:r>
          </a:p>
          <a:p>
            <a:r>
              <a:rPr lang="en-US" dirty="0"/>
              <a:t>5. Immigrants, minorities, and dull </a:t>
            </a:r>
            <a:r>
              <a:rPr lang="en-US" dirty="0" err="1"/>
              <a:t>normals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Psychological Types of Victims </a:t>
            </a:r>
            <a:endParaRPr lang="en-US" dirty="0"/>
          </a:p>
          <a:p>
            <a:r>
              <a:rPr lang="en-US" dirty="0"/>
              <a:t>6. The depressed </a:t>
            </a:r>
          </a:p>
          <a:p>
            <a:r>
              <a:rPr lang="en-US" dirty="0"/>
              <a:t>7. The acquisitive (Ponzi schemes)</a:t>
            </a:r>
          </a:p>
          <a:p>
            <a:r>
              <a:rPr lang="en-US" dirty="0"/>
              <a:t>8. The wanton </a:t>
            </a:r>
          </a:p>
          <a:p>
            <a:r>
              <a:rPr lang="en-US" dirty="0"/>
              <a:t>9. The lonesome and the heartbroken </a:t>
            </a:r>
          </a:p>
          <a:p>
            <a:r>
              <a:rPr lang="en-US" dirty="0"/>
              <a:t>10. The tormentor </a:t>
            </a:r>
          </a:p>
          <a:p>
            <a:r>
              <a:rPr lang="en-US" dirty="0"/>
              <a:t>11. Blocked, exempted, and fighting victims (drug dealer robbery)</a:t>
            </a:r>
          </a:p>
        </p:txBody>
      </p:sp>
    </p:spTree>
    <p:extLst>
      <p:ext uri="{BB962C8B-B14F-4D97-AF65-F5344CB8AC3E}">
        <p14:creationId xmlns:p14="http://schemas.microsoft.com/office/powerpoint/2010/main" val="302484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Beniamin</a:t>
            </a:r>
            <a:r>
              <a:rPr lang="en-US" dirty="0"/>
              <a:t> Mendelsohn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1990‒1998</a:t>
            </a:r>
          </a:p>
          <a:p>
            <a:r>
              <a:rPr lang="en-US" dirty="0"/>
              <a:t>Israeli defense attorney</a:t>
            </a:r>
          </a:p>
          <a:p>
            <a:r>
              <a:rPr lang="en-US" dirty="0"/>
              <a:t>“Father of Victimology”</a:t>
            </a:r>
          </a:p>
          <a:p>
            <a:pPr lvl="1"/>
            <a:r>
              <a:rPr lang="en-US" dirty="0"/>
              <a:t>Coined term “victimology”</a:t>
            </a:r>
          </a:p>
          <a:p>
            <a:pPr lvl="1"/>
            <a:r>
              <a:rPr lang="en-US" dirty="0"/>
              <a:t>Advocated the study of victims to be separate from criminology</a:t>
            </a:r>
          </a:p>
          <a:p>
            <a:r>
              <a:rPr lang="en-US" dirty="0"/>
              <a:t>Typology categorizing victims according to their </a:t>
            </a:r>
            <a:r>
              <a:rPr lang="en-US" i="1" dirty="0"/>
              <a:t>degree of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05346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1293</Words>
  <Application>Microsoft Office PowerPoint</Application>
  <PresentationFormat>On-screen Show (4:3)</PresentationFormat>
  <Paragraphs>229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 History and the Theoretical Developments in Victimology</vt:lpstr>
      <vt:lpstr>The Scope of Victimization</vt:lpstr>
      <vt:lpstr>Purposes of Victimology</vt:lpstr>
      <vt:lpstr>Victimological Research</vt:lpstr>
      <vt:lpstr>Victimology and Criminology</vt:lpstr>
      <vt:lpstr>Academic Origins of Victimology</vt:lpstr>
      <vt:lpstr>Hans von Hentig</vt:lpstr>
      <vt:lpstr>von Hentig’s Typology</vt:lpstr>
      <vt:lpstr>Beniamin Mendelsohn</vt:lpstr>
      <vt:lpstr>Mendelsohn’s Typology</vt:lpstr>
      <vt:lpstr>Stephen Schafer</vt:lpstr>
      <vt:lpstr>Schafer’s Typology</vt:lpstr>
      <vt:lpstr>Marvin E. Wolfgang</vt:lpstr>
      <vt:lpstr>Sellin and Wolfgang’s Typology</vt:lpstr>
      <vt:lpstr>Menachim Amir</vt:lpstr>
      <vt:lpstr>Amir’s Continuum of Victim Precipitation in Forcible Rape</vt:lpstr>
      <vt:lpstr>Criticisms of Amir’s Typology</vt:lpstr>
      <vt:lpstr>Grass-roots Origins of Victimology </vt:lpstr>
      <vt:lpstr>Civil Rights Movement</vt:lpstr>
      <vt:lpstr>Women’s Movement</vt:lpstr>
      <vt:lpstr>Children’s Movement</vt:lpstr>
      <vt:lpstr>Political Origins of Victimology</vt:lpstr>
      <vt:lpstr>“Law and Order” Movement</vt:lpstr>
      <vt:lpstr>President’s Commission on Law Enforcement</vt:lpstr>
      <vt:lpstr>Federal Legislation</vt:lpstr>
      <vt:lpstr>Summary of Origins of Victimology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Origins of Victimology</dc:title>
  <dc:creator>Nicole Lasky</dc:creator>
  <cp:lastModifiedBy>Andzenge, Dick T</cp:lastModifiedBy>
  <cp:revision>18</cp:revision>
  <dcterms:created xsi:type="dcterms:W3CDTF">2015-04-16T17:12:47Z</dcterms:created>
  <dcterms:modified xsi:type="dcterms:W3CDTF">2023-05-12T16:52:51Z</dcterms:modified>
</cp:coreProperties>
</file>