
<file path=[Content_Types].xml><?xml version="1.0" encoding="utf-8"?>
<Types xmlns="http://schemas.openxmlformats.org/package/2006/content-types">
  <Default Extension="jpeg" ContentType="image/jpe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charts/chart8.xml" ContentType="application/vnd.openxmlformats-officedocument.drawingml.chart+xml"/>
  <Override PartName="/ppt/charts/chart9.xml" ContentType="application/vnd.openxmlformats-officedocument.drawingml.chart+xml"/>
  <Override PartName="/ppt/charts/chart10.xml" ContentType="application/vnd.openxmlformats-officedocument.drawingml.chart+xml"/>
  <Override PartName="/ppt/charts/chart11.xml" ContentType="application/vnd.openxmlformats-officedocument.drawingml.chart+xml"/>
  <Override PartName="/ppt/charts/chart12.xml" ContentType="application/vnd.openxmlformats-officedocument.drawingml.chart+xml"/>
  <Override PartName="/ppt/charts/chart13.xml" ContentType="application/vnd.openxmlformats-officedocument.drawingml.chart+xml"/>
  <Override PartName="/ppt/charts/chart14.xml" ContentType="application/vnd.openxmlformats-officedocument.drawingml.chart+xml"/>
  <Override PartName="/ppt/charts/chart15.xml" ContentType="application/vnd.openxmlformats-officedocument.drawingml.chart+xml"/>
  <Override PartName="/ppt/charts/chart16.xml" ContentType="application/vnd.openxmlformats-officedocument.drawingml.chart+xml"/>
  <Override PartName="/ppt/charts/chart17.xml" ContentType="application/vnd.openxmlformats-officedocument.drawingml.chart+xml"/>
  <Override PartName="/ppt/charts/chart18.xml" ContentType="application/vnd.openxmlformats-officedocument.drawingml.chart+xml"/>
  <Override PartName="/ppt/charts/chart19.xml" ContentType="application/vnd.openxmlformats-officedocument.drawingml.chart+xml"/>
  <Override PartName="/ppt/charts/chart20.xml" ContentType="application/vnd.openxmlformats-officedocument.drawingml.chart+xml"/>
  <Override PartName="/ppt/charts/chart21.xml" ContentType="application/vnd.openxmlformats-officedocument.drawingml.chart+xml"/>
  <Override PartName="/ppt/charts/chart22.xml" ContentType="application/vnd.openxmlformats-officedocument.drawingml.chart+xml"/>
  <Override PartName="/ppt/charts/chart23.xml" ContentType="application/vnd.openxmlformats-officedocument.drawingml.chart+xml"/>
  <Override PartName="/ppt/charts/chart24.xml" ContentType="application/vnd.openxmlformats-officedocument.drawingml.chart+xml"/>
  <Override PartName="/ppt/charts/chart25.xml" ContentType="application/vnd.openxmlformats-officedocument.drawingml.chart+xml"/>
  <Override PartName="/ppt/charts/chart26.xml" ContentType="application/vnd.openxmlformats-officedocument.drawingml.chart+xml"/>
  <Override PartName="/ppt/charts/chart27.xml" ContentType="application/vnd.openxmlformats-officedocument.drawingml.chart+xml"/>
  <Override PartName="/ppt/charts/chart28.xml" ContentType="application/vnd.openxmlformats-officedocument.drawingml.chart+xml"/>
  <Override PartName="/ppt/charts/chart29.xml" ContentType="application/vnd.openxmlformats-officedocument.drawingml.chart+xml"/>
  <Override PartName="/ppt/charts/chart30.xml" ContentType="application/vnd.openxmlformats-officedocument.drawingml.chart+xml"/>
  <Override PartName="/ppt/charts/chart31.xml" ContentType="application/vnd.openxmlformats-officedocument.drawingml.chart+xml"/>
  <Override PartName="/ppt/charts/chart32.xml" ContentType="application/vnd.openxmlformats-officedocument.drawingml.chart+xml"/>
  <Override PartName="/ppt/charts/chart33.xml" ContentType="application/vnd.openxmlformats-officedocument.drawingml.chart+xml"/>
  <Override PartName="/ppt/charts/chart34.xml" ContentType="application/vnd.openxmlformats-officedocument.drawingml.chart+xml"/>
  <Override PartName="/ppt/charts/chart35.xml" ContentType="application/vnd.openxmlformats-officedocument.drawingml.chart+xml"/>
  <Override PartName="/ppt/charts/chart36.xml" ContentType="application/vnd.openxmlformats-officedocument.drawingml.chart+xml"/>
  <Override PartName="/ppt/charts/chart37.xml" ContentType="application/vnd.openxmlformats-officedocument.drawingml.chart+xml"/>
  <Override PartName="/ppt/charts/chart38.xml" ContentType="application/vnd.openxmlformats-officedocument.drawingml.chart+xml"/>
  <Override PartName="/ppt/charts/chart39.xml" ContentType="application/vnd.openxmlformats-officedocument.drawingml.chart+xml"/>
  <Override PartName="/ppt/charts/chart40.xml" ContentType="application/vnd.openxmlformats-officedocument.drawingml.chart+xml"/>
  <Override PartName="/ppt/charts/chart41.xml" ContentType="application/vnd.openxmlformats-officedocument.drawingml.chart+xml"/>
  <Override PartName="/ppt/charts/chart42.xml" ContentType="application/vnd.openxmlformats-officedocument.drawingml.chart+xml"/>
  <Override PartName="/ppt/charts/chart43.xml" ContentType="application/vnd.openxmlformats-officedocument.drawingml.chart+xml"/>
  <Override PartName="/ppt/charts/chart44.xml" ContentType="application/vnd.openxmlformats-officedocument.drawingml.chart+xml"/>
  <Override PartName="/ppt/charts/chart45.xml" ContentType="application/vnd.openxmlformats-officedocument.drawingml.chart+xml"/>
  <Override PartName="/ppt/charts/chart46.xml" ContentType="application/vnd.openxmlformats-officedocument.drawingml.chart+xml"/>
  <Override PartName="/ppt/charts/chart47.xml" ContentType="application/vnd.openxmlformats-officedocument.drawingml.chart+xml"/>
  <Override PartName="/ppt/charts/chart48.xml" ContentType="application/vnd.openxmlformats-officedocument.drawingml.chart+xml"/>
  <Override PartName="/ppt/charts/chart49.xml" ContentType="application/vnd.openxmlformats-officedocument.drawingml.chart+xml"/>
  <Override PartName="/ppt/charts/chart50.xml" ContentType="application/vnd.openxmlformats-officedocument.drawingml.chart+xml"/>
  <Override PartName="/ppt/charts/chart51.xml" ContentType="application/vnd.openxmlformats-officedocument.drawingml.chart+xml"/>
  <Override PartName="/ppt/charts/chart52.xml" ContentType="application/vnd.openxmlformats-officedocument.drawingml.chart+xml"/>
  <Override PartName="/ppt/charts/chart53.xml" ContentType="application/vnd.openxmlformats-officedocument.drawingml.chart+xml"/>
  <Override PartName="/ppt/charts/style8.xml" ContentType="application/vnd.ms-office.chartstyle+xml"/>
  <Override PartName="/ppt/charts/colors8.xml" ContentType="application/vnd.ms-office.chartcolorstyle+xml"/>
  <Override PartName="/ppt/charts/chart54.xml" ContentType="application/vnd.openxmlformats-officedocument.drawingml.chart+xml"/>
  <Override PartName="/ppt/charts/style9.xml" ContentType="application/vnd.ms-office.chartstyle+xml"/>
  <Override PartName="/ppt/charts/colors9.xml" ContentType="application/vnd.ms-office.chartcolorstyle+xml"/>
  <Override PartName="/ppt/charts/chart55.xml" ContentType="application/vnd.openxmlformats-officedocument.drawingml.chart+xml"/>
  <Override PartName="/ppt/charts/style10.xml" ContentType="application/vnd.ms-office.chartstyle+xml"/>
  <Override PartName="/ppt/charts/colors10.xml" ContentType="application/vnd.ms-office.chartcolorstyle+xml"/>
  <Override PartName="/ppt/charts/chart56.xml" ContentType="application/vnd.openxmlformats-officedocument.drawingml.chart+xml"/>
  <Override PartName="/ppt/charts/style11.xml" ContentType="application/vnd.ms-office.chartstyle+xml"/>
  <Override PartName="/ppt/charts/colors11.xml" ContentType="application/vnd.ms-office.chartcolorstyle+xml"/>
  <Override PartName="/ppt/charts/chart57.xml" ContentType="application/vnd.openxmlformats-officedocument.drawingml.chart+xml"/>
  <Override PartName="/ppt/charts/style12.xml" ContentType="application/vnd.ms-office.chartstyle+xml"/>
  <Override PartName="/ppt/charts/colors12.xml" ContentType="application/vnd.ms-office.chartcolorstyle+xml"/>
  <Override PartName="/ppt/charts/chart58.xml" ContentType="application/vnd.openxmlformats-officedocument.drawingml.chart+xml"/>
  <Override PartName="/ppt/charts/style13.xml" ContentType="application/vnd.ms-office.chartstyle+xml"/>
  <Override PartName="/ppt/charts/colors13.xml" ContentType="application/vnd.ms-office.chartcolorstyle+xml"/>
  <Override PartName="/ppt/charts/chart59.xml" ContentType="application/vnd.openxmlformats-officedocument.drawingml.chart+xml"/>
  <Override PartName="/ppt/charts/chart60.xml" ContentType="application/vnd.openxmlformats-officedocument.drawingml.chart+xml"/>
  <Override PartName="/ppt/charts/chart61.xml" ContentType="application/vnd.openxmlformats-officedocument.drawingml.chart+xml"/>
  <Override PartName="/ppt/charts/chart62.xml" ContentType="application/vnd.openxmlformats-officedocument.drawingml.chart+xml"/>
  <Override PartName="/ppt/charts/chart63.xml" ContentType="application/vnd.openxmlformats-officedocument.drawingml.chart+xml"/>
  <Override PartName="/ppt/charts/chart64.xml" ContentType="application/vnd.openxmlformats-officedocument.drawingml.chart+xml"/>
  <Override PartName="/ppt/charts/chart65.xml" ContentType="application/vnd.openxmlformats-officedocument.drawingml.char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31"/>
  </p:notesMasterIdLst>
  <p:sldIdLst>
    <p:sldId id="298" r:id="rId2"/>
    <p:sldId id="351" r:id="rId3"/>
    <p:sldId id="302" r:id="rId4"/>
    <p:sldId id="301" r:id="rId5"/>
    <p:sldId id="267" r:id="rId6"/>
    <p:sldId id="354" r:id="rId7"/>
    <p:sldId id="305" r:id="rId8"/>
    <p:sldId id="309" r:id="rId9"/>
    <p:sldId id="310" r:id="rId10"/>
    <p:sldId id="336" r:id="rId11"/>
    <p:sldId id="352" r:id="rId12"/>
    <p:sldId id="362" r:id="rId13"/>
    <p:sldId id="356" r:id="rId14"/>
    <p:sldId id="337" r:id="rId15"/>
    <p:sldId id="321" r:id="rId16"/>
    <p:sldId id="358" r:id="rId17"/>
    <p:sldId id="322" r:id="rId18"/>
    <p:sldId id="340" r:id="rId19"/>
    <p:sldId id="341" r:id="rId20"/>
    <p:sldId id="342" r:id="rId21"/>
    <p:sldId id="347" r:id="rId22"/>
    <p:sldId id="333" r:id="rId23"/>
    <p:sldId id="348" r:id="rId24"/>
    <p:sldId id="359" r:id="rId25"/>
    <p:sldId id="360" r:id="rId26"/>
    <p:sldId id="300" r:id="rId27"/>
    <p:sldId id="345" r:id="rId28"/>
    <p:sldId id="357" r:id="rId29"/>
    <p:sldId id="355" r:id="rId30"/>
  </p:sldIdLst>
  <p:sldSz cx="9906000" cy="6858000" type="A4"/>
  <p:notesSz cx="6858000" cy="9144000"/>
  <p:defaultTextStyle>
    <a:defPPr>
      <a:defRPr lang="ro-RO"/>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12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2E3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2800" autoAdjust="0"/>
    <p:restoredTop sz="99165" autoAdjust="0"/>
  </p:normalViewPr>
  <p:slideViewPr>
    <p:cSldViewPr>
      <p:cViewPr varScale="1">
        <p:scale>
          <a:sx n="114" d="100"/>
          <a:sy n="114" d="100"/>
        </p:scale>
        <p:origin x="1416" y="84"/>
      </p:cViewPr>
      <p:guideLst>
        <p:guide orient="horz" pos="2160"/>
        <p:guide pos="312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10.xml.rels><?xml version="1.0" encoding="UTF-8" standalone="yes"?>
<Relationships xmlns="http://schemas.openxmlformats.org/package/2006/relationships"><Relationship Id="rId1" Type="http://schemas.openxmlformats.org/officeDocument/2006/relationships/package" Target="../embeddings/Microsoft_Excel_Worksheet9.xlsx"/></Relationships>
</file>

<file path=ppt/charts/_rels/chart11.xml.rels><?xml version="1.0" encoding="UTF-8" standalone="yes"?>
<Relationships xmlns="http://schemas.openxmlformats.org/package/2006/relationships"><Relationship Id="rId1" Type="http://schemas.openxmlformats.org/officeDocument/2006/relationships/package" Target="../embeddings/Microsoft_Excel_Worksheet10.xlsx"/></Relationships>
</file>

<file path=ppt/charts/_rels/chart12.xml.rels><?xml version="1.0" encoding="UTF-8" standalone="yes"?>
<Relationships xmlns="http://schemas.openxmlformats.org/package/2006/relationships"><Relationship Id="rId1" Type="http://schemas.openxmlformats.org/officeDocument/2006/relationships/package" Target="../embeddings/Microsoft_Excel_Worksheet11.xlsx"/></Relationships>
</file>

<file path=ppt/charts/_rels/chart13.xml.rels><?xml version="1.0" encoding="UTF-8" standalone="yes"?>
<Relationships xmlns="http://schemas.openxmlformats.org/package/2006/relationships"><Relationship Id="rId1" Type="http://schemas.openxmlformats.org/officeDocument/2006/relationships/package" Target="../embeddings/Microsoft_Excel_Worksheet12.xlsx"/></Relationships>
</file>

<file path=ppt/charts/_rels/chart14.xml.rels><?xml version="1.0" encoding="UTF-8" standalone="yes"?>
<Relationships xmlns="http://schemas.openxmlformats.org/package/2006/relationships"><Relationship Id="rId1" Type="http://schemas.openxmlformats.org/officeDocument/2006/relationships/package" Target="../embeddings/Microsoft_Excel_Worksheet13.xlsx"/></Relationships>
</file>

<file path=ppt/charts/_rels/chart15.xml.rels><?xml version="1.0" encoding="UTF-8" standalone="yes"?>
<Relationships xmlns="http://schemas.openxmlformats.org/package/2006/relationships"><Relationship Id="rId1" Type="http://schemas.openxmlformats.org/officeDocument/2006/relationships/package" Target="../embeddings/Microsoft_Excel_Worksheet14.xlsx"/></Relationships>
</file>

<file path=ppt/charts/_rels/chart16.xml.rels><?xml version="1.0" encoding="UTF-8" standalone="yes"?>
<Relationships xmlns="http://schemas.openxmlformats.org/package/2006/relationships"><Relationship Id="rId1" Type="http://schemas.openxmlformats.org/officeDocument/2006/relationships/package" Target="../embeddings/Microsoft_Excel_Worksheet15.xlsx"/></Relationships>
</file>

<file path=ppt/charts/_rels/chart17.xml.rels><?xml version="1.0" encoding="UTF-8" standalone="yes"?>
<Relationships xmlns="http://schemas.openxmlformats.org/package/2006/relationships"><Relationship Id="rId1" Type="http://schemas.openxmlformats.org/officeDocument/2006/relationships/package" Target="../embeddings/Microsoft_Excel_Worksheet16.xlsx"/></Relationships>
</file>

<file path=ppt/charts/_rels/chart18.xml.rels><?xml version="1.0" encoding="UTF-8" standalone="yes"?>
<Relationships xmlns="http://schemas.openxmlformats.org/package/2006/relationships"><Relationship Id="rId1" Type="http://schemas.openxmlformats.org/officeDocument/2006/relationships/package" Target="../embeddings/Microsoft_Excel_Worksheet17.xlsx"/></Relationships>
</file>

<file path=ppt/charts/_rels/chart19.xml.rels><?xml version="1.0" encoding="UTF-8" standalone="yes"?>
<Relationships xmlns="http://schemas.openxmlformats.org/package/2006/relationships"><Relationship Id="rId1" Type="http://schemas.openxmlformats.org/officeDocument/2006/relationships/package" Target="../embeddings/Microsoft_Excel_Worksheet18.xlsx"/></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20.xml.rels><?xml version="1.0" encoding="UTF-8" standalone="yes"?>
<Relationships xmlns="http://schemas.openxmlformats.org/package/2006/relationships"><Relationship Id="rId1" Type="http://schemas.openxmlformats.org/officeDocument/2006/relationships/package" Target="../embeddings/Microsoft_Excel_Worksheet19.xlsx"/></Relationships>
</file>

<file path=ppt/charts/_rels/chart21.xml.rels><?xml version="1.0" encoding="UTF-8" standalone="yes"?>
<Relationships xmlns="http://schemas.openxmlformats.org/package/2006/relationships"><Relationship Id="rId1" Type="http://schemas.openxmlformats.org/officeDocument/2006/relationships/package" Target="../embeddings/Microsoft_Excel_Worksheet20.xlsx"/></Relationships>
</file>

<file path=ppt/charts/_rels/chart22.xml.rels><?xml version="1.0" encoding="UTF-8" standalone="yes"?>
<Relationships xmlns="http://schemas.openxmlformats.org/package/2006/relationships"><Relationship Id="rId1" Type="http://schemas.openxmlformats.org/officeDocument/2006/relationships/package" Target="../embeddings/Microsoft_Excel_Worksheet21.xlsx"/></Relationships>
</file>

<file path=ppt/charts/_rels/chart23.xml.rels><?xml version="1.0" encoding="UTF-8" standalone="yes"?>
<Relationships xmlns="http://schemas.openxmlformats.org/package/2006/relationships"><Relationship Id="rId1" Type="http://schemas.openxmlformats.org/officeDocument/2006/relationships/package" Target="../embeddings/Microsoft_Excel_Worksheet22.xlsx"/></Relationships>
</file>

<file path=ppt/charts/_rels/chart24.xml.rels><?xml version="1.0" encoding="UTF-8" standalone="yes"?>
<Relationships xmlns="http://schemas.openxmlformats.org/package/2006/relationships"><Relationship Id="rId1" Type="http://schemas.openxmlformats.org/officeDocument/2006/relationships/package" Target="../embeddings/Microsoft_Excel_Worksheet23.xlsx"/></Relationships>
</file>

<file path=ppt/charts/_rels/chart25.xml.rels><?xml version="1.0" encoding="UTF-8" standalone="yes"?>
<Relationships xmlns="http://schemas.openxmlformats.org/package/2006/relationships"><Relationship Id="rId1" Type="http://schemas.openxmlformats.org/officeDocument/2006/relationships/package" Target="../embeddings/Microsoft_Excel_Worksheet24.xlsx"/></Relationships>
</file>

<file path=ppt/charts/_rels/chart26.xml.rels><?xml version="1.0" encoding="UTF-8" standalone="yes"?>
<Relationships xmlns="http://schemas.openxmlformats.org/package/2006/relationships"><Relationship Id="rId1" Type="http://schemas.openxmlformats.org/officeDocument/2006/relationships/package" Target="../embeddings/Microsoft_Excel_Worksheet25.xlsx"/></Relationships>
</file>

<file path=ppt/charts/_rels/chart27.xml.rels><?xml version="1.0" encoding="UTF-8" standalone="yes"?>
<Relationships xmlns="http://schemas.openxmlformats.org/package/2006/relationships"><Relationship Id="rId1" Type="http://schemas.openxmlformats.org/officeDocument/2006/relationships/package" Target="../embeddings/Microsoft_Excel_Worksheet26.xlsx"/></Relationships>
</file>

<file path=ppt/charts/_rels/chart28.xml.rels><?xml version="1.0" encoding="UTF-8" standalone="yes"?>
<Relationships xmlns="http://schemas.openxmlformats.org/package/2006/relationships"><Relationship Id="rId1" Type="http://schemas.openxmlformats.org/officeDocument/2006/relationships/package" Target="../embeddings/Microsoft_Excel_Worksheet27.xlsx"/></Relationships>
</file>

<file path=ppt/charts/_rels/chart29.xml.rels><?xml version="1.0" encoding="UTF-8" standalone="yes"?>
<Relationships xmlns="http://schemas.openxmlformats.org/package/2006/relationships"><Relationship Id="rId1" Type="http://schemas.openxmlformats.org/officeDocument/2006/relationships/package" Target="../embeddings/Microsoft_Excel_Worksheet28.xlsx"/></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_rels/chart30.xml.rels><?xml version="1.0" encoding="UTF-8" standalone="yes"?>
<Relationships xmlns="http://schemas.openxmlformats.org/package/2006/relationships"><Relationship Id="rId1" Type="http://schemas.openxmlformats.org/officeDocument/2006/relationships/package" Target="../embeddings/Microsoft_Excel_Worksheet29.xlsx"/></Relationships>
</file>

<file path=ppt/charts/_rels/chart31.xml.rels><?xml version="1.0" encoding="UTF-8" standalone="yes"?>
<Relationships xmlns="http://schemas.openxmlformats.org/package/2006/relationships"><Relationship Id="rId1" Type="http://schemas.openxmlformats.org/officeDocument/2006/relationships/package" Target="../embeddings/Microsoft_Excel_Worksheet30.xlsx"/></Relationships>
</file>

<file path=ppt/charts/_rels/chart32.xml.rels><?xml version="1.0" encoding="UTF-8" standalone="yes"?>
<Relationships xmlns="http://schemas.openxmlformats.org/package/2006/relationships"><Relationship Id="rId1" Type="http://schemas.openxmlformats.org/officeDocument/2006/relationships/package" Target="../embeddings/Microsoft_Excel_Worksheet31.xlsx"/></Relationships>
</file>

<file path=ppt/charts/_rels/chart33.xml.rels><?xml version="1.0" encoding="UTF-8" standalone="yes"?>
<Relationships xmlns="http://schemas.openxmlformats.org/package/2006/relationships"><Relationship Id="rId1" Type="http://schemas.openxmlformats.org/officeDocument/2006/relationships/package" Target="../embeddings/Microsoft_Excel_Worksheet32.xlsx"/></Relationships>
</file>

<file path=ppt/charts/_rels/chart34.xml.rels><?xml version="1.0" encoding="UTF-8" standalone="yes"?>
<Relationships xmlns="http://schemas.openxmlformats.org/package/2006/relationships"><Relationship Id="rId1" Type="http://schemas.openxmlformats.org/officeDocument/2006/relationships/package" Target="../embeddings/Microsoft_Excel_Worksheet33.xlsx"/></Relationships>
</file>

<file path=ppt/charts/_rels/chart35.xml.rels><?xml version="1.0" encoding="UTF-8" standalone="yes"?>
<Relationships xmlns="http://schemas.openxmlformats.org/package/2006/relationships"><Relationship Id="rId1" Type="http://schemas.openxmlformats.org/officeDocument/2006/relationships/package" Target="../embeddings/Microsoft_Excel_Worksheet34.xlsx"/></Relationships>
</file>

<file path=ppt/charts/_rels/chart36.xml.rels><?xml version="1.0" encoding="UTF-8" standalone="yes"?>
<Relationships xmlns="http://schemas.openxmlformats.org/package/2006/relationships"><Relationship Id="rId1" Type="http://schemas.openxmlformats.org/officeDocument/2006/relationships/package" Target="../embeddings/Microsoft_Excel_Worksheet35.xlsx"/></Relationships>
</file>

<file path=ppt/charts/_rels/chart37.xml.rels><?xml version="1.0" encoding="UTF-8" standalone="yes"?>
<Relationships xmlns="http://schemas.openxmlformats.org/package/2006/relationships"><Relationship Id="rId1" Type="http://schemas.openxmlformats.org/officeDocument/2006/relationships/package" Target="../embeddings/Microsoft_Excel_Worksheet36.xlsx"/></Relationships>
</file>

<file path=ppt/charts/_rels/chart38.xml.rels><?xml version="1.0" encoding="UTF-8" standalone="yes"?>
<Relationships xmlns="http://schemas.openxmlformats.org/package/2006/relationships"><Relationship Id="rId1" Type="http://schemas.openxmlformats.org/officeDocument/2006/relationships/package" Target="../embeddings/Microsoft_Excel_Worksheet37.xlsx"/></Relationships>
</file>

<file path=ppt/charts/_rels/chart39.xml.rels><?xml version="1.0" encoding="UTF-8" standalone="yes"?>
<Relationships xmlns="http://schemas.openxmlformats.org/package/2006/relationships"><Relationship Id="rId1" Type="http://schemas.openxmlformats.org/officeDocument/2006/relationships/package" Target="../embeddings/Microsoft_Excel_Worksheet38.xlsx"/></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4.xml"/><Relationship Id="rId1" Type="http://schemas.microsoft.com/office/2011/relationships/chartStyle" Target="style4.xml"/></Relationships>
</file>

<file path=ppt/charts/_rels/chart40.xml.rels><?xml version="1.0" encoding="UTF-8" standalone="yes"?>
<Relationships xmlns="http://schemas.openxmlformats.org/package/2006/relationships"><Relationship Id="rId1" Type="http://schemas.openxmlformats.org/officeDocument/2006/relationships/package" Target="../embeddings/Microsoft_Excel_Worksheet39.xlsx"/></Relationships>
</file>

<file path=ppt/charts/_rels/chart41.xml.rels><?xml version="1.0" encoding="UTF-8" standalone="yes"?>
<Relationships xmlns="http://schemas.openxmlformats.org/package/2006/relationships"><Relationship Id="rId1" Type="http://schemas.openxmlformats.org/officeDocument/2006/relationships/package" Target="../embeddings/Microsoft_Excel_Worksheet40.xlsx"/></Relationships>
</file>

<file path=ppt/charts/_rels/chart42.xml.rels><?xml version="1.0" encoding="UTF-8" standalone="yes"?>
<Relationships xmlns="http://schemas.openxmlformats.org/package/2006/relationships"><Relationship Id="rId1" Type="http://schemas.openxmlformats.org/officeDocument/2006/relationships/package" Target="../embeddings/Microsoft_Excel_Worksheet41.xlsx"/></Relationships>
</file>

<file path=ppt/charts/_rels/chart43.xml.rels><?xml version="1.0" encoding="UTF-8" standalone="yes"?>
<Relationships xmlns="http://schemas.openxmlformats.org/package/2006/relationships"><Relationship Id="rId1" Type="http://schemas.openxmlformats.org/officeDocument/2006/relationships/package" Target="../embeddings/Microsoft_Excel_Worksheet42.xlsx"/></Relationships>
</file>

<file path=ppt/charts/_rels/chart44.xml.rels><?xml version="1.0" encoding="UTF-8" standalone="yes"?>
<Relationships xmlns="http://schemas.openxmlformats.org/package/2006/relationships"><Relationship Id="rId1" Type="http://schemas.openxmlformats.org/officeDocument/2006/relationships/package" Target="../embeddings/Microsoft_Excel_Worksheet43.xlsx"/></Relationships>
</file>

<file path=ppt/charts/_rels/chart45.xml.rels><?xml version="1.0" encoding="UTF-8" standalone="yes"?>
<Relationships xmlns="http://schemas.openxmlformats.org/package/2006/relationships"><Relationship Id="rId1" Type="http://schemas.openxmlformats.org/officeDocument/2006/relationships/package" Target="../embeddings/Microsoft_Excel_Worksheet44.xlsx"/></Relationships>
</file>

<file path=ppt/charts/_rels/chart46.xml.rels><?xml version="1.0" encoding="UTF-8" standalone="yes"?>
<Relationships xmlns="http://schemas.openxmlformats.org/package/2006/relationships"><Relationship Id="rId1" Type="http://schemas.openxmlformats.org/officeDocument/2006/relationships/package" Target="../embeddings/Microsoft_Excel_Worksheet45.xlsx"/></Relationships>
</file>

<file path=ppt/charts/_rels/chart47.xml.rels><?xml version="1.0" encoding="UTF-8" standalone="yes"?>
<Relationships xmlns="http://schemas.openxmlformats.org/package/2006/relationships"><Relationship Id="rId1" Type="http://schemas.openxmlformats.org/officeDocument/2006/relationships/package" Target="../embeddings/Microsoft_Excel_Worksheet46.xlsx"/></Relationships>
</file>

<file path=ppt/charts/_rels/chart48.xml.rels><?xml version="1.0" encoding="UTF-8" standalone="yes"?>
<Relationships xmlns="http://schemas.openxmlformats.org/package/2006/relationships"><Relationship Id="rId1" Type="http://schemas.openxmlformats.org/officeDocument/2006/relationships/package" Target="../embeddings/Microsoft_Excel_Worksheet47.xlsx"/></Relationships>
</file>

<file path=ppt/charts/_rels/chart49.xml.rels><?xml version="1.0" encoding="UTF-8" standalone="yes"?>
<Relationships xmlns="http://schemas.openxmlformats.org/package/2006/relationships"><Relationship Id="rId1" Type="http://schemas.openxmlformats.org/officeDocument/2006/relationships/package" Target="../embeddings/Microsoft_Excel_Worksheet48.xlsx"/></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microsoft.com/office/2011/relationships/chartColorStyle" Target="colors5.xml"/><Relationship Id="rId1" Type="http://schemas.microsoft.com/office/2011/relationships/chartStyle" Target="style5.xml"/></Relationships>
</file>

<file path=ppt/charts/_rels/chart50.xml.rels><?xml version="1.0" encoding="UTF-8" standalone="yes"?>
<Relationships xmlns="http://schemas.openxmlformats.org/package/2006/relationships"><Relationship Id="rId1" Type="http://schemas.openxmlformats.org/officeDocument/2006/relationships/package" Target="../embeddings/Microsoft_Excel_Worksheet49.xlsx"/></Relationships>
</file>

<file path=ppt/charts/_rels/chart51.xml.rels><?xml version="1.0" encoding="UTF-8" standalone="yes"?>
<Relationships xmlns="http://schemas.openxmlformats.org/package/2006/relationships"><Relationship Id="rId1" Type="http://schemas.openxmlformats.org/officeDocument/2006/relationships/package" Target="../embeddings/Microsoft_Excel_Worksheet50.xlsx"/></Relationships>
</file>

<file path=ppt/charts/_rels/chart52.xml.rels><?xml version="1.0" encoding="UTF-8" standalone="yes"?>
<Relationships xmlns="http://schemas.openxmlformats.org/package/2006/relationships"><Relationship Id="rId1" Type="http://schemas.openxmlformats.org/officeDocument/2006/relationships/package" Target="../embeddings/Microsoft_Excel_Worksheet51.xlsx"/></Relationships>
</file>

<file path=ppt/charts/_rels/chart53.xml.rels><?xml version="1.0" encoding="UTF-8" standalone="yes"?>
<Relationships xmlns="http://schemas.openxmlformats.org/package/2006/relationships"><Relationship Id="rId3" Type="http://schemas.openxmlformats.org/officeDocument/2006/relationships/package" Target="../embeddings/Microsoft_Excel_Worksheet52.xlsx"/><Relationship Id="rId2" Type="http://schemas.microsoft.com/office/2011/relationships/chartColorStyle" Target="colors8.xml"/><Relationship Id="rId1" Type="http://schemas.microsoft.com/office/2011/relationships/chartStyle" Target="style8.xml"/></Relationships>
</file>

<file path=ppt/charts/_rels/chart54.xml.rels><?xml version="1.0" encoding="UTF-8" standalone="yes"?>
<Relationships xmlns="http://schemas.openxmlformats.org/package/2006/relationships"><Relationship Id="rId3" Type="http://schemas.openxmlformats.org/officeDocument/2006/relationships/package" Target="../embeddings/Microsoft_Excel_Worksheet53.xlsx"/><Relationship Id="rId2" Type="http://schemas.microsoft.com/office/2011/relationships/chartColorStyle" Target="colors9.xml"/><Relationship Id="rId1" Type="http://schemas.microsoft.com/office/2011/relationships/chartStyle" Target="style9.xml"/></Relationships>
</file>

<file path=ppt/charts/_rels/chart55.xml.rels><?xml version="1.0" encoding="UTF-8" standalone="yes"?>
<Relationships xmlns="http://schemas.openxmlformats.org/package/2006/relationships"><Relationship Id="rId3" Type="http://schemas.openxmlformats.org/officeDocument/2006/relationships/package" Target="../embeddings/Microsoft_Excel_Worksheet54.xlsx"/><Relationship Id="rId2" Type="http://schemas.microsoft.com/office/2011/relationships/chartColorStyle" Target="colors10.xml"/><Relationship Id="rId1" Type="http://schemas.microsoft.com/office/2011/relationships/chartStyle" Target="style10.xml"/></Relationships>
</file>

<file path=ppt/charts/_rels/chart56.xml.rels><?xml version="1.0" encoding="UTF-8" standalone="yes"?>
<Relationships xmlns="http://schemas.openxmlformats.org/package/2006/relationships"><Relationship Id="rId3" Type="http://schemas.openxmlformats.org/officeDocument/2006/relationships/package" Target="../embeddings/Microsoft_Excel_Worksheet55.xlsx"/><Relationship Id="rId2" Type="http://schemas.microsoft.com/office/2011/relationships/chartColorStyle" Target="colors11.xml"/><Relationship Id="rId1" Type="http://schemas.microsoft.com/office/2011/relationships/chartStyle" Target="style11.xml"/></Relationships>
</file>

<file path=ppt/charts/_rels/chart57.xml.rels><?xml version="1.0" encoding="UTF-8" standalone="yes"?>
<Relationships xmlns="http://schemas.openxmlformats.org/package/2006/relationships"><Relationship Id="rId3" Type="http://schemas.openxmlformats.org/officeDocument/2006/relationships/package" Target="../embeddings/Microsoft_Excel_Worksheet56.xlsx"/><Relationship Id="rId2" Type="http://schemas.microsoft.com/office/2011/relationships/chartColorStyle" Target="colors12.xml"/><Relationship Id="rId1" Type="http://schemas.microsoft.com/office/2011/relationships/chartStyle" Target="style12.xml"/></Relationships>
</file>

<file path=ppt/charts/_rels/chart58.xml.rels><?xml version="1.0" encoding="UTF-8" standalone="yes"?>
<Relationships xmlns="http://schemas.openxmlformats.org/package/2006/relationships"><Relationship Id="rId3" Type="http://schemas.openxmlformats.org/officeDocument/2006/relationships/oleObject" Target="file:///C:\Users\User\Downloads\PIB%202019-2021.xlsx" TargetMode="External"/><Relationship Id="rId2" Type="http://schemas.microsoft.com/office/2011/relationships/chartColorStyle" Target="colors13.xml"/><Relationship Id="rId1" Type="http://schemas.microsoft.com/office/2011/relationships/chartStyle" Target="style13.xml"/></Relationships>
</file>

<file path=ppt/charts/_rels/chart59.xml.rels><?xml version="1.0" encoding="UTF-8" standalone="yes"?>
<Relationships xmlns="http://schemas.openxmlformats.org/package/2006/relationships"><Relationship Id="rId1" Type="http://schemas.openxmlformats.org/officeDocument/2006/relationships/package" Target="../embeddings/Microsoft_Excel_Worksheet57.xlsx"/></Relationships>
</file>

<file path=ppt/charts/_rels/chart6.xml.rels><?xml version="1.0" encoding="UTF-8" standalone="yes"?>
<Relationships xmlns="http://schemas.openxmlformats.org/package/2006/relationships"><Relationship Id="rId3" Type="http://schemas.openxmlformats.org/officeDocument/2006/relationships/package" Target="../embeddings/Microsoft_Excel_Worksheet5.xlsx"/><Relationship Id="rId2" Type="http://schemas.microsoft.com/office/2011/relationships/chartColorStyle" Target="colors6.xml"/><Relationship Id="rId1" Type="http://schemas.microsoft.com/office/2011/relationships/chartStyle" Target="style6.xml"/></Relationships>
</file>

<file path=ppt/charts/_rels/chart60.xml.rels><?xml version="1.0" encoding="UTF-8" standalone="yes"?>
<Relationships xmlns="http://schemas.openxmlformats.org/package/2006/relationships"><Relationship Id="rId1" Type="http://schemas.openxmlformats.org/officeDocument/2006/relationships/package" Target="../embeddings/Microsoft_Excel_Worksheet58.xlsx"/></Relationships>
</file>

<file path=ppt/charts/_rels/chart61.xml.rels><?xml version="1.0" encoding="UTF-8" standalone="yes"?>
<Relationships xmlns="http://schemas.openxmlformats.org/package/2006/relationships"><Relationship Id="rId1" Type="http://schemas.openxmlformats.org/officeDocument/2006/relationships/package" Target="../embeddings/Microsoft_Excel_Worksheet59.xlsx"/></Relationships>
</file>

<file path=ppt/charts/_rels/chart62.xml.rels><?xml version="1.0" encoding="UTF-8" standalone="yes"?>
<Relationships xmlns="http://schemas.openxmlformats.org/package/2006/relationships"><Relationship Id="rId1" Type="http://schemas.openxmlformats.org/officeDocument/2006/relationships/package" Target="../embeddings/Microsoft_Excel_Worksheet60.xlsx"/></Relationships>
</file>

<file path=ppt/charts/_rels/chart63.xml.rels><?xml version="1.0" encoding="UTF-8" standalone="yes"?>
<Relationships xmlns="http://schemas.openxmlformats.org/package/2006/relationships"><Relationship Id="rId1" Type="http://schemas.openxmlformats.org/officeDocument/2006/relationships/package" Target="../embeddings/Microsoft_Excel_Worksheet61.xlsx"/></Relationships>
</file>

<file path=ppt/charts/_rels/chart64.xml.rels><?xml version="1.0" encoding="UTF-8" standalone="yes"?>
<Relationships xmlns="http://schemas.openxmlformats.org/package/2006/relationships"><Relationship Id="rId1" Type="http://schemas.openxmlformats.org/officeDocument/2006/relationships/package" Target="../embeddings/Microsoft_Excel_Worksheet62.xlsx"/></Relationships>
</file>

<file path=ppt/charts/_rels/chart65.xml.rels><?xml version="1.0" encoding="UTF-8" standalone="yes"?>
<Relationships xmlns="http://schemas.openxmlformats.org/package/2006/relationships"><Relationship Id="rId1" Type="http://schemas.openxmlformats.org/officeDocument/2006/relationships/package" Target="../embeddings/Microsoft_Excel_Worksheet63.xlsx"/></Relationships>
</file>

<file path=ppt/charts/_rels/chart7.xml.rels><?xml version="1.0" encoding="UTF-8" standalone="yes"?>
<Relationships xmlns="http://schemas.openxmlformats.org/package/2006/relationships"><Relationship Id="rId3" Type="http://schemas.openxmlformats.org/officeDocument/2006/relationships/package" Target="../embeddings/Microsoft_Excel_Worksheet6.xlsx"/><Relationship Id="rId2" Type="http://schemas.microsoft.com/office/2011/relationships/chartColorStyle" Target="colors7.xml"/><Relationship Id="rId1" Type="http://schemas.microsoft.com/office/2011/relationships/chartStyle" Target="style7.xml"/></Relationships>
</file>

<file path=ppt/charts/_rels/chart8.xml.rels><?xml version="1.0" encoding="UTF-8" standalone="yes"?>
<Relationships xmlns="http://schemas.openxmlformats.org/package/2006/relationships"><Relationship Id="rId1" Type="http://schemas.openxmlformats.org/officeDocument/2006/relationships/package" Target="../embeddings/Microsoft_Excel_Worksheet7.xlsx"/></Relationships>
</file>

<file path=ppt/charts/_rels/chart9.xml.rels><?xml version="1.0" encoding="UTF-8" standalone="yes"?>
<Relationships xmlns="http://schemas.openxmlformats.org/package/2006/relationships"><Relationship Id="rId1" Type="http://schemas.openxmlformats.org/officeDocument/2006/relationships/package" Target="../embeddings/Microsoft_Excel_Worksheet8.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sz="2800" b="1" kern="1200" dirty="0">
                <a:solidFill>
                  <a:srgbClr val="002E3F"/>
                </a:solidFill>
                <a:latin typeface="+mj-lt"/>
                <a:ea typeface="+mj-ea"/>
                <a:cs typeface="+mj-cs"/>
              </a:rPr>
              <a:t>Sentencing</a:t>
            </a:r>
            <a:r>
              <a:rPr lang="en-US" sz="2400" b="1" dirty="0"/>
              <a:t> </a:t>
            </a:r>
            <a:r>
              <a:rPr lang="en-US" sz="2800" b="1" i="0" u="none" strike="noStrike" kern="1200" spc="0" baseline="0" dirty="0">
                <a:solidFill>
                  <a:srgbClr val="002E3F"/>
                </a:solidFill>
                <a:latin typeface="+mj-lt"/>
                <a:ea typeface="+mj-ea"/>
                <a:cs typeface="+mj-cs"/>
              </a:rPr>
              <a:t>2019</a:t>
            </a:r>
          </a:p>
          <a:p>
            <a:pPr>
              <a:defRPr/>
            </a:pPr>
            <a:r>
              <a:rPr lang="en-US" sz="2400" b="1" i="1" baseline="0" dirty="0"/>
              <a:t> </a:t>
            </a:r>
            <a:r>
              <a:rPr lang="en-US" sz="2400" b="0" i="1" baseline="0" dirty="0"/>
              <a:t>(</a:t>
            </a:r>
            <a:r>
              <a:rPr lang="en-US" sz="2400" b="0" i="1" u="none" strike="noStrike" baseline="0" dirty="0">
                <a:effectLst/>
              </a:rPr>
              <a:t>juvenile offenders are not included)</a:t>
            </a:r>
            <a:endParaRPr lang="en-US" sz="2400" b="0" i="1" dirty="0"/>
          </a:p>
        </c:rich>
      </c:tx>
      <c:layout>
        <c:manualLayout>
          <c:xMode val="edge"/>
          <c:yMode val="edge"/>
          <c:x val="0.16147107813446396"/>
          <c:y val="8.7301530693645421E-2"/>
        </c:manualLayout>
      </c:layout>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ro-RO"/>
        </a:p>
      </c:txPr>
    </c:title>
    <c:autoTitleDeleted val="0"/>
    <c:plotArea>
      <c:layout>
        <c:manualLayout>
          <c:layoutTarget val="inner"/>
          <c:xMode val="edge"/>
          <c:yMode val="edge"/>
          <c:x val="0.24377619624470018"/>
          <c:y val="0.23132864693150765"/>
          <c:w val="0.51244760751059959"/>
          <c:h val="0.76867135306849232"/>
        </c:manualLayout>
      </c:layout>
      <c:pieChart>
        <c:varyColors val="1"/>
        <c:ser>
          <c:idx val="0"/>
          <c:order val="0"/>
          <c:tx>
            <c:strRef>
              <c:f>Sheet1!$B$1</c:f>
              <c:strCache>
                <c:ptCount val="1"/>
                <c:pt idx="0">
                  <c:v>Convictions</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2-EA47-4194-9A3F-9E5FA90F5617}"/>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9847-4636-B86B-CE7CFCDC1042}"/>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3-EA47-4194-9A3F-9E5FA90F5617}"/>
              </c:ext>
            </c:extLst>
          </c:dPt>
          <c:dLbls>
            <c:dLbl>
              <c:idx val="0"/>
              <c:tx>
                <c:rich>
                  <a:bodyPr/>
                  <a:lstStyle/>
                  <a:p>
                    <a:fld id="{62E02AD8-2A38-401D-A0A7-9380F556DDE3}" type="CATEGORYNAME">
                      <a:rPr lang="en-US" smtClean="0"/>
                      <a:pPr/>
                      <a:t>[CATEGORY NAME]</a:t>
                    </a:fld>
                    <a:r>
                      <a:rPr lang="en-US" dirty="0"/>
                      <a:t>:</a:t>
                    </a:r>
                    <a:r>
                      <a:rPr lang="en-US" baseline="0" dirty="0"/>
                      <a:t> </a:t>
                    </a:r>
                    <a:fld id="{5A3BC5EA-A55E-4F66-A165-240444C474E4}" type="VALUE">
                      <a:rPr lang="en-US" baseline="0" smtClean="0"/>
                      <a:pPr/>
                      <a:t>[VALUE]</a:t>
                    </a:fld>
                    <a:r>
                      <a:rPr lang="en-US" baseline="0" dirty="0"/>
                      <a:t> persons</a:t>
                    </a:r>
                  </a:p>
                </c:rich>
              </c:tx>
              <c:showLegendKey val="0"/>
              <c:showVal val="1"/>
              <c:showCatName val="1"/>
              <c:showSerName val="0"/>
              <c:showPercent val="0"/>
              <c:showBubbleSize val="0"/>
              <c:separator> </c:separator>
              <c:extLst>
                <c:ext xmlns:c15="http://schemas.microsoft.com/office/drawing/2012/chart" uri="{CE6537A1-D6FC-4f65-9D91-7224C49458BB}">
                  <c15:dlblFieldTable/>
                  <c15:showDataLabelsRange val="0"/>
                </c:ext>
                <c:ext xmlns:c16="http://schemas.microsoft.com/office/drawing/2014/chart" uri="{C3380CC4-5D6E-409C-BE32-E72D297353CC}">
                  <c16:uniqueId val="{00000002-EA47-4194-9A3F-9E5FA90F5617}"/>
                </c:ext>
              </c:extLst>
            </c:dLbl>
            <c:dLbl>
              <c:idx val="1"/>
              <c:tx>
                <c:rich>
                  <a:bodyPr/>
                  <a:lstStyle/>
                  <a:p>
                    <a:r>
                      <a:rPr lang="en-US" baseline="0" dirty="0"/>
                      <a:t> </a:t>
                    </a:r>
                    <a:fld id="{1DC346BD-2433-452E-8B13-87751BB83D44}" type="CATEGORYNAME">
                      <a:rPr lang="en-US" baseline="0" smtClean="0"/>
                      <a:pPr/>
                      <a:t>[CATEGORY NAME]</a:t>
                    </a:fld>
                    <a:r>
                      <a:rPr lang="en-US" baseline="0" dirty="0"/>
                      <a:t>: </a:t>
                    </a:r>
                    <a:fld id="{2E03294B-C050-47C1-9D5B-F9F10C724F3E}" type="VALUE">
                      <a:rPr lang="en-US" baseline="0" smtClean="0"/>
                      <a:pPr/>
                      <a:t>[VALUE]</a:t>
                    </a:fld>
                    <a:r>
                      <a:rPr lang="en-US" baseline="0" dirty="0"/>
                      <a:t> persons</a:t>
                    </a:r>
                  </a:p>
                </c:rich>
              </c:tx>
              <c:showLegendKey val="0"/>
              <c:showVal val="1"/>
              <c:showCatName val="0"/>
              <c:showSerName val="0"/>
              <c:showPercent val="0"/>
              <c:showBubbleSize val="0"/>
              <c:separator> </c:separator>
              <c:extLst>
                <c:ext xmlns:c15="http://schemas.microsoft.com/office/drawing/2012/chart" uri="{CE6537A1-D6FC-4f65-9D91-7224C49458BB}">
                  <c15:dlblFieldTable/>
                  <c15:showDataLabelsRange val="0"/>
                </c:ext>
                <c:ext xmlns:c16="http://schemas.microsoft.com/office/drawing/2014/chart" uri="{C3380CC4-5D6E-409C-BE32-E72D297353CC}">
                  <c16:uniqueId val="{00000003-9847-4636-B86B-CE7CFCDC1042}"/>
                </c:ext>
              </c:extLst>
            </c:dLbl>
            <c:dLbl>
              <c:idx val="2"/>
              <c:tx>
                <c:rich>
                  <a:bodyPr/>
                  <a:lstStyle/>
                  <a:p>
                    <a:fld id="{D1FEDD0A-E32A-4A47-A9D0-DEDE75DE39E1}" type="CATEGORYNAME">
                      <a:rPr lang="en-US" smtClean="0"/>
                      <a:pPr/>
                      <a:t>[CATEGORY NAME]</a:t>
                    </a:fld>
                    <a:r>
                      <a:rPr lang="en-US" dirty="0"/>
                      <a:t>:</a:t>
                    </a:r>
                    <a:r>
                      <a:rPr lang="en-US" baseline="0" dirty="0"/>
                      <a:t> </a:t>
                    </a:r>
                    <a:fld id="{18D211C2-5EC4-4FD0-8B4A-C2ABAFB0FADB}" type="VALUE">
                      <a:rPr lang="en-US" baseline="0" smtClean="0"/>
                      <a:pPr/>
                      <a:t>[VALUE]</a:t>
                    </a:fld>
                    <a:r>
                      <a:rPr lang="en-US" baseline="0" dirty="0"/>
                      <a:t> persons</a:t>
                    </a:r>
                  </a:p>
                </c:rich>
              </c:tx>
              <c:showLegendKey val="0"/>
              <c:showVal val="1"/>
              <c:showCatName val="1"/>
              <c:showSerName val="0"/>
              <c:showPercent val="0"/>
              <c:showBubbleSize val="0"/>
              <c:separator> </c:separator>
              <c:extLst>
                <c:ext xmlns:c15="http://schemas.microsoft.com/office/drawing/2012/chart" uri="{CE6537A1-D6FC-4f65-9D91-7224C49458BB}">
                  <c15:dlblFieldTable/>
                  <c15:showDataLabelsRange val="0"/>
                </c:ext>
                <c:ext xmlns:c16="http://schemas.microsoft.com/office/drawing/2014/chart" uri="{C3380CC4-5D6E-409C-BE32-E72D297353CC}">
                  <c16:uniqueId val="{00000003-EA47-4194-9A3F-9E5FA90F5617}"/>
                </c:ext>
              </c:extLst>
            </c:dLbl>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solidFill>
                    <a:latin typeface="+mn-lt"/>
                    <a:ea typeface="+mn-ea"/>
                    <a:cs typeface="+mn-cs"/>
                  </a:defRPr>
                </a:pPr>
                <a:endParaRPr lang="ro-RO"/>
              </a:p>
            </c:txPr>
            <c:showLegendKey val="0"/>
            <c:showVal val="1"/>
            <c:showCatName val="1"/>
            <c:showSerName val="1"/>
            <c:showPercent val="0"/>
            <c:showBubbleSize val="0"/>
            <c:separator> </c:separator>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Sheet1!$A$2:$A$4</c:f>
              <c:strCache>
                <c:ptCount val="3"/>
                <c:pt idx="0">
                  <c:v>Fines</c:v>
                </c:pt>
                <c:pt idx="1">
                  <c:v>Imprisonment</c:v>
                </c:pt>
                <c:pt idx="2">
                  <c:v>Suspend the service of a sentence</c:v>
                </c:pt>
              </c:strCache>
            </c:strRef>
          </c:cat>
          <c:val>
            <c:numRef>
              <c:f>Sheet1!$B$2:$B$4</c:f>
              <c:numCache>
                <c:formatCode>General</c:formatCode>
                <c:ptCount val="3"/>
                <c:pt idx="0">
                  <c:v>4763</c:v>
                </c:pt>
                <c:pt idx="1">
                  <c:v>7718</c:v>
                </c:pt>
                <c:pt idx="2">
                  <c:v>20498</c:v>
                </c:pt>
              </c:numCache>
            </c:numRef>
          </c:val>
          <c:extLst>
            <c:ext xmlns:c16="http://schemas.microsoft.com/office/drawing/2014/chart" uri="{C3380CC4-5D6E-409C-BE32-E72D297353CC}">
              <c16:uniqueId val="{00000000-EA47-4194-9A3F-9E5FA90F5617}"/>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ro-RO"/>
    </a:p>
  </c:txPr>
  <c:externalData r:id="rId3">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sz="1200" b="1" i="0" u="none" strike="noStrike" kern="1200" spc="0" baseline="0" dirty="0">
                <a:solidFill>
                  <a:prstClr val="black">
                    <a:lumMod val="65000"/>
                    <a:lumOff val="35000"/>
                  </a:prstClr>
                </a:solidFill>
                <a:latin typeface="+mn-lt"/>
                <a:ea typeface="+mn-ea"/>
                <a:cs typeface="+mn-cs"/>
              </a:rPr>
              <a:t>Gender</a:t>
            </a:r>
          </a:p>
        </c:rich>
      </c:tx>
      <c:layout>
        <c:manualLayout>
          <c:xMode val="edge"/>
          <c:yMode val="edge"/>
          <c:x val="0.407538483365255"/>
          <c:y val="5.5892388451443571E-2"/>
        </c:manualLayout>
      </c:layout>
      <c:overlay val="0"/>
    </c:title>
    <c:autoTitleDeleted val="0"/>
    <c:plotArea>
      <c:layout/>
      <c:pieChart>
        <c:varyColors val="0"/>
        <c:dLbls>
          <c:showLegendKey val="0"/>
          <c:showVal val="0"/>
          <c:showCatName val="0"/>
          <c:showSerName val="0"/>
          <c:showPercent val="0"/>
          <c:showBubbleSize val="0"/>
          <c:showLeaderLines val="0"/>
        </c:dLbls>
        <c:firstSliceAng val="0"/>
      </c:pieChart>
      <c:spPr>
        <a:noFill/>
        <a:ln w="25364">
          <a:noFill/>
        </a:ln>
      </c:spPr>
    </c:plotArea>
    <c:plotVisOnly val="1"/>
    <c:dispBlanksAs val="gap"/>
    <c:showDLblsOverMax val="1"/>
  </c:chart>
  <c:spPr>
    <a:noFill/>
    <a:ln>
      <a:noFill/>
    </a:ln>
  </c:spPr>
  <c:txPr>
    <a:bodyPr/>
    <a:lstStyle/>
    <a:p>
      <a:pPr>
        <a:defRPr sz="999" b="0" i="0" u="none" strike="noStrike" baseline="0">
          <a:solidFill>
            <a:srgbClr val="000000"/>
          </a:solidFill>
          <a:latin typeface="Calibri"/>
          <a:ea typeface="Calibri"/>
          <a:cs typeface="Calibri"/>
        </a:defRPr>
      </a:pPr>
      <a:endParaRPr lang="ro-RO"/>
    </a:p>
  </c:txPr>
  <c:externalData r:id="rId1">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1"/>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2050172050172051"/>
          <c:y val="0.25776522477912511"/>
          <c:w val="0.52652805118110235"/>
          <c:h val="0.63183366141732289"/>
        </c:manualLayout>
      </c:layout>
      <c:pieChart>
        <c:varyColors val="0"/>
        <c:ser>
          <c:idx val="0"/>
          <c:order val="0"/>
          <c:tx>
            <c:strRef>
              <c:f>Sheet1!$A$2</c:f>
              <c:strCache>
                <c:ptCount val="1"/>
                <c:pt idx="0">
                  <c:v>Region 1</c:v>
                </c:pt>
              </c:strCache>
            </c:strRef>
          </c:tx>
          <c:spPr>
            <a:solidFill>
              <a:schemeClr val="accent4">
                <a:hueOff val="-461056"/>
                <a:satOff val="4338"/>
                <a:lumOff val="-10225"/>
              </a:schemeClr>
            </a:solidFill>
            <a:ln w="12683" cap="flat">
              <a:noFill/>
              <a:miter lim="400000"/>
            </a:ln>
            <a:effectLst/>
          </c:spPr>
          <c:dPt>
            <c:idx val="0"/>
            <c:bubble3D val="0"/>
            <c:spPr>
              <a:solidFill>
                <a:schemeClr val="accent2">
                  <a:lumMod val="60000"/>
                  <a:lumOff val="40000"/>
                </a:schemeClr>
              </a:solidFill>
              <a:ln w="12683" cap="flat">
                <a:noFill/>
                <a:miter lim="400000"/>
              </a:ln>
              <a:effectLst/>
            </c:spPr>
            <c:extLst>
              <c:ext xmlns:c16="http://schemas.microsoft.com/office/drawing/2014/chart" uri="{C3380CC4-5D6E-409C-BE32-E72D297353CC}">
                <c16:uniqueId val="{00000001-2768-4D4C-B622-7C054DC0E10B}"/>
              </c:ext>
            </c:extLst>
          </c:dPt>
          <c:dPt>
            <c:idx val="1"/>
            <c:bubble3D val="0"/>
            <c:spPr>
              <a:solidFill>
                <a:schemeClr val="accent3">
                  <a:lumMod val="75000"/>
                </a:schemeClr>
              </a:solidFill>
              <a:ln w="12683" cap="flat">
                <a:noFill/>
                <a:miter lim="400000"/>
              </a:ln>
              <a:effectLst/>
            </c:spPr>
            <c:extLst>
              <c:ext xmlns:c16="http://schemas.microsoft.com/office/drawing/2014/chart" uri="{C3380CC4-5D6E-409C-BE32-E72D297353CC}">
                <c16:uniqueId val="{00000003-2768-4D4C-B622-7C054DC0E10B}"/>
              </c:ext>
            </c:extLst>
          </c:dPt>
          <c:dPt>
            <c:idx val="2"/>
            <c:bubble3D val="0"/>
            <c:spPr>
              <a:solidFill>
                <a:srgbClr val="FFC000"/>
              </a:solidFill>
              <a:ln w="12683" cap="flat">
                <a:noFill/>
                <a:miter lim="400000"/>
              </a:ln>
              <a:effectLst/>
            </c:spPr>
            <c:extLst>
              <c:ext xmlns:c16="http://schemas.microsoft.com/office/drawing/2014/chart" uri="{C3380CC4-5D6E-409C-BE32-E72D297353CC}">
                <c16:uniqueId val="{00000005-2768-4D4C-B622-7C054DC0E10B}"/>
              </c:ext>
            </c:extLst>
          </c:dPt>
          <c:dPt>
            <c:idx val="3"/>
            <c:bubble3D val="0"/>
            <c:spPr>
              <a:solidFill>
                <a:schemeClr val="accent5">
                  <a:hueOff val="-82419"/>
                  <a:satOff val="-9513"/>
                  <a:lumOff val="-16343"/>
                </a:schemeClr>
              </a:solidFill>
              <a:ln w="12683" cap="flat">
                <a:noFill/>
                <a:miter lim="400000"/>
              </a:ln>
              <a:effectLst/>
            </c:spPr>
            <c:extLst>
              <c:ext xmlns:c16="http://schemas.microsoft.com/office/drawing/2014/chart" uri="{C3380CC4-5D6E-409C-BE32-E72D297353CC}">
                <c16:uniqueId val="{00000007-2768-4D4C-B622-7C054DC0E10B}"/>
              </c:ext>
            </c:extLst>
          </c:dPt>
          <c:dPt>
            <c:idx val="4"/>
            <c:bubble3D val="0"/>
            <c:spPr>
              <a:solidFill>
                <a:schemeClr val="accent6">
                  <a:lumMod val="60000"/>
                  <a:lumOff val="40000"/>
                </a:schemeClr>
              </a:solidFill>
              <a:ln w="12683" cap="flat">
                <a:noFill/>
                <a:miter lim="400000"/>
              </a:ln>
              <a:effectLst/>
            </c:spPr>
            <c:extLst>
              <c:ext xmlns:c16="http://schemas.microsoft.com/office/drawing/2014/chart" uri="{C3380CC4-5D6E-409C-BE32-E72D297353CC}">
                <c16:uniqueId val="{00000009-2768-4D4C-B622-7C054DC0E10B}"/>
              </c:ext>
            </c:extLst>
          </c:dPt>
          <c:dPt>
            <c:idx val="5"/>
            <c:bubble3D val="0"/>
            <c:spPr>
              <a:solidFill>
                <a:schemeClr val="tx2">
                  <a:lumMod val="40000"/>
                  <a:lumOff val="60000"/>
                </a:schemeClr>
              </a:solidFill>
              <a:ln w="12683" cap="flat">
                <a:noFill/>
                <a:miter lim="400000"/>
              </a:ln>
              <a:effectLst/>
            </c:spPr>
            <c:extLst>
              <c:ext xmlns:c16="http://schemas.microsoft.com/office/drawing/2014/chart" uri="{C3380CC4-5D6E-409C-BE32-E72D297353CC}">
                <c16:uniqueId val="{0000000B-2768-4D4C-B622-7C054DC0E10B}"/>
              </c:ext>
            </c:extLst>
          </c:dPt>
          <c:dLbls>
            <c:dLbl>
              <c:idx val="0"/>
              <c:numFmt formatCode="#,##0.00%" sourceLinked="0"/>
              <c:spPr/>
              <c:txPr>
                <a:bodyPr/>
                <a:lstStyle/>
                <a:p>
                  <a:pPr algn="ctr">
                    <a:defRPr/>
                  </a:pPr>
                  <a:endParaRPr lang="ro-RO"/>
                </a:p>
              </c:txPr>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1-2768-4D4C-B622-7C054DC0E10B}"/>
                </c:ext>
              </c:extLst>
            </c:dLbl>
            <c:dLbl>
              <c:idx val="1"/>
              <c:numFmt formatCode="#,##0.00%" sourceLinked="0"/>
              <c:spPr/>
              <c:txPr>
                <a:bodyPr/>
                <a:lstStyle/>
                <a:p>
                  <a:pPr algn="ctr">
                    <a:defRPr/>
                  </a:pPr>
                  <a:endParaRPr lang="ro-RO"/>
                </a:p>
              </c:txPr>
              <c:dLblPos val="inEnd"/>
              <c:showLegendKey val="0"/>
              <c:showVal val="0"/>
              <c:showCatName val="1"/>
              <c:showSerName val="0"/>
              <c:showPercent val="1"/>
              <c:showBubbleSize val="0"/>
              <c:extLst>
                <c:ext xmlns:c16="http://schemas.microsoft.com/office/drawing/2014/chart" uri="{C3380CC4-5D6E-409C-BE32-E72D297353CC}">
                  <c16:uniqueId val="{00000003-2768-4D4C-B622-7C054DC0E10B}"/>
                </c:ext>
              </c:extLst>
            </c:dLbl>
            <c:dLbl>
              <c:idx val="2"/>
              <c:numFmt formatCode="#,##0.00%" sourceLinked="0"/>
              <c:spPr/>
              <c:txPr>
                <a:bodyPr/>
                <a:lstStyle/>
                <a:p>
                  <a:pPr algn="ctr">
                    <a:defRPr/>
                  </a:pPr>
                  <a:endParaRPr lang="ro-RO"/>
                </a:p>
              </c:txPr>
              <c:dLblPos val="inEnd"/>
              <c:showLegendKey val="0"/>
              <c:showVal val="0"/>
              <c:showCatName val="1"/>
              <c:showSerName val="0"/>
              <c:showPercent val="1"/>
              <c:showBubbleSize val="0"/>
              <c:extLst>
                <c:ext xmlns:c16="http://schemas.microsoft.com/office/drawing/2014/chart" uri="{C3380CC4-5D6E-409C-BE32-E72D297353CC}">
                  <c16:uniqueId val="{00000005-2768-4D4C-B622-7C054DC0E10B}"/>
                </c:ext>
              </c:extLst>
            </c:dLbl>
            <c:dLbl>
              <c:idx val="3"/>
              <c:numFmt formatCode="#,##0.00%" sourceLinked="0"/>
              <c:spPr/>
              <c:txPr>
                <a:bodyPr/>
                <a:lstStyle/>
                <a:p>
                  <a:pPr algn="ctr">
                    <a:defRPr/>
                  </a:pPr>
                  <a:endParaRPr lang="ro-RO"/>
                </a:p>
              </c:txPr>
              <c:dLblPos val="inEnd"/>
              <c:showLegendKey val="0"/>
              <c:showVal val="0"/>
              <c:showCatName val="1"/>
              <c:showSerName val="0"/>
              <c:showPercent val="1"/>
              <c:showBubbleSize val="0"/>
              <c:extLst>
                <c:ext xmlns:c16="http://schemas.microsoft.com/office/drawing/2014/chart" uri="{C3380CC4-5D6E-409C-BE32-E72D297353CC}">
                  <c16:uniqueId val="{00000007-2768-4D4C-B622-7C054DC0E10B}"/>
                </c:ext>
              </c:extLst>
            </c:dLbl>
            <c:dLbl>
              <c:idx val="4"/>
              <c:layout>
                <c:manualLayout>
                  <c:x val="1.8117134317814507E-2"/>
                  <c:y val="3.5287345509868555E-2"/>
                </c:manualLayout>
              </c:layout>
              <c:numFmt formatCode="#,##0.00%" sourceLinked="0"/>
              <c:spPr/>
              <c:txPr>
                <a:bodyPr/>
                <a:lstStyle/>
                <a:p>
                  <a:pPr algn="ctr">
                    <a:defRPr/>
                  </a:pPr>
                  <a:endParaRPr lang="ro-RO"/>
                </a:p>
              </c:txPr>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9-2768-4D4C-B622-7C054DC0E10B}"/>
                </c:ext>
              </c:extLst>
            </c:dLbl>
            <c:dLbl>
              <c:idx val="5"/>
              <c:layout>
                <c:manualLayout>
                  <c:x val="6.0613191244906418E-2"/>
                  <c:y val="2.9895186642346316E-2"/>
                </c:manualLayout>
              </c:layout>
              <c:numFmt formatCode="#,##0.00%" sourceLinked="0"/>
              <c:spPr/>
              <c:txPr>
                <a:bodyPr/>
                <a:lstStyle/>
                <a:p>
                  <a:pPr algn="ctr">
                    <a:defRPr/>
                  </a:pPr>
                  <a:endParaRPr lang="ro-RO"/>
                </a:p>
              </c:txPr>
              <c:dLblPos val="bestFit"/>
              <c:showLegendKey val="0"/>
              <c:showVal val="0"/>
              <c:showCatName val="1"/>
              <c:showSerName val="0"/>
              <c:showPercent val="1"/>
              <c:showBubbleSize val="0"/>
              <c:extLst>
                <c:ext xmlns:c15="http://schemas.microsoft.com/office/drawing/2012/chart" uri="{CE6537A1-D6FC-4f65-9D91-7224C49458BB}">
                  <c15:layout>
                    <c:manualLayout>
                      <c:w val="0.14639854983551373"/>
                      <c:h val="0.15326559351748092"/>
                    </c:manualLayout>
                  </c15:layout>
                </c:ext>
                <c:ext xmlns:c16="http://schemas.microsoft.com/office/drawing/2014/chart" uri="{C3380CC4-5D6E-409C-BE32-E72D297353CC}">
                  <c16:uniqueId val="{0000000B-2768-4D4C-B622-7C054DC0E10B}"/>
                </c:ext>
              </c:extLst>
            </c:dLbl>
            <c:numFmt formatCode="#,##0.00%" sourceLinked="0"/>
            <c:spPr>
              <a:noFill/>
              <a:ln w="25367">
                <a:noFill/>
              </a:ln>
            </c:spPr>
            <c:txPr>
              <a:bodyPr/>
              <a:lstStyle/>
              <a:p>
                <a:pPr algn="ctr">
                  <a:defRPr/>
                </a:pPr>
                <a:endParaRPr lang="ro-RO"/>
              </a:p>
            </c:txPr>
            <c:dLblPos val="inEnd"/>
            <c:showLegendKey val="0"/>
            <c:showVal val="0"/>
            <c:showCatName val="1"/>
            <c:showSerName val="0"/>
            <c:showPercent val="1"/>
            <c:showBubbleSize val="0"/>
            <c:showLeaderLines val="1"/>
            <c:leaderLines>
              <c:spPr>
                <a:ln w="6342" cap="flat">
                  <a:solidFill>
                    <a:srgbClr val="000000"/>
                  </a:solidFill>
                  <a:prstDash val="solid"/>
                  <a:miter lim="400000"/>
                </a:ln>
                <a:effectLst/>
              </c:spPr>
            </c:leaderLines>
            <c:extLst>
              <c:ext xmlns:c15="http://schemas.microsoft.com/office/drawing/2012/chart" uri="{CE6537A1-D6FC-4f65-9D91-7224C49458BB}"/>
            </c:extLst>
          </c:dLbls>
          <c:cat>
            <c:strRef>
              <c:f>Sheet1!$B$1:$H$1</c:f>
              <c:strCache>
                <c:ptCount val="6"/>
                <c:pt idx="0">
                  <c:v>I</c:v>
                </c:pt>
                <c:pt idx="1">
                  <c:v>II</c:v>
                </c:pt>
                <c:pt idx="2">
                  <c:v>III</c:v>
                </c:pt>
                <c:pt idx="3">
                  <c:v>IV</c:v>
                </c:pt>
                <c:pt idx="4">
                  <c:v>Master</c:v>
                </c:pt>
                <c:pt idx="5">
                  <c:v>PhD</c:v>
                </c:pt>
              </c:strCache>
            </c:strRef>
          </c:cat>
          <c:val>
            <c:numRef>
              <c:f>Sheet1!$B$2:$H$2</c:f>
              <c:numCache>
                <c:formatCode>General</c:formatCode>
                <c:ptCount val="7"/>
                <c:pt idx="0">
                  <c:v>73</c:v>
                </c:pt>
                <c:pt idx="1">
                  <c:v>114</c:v>
                </c:pt>
                <c:pt idx="2">
                  <c:v>61</c:v>
                </c:pt>
                <c:pt idx="3">
                  <c:v>51</c:v>
                </c:pt>
                <c:pt idx="4">
                  <c:v>20</c:v>
                </c:pt>
                <c:pt idx="5">
                  <c:v>16</c:v>
                </c:pt>
              </c:numCache>
            </c:numRef>
          </c:val>
          <c:extLst>
            <c:ext xmlns:c16="http://schemas.microsoft.com/office/drawing/2014/chart" uri="{C3380CC4-5D6E-409C-BE32-E72D297353CC}">
              <c16:uniqueId val="{0000000C-2768-4D4C-B622-7C054DC0E10B}"/>
            </c:ext>
          </c:extLst>
        </c:ser>
        <c:dLbls>
          <c:showLegendKey val="0"/>
          <c:showVal val="0"/>
          <c:showCatName val="0"/>
          <c:showSerName val="0"/>
          <c:showPercent val="0"/>
          <c:showBubbleSize val="0"/>
          <c:showLeaderLines val="1"/>
        </c:dLbls>
        <c:firstSliceAng val="325"/>
      </c:pieChart>
      <c:spPr>
        <a:noFill/>
        <a:ln w="25367">
          <a:noFill/>
        </a:ln>
      </c:spPr>
    </c:plotArea>
    <c:plotVisOnly val="1"/>
    <c:dispBlanksAs val="gap"/>
    <c:showDLblsOverMax val="1"/>
  </c:chart>
  <c:spPr>
    <a:noFill/>
    <a:ln>
      <a:noFill/>
    </a:ln>
  </c:spPr>
  <c:txPr>
    <a:bodyPr/>
    <a:lstStyle/>
    <a:p>
      <a:pPr>
        <a:defRPr sz="1000"/>
      </a:pPr>
      <a:endParaRPr lang="ro-RO"/>
    </a:p>
  </c:txPr>
  <c:externalData r:id="rId1">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1"/>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3145805993000876"/>
          <c:y val="0.21553018372703411"/>
          <c:w val="0.52652805118110235"/>
          <c:h val="0.63183366141732289"/>
        </c:manualLayout>
      </c:layout>
      <c:pieChart>
        <c:varyColors val="0"/>
        <c:ser>
          <c:idx val="0"/>
          <c:order val="0"/>
          <c:tx>
            <c:strRef>
              <c:f>Sheet1!$A$2</c:f>
              <c:strCache>
                <c:ptCount val="1"/>
                <c:pt idx="0">
                  <c:v>Region 1</c:v>
                </c:pt>
              </c:strCache>
            </c:strRef>
          </c:tx>
          <c:spPr>
            <a:solidFill>
              <a:schemeClr val="accent4">
                <a:hueOff val="-461056"/>
                <a:satOff val="4338"/>
                <a:lumOff val="-10225"/>
              </a:schemeClr>
            </a:solidFill>
            <a:ln w="12683" cap="flat">
              <a:noFill/>
              <a:miter lim="400000"/>
            </a:ln>
            <a:effectLst/>
          </c:spPr>
          <c:dPt>
            <c:idx val="0"/>
            <c:bubble3D val="0"/>
            <c:spPr>
              <a:solidFill>
                <a:schemeClr val="accent2">
                  <a:lumMod val="60000"/>
                  <a:lumOff val="40000"/>
                </a:schemeClr>
              </a:solidFill>
              <a:ln w="12683" cap="flat">
                <a:noFill/>
                <a:miter lim="400000"/>
              </a:ln>
              <a:effectLst/>
            </c:spPr>
            <c:extLst>
              <c:ext xmlns:c16="http://schemas.microsoft.com/office/drawing/2014/chart" uri="{C3380CC4-5D6E-409C-BE32-E72D297353CC}">
                <c16:uniqueId val="{00000001-F52F-4BD8-9849-4A9301705BFD}"/>
              </c:ext>
            </c:extLst>
          </c:dPt>
          <c:dPt>
            <c:idx val="1"/>
            <c:bubble3D val="0"/>
            <c:spPr>
              <a:solidFill>
                <a:schemeClr val="accent3">
                  <a:lumMod val="75000"/>
                </a:schemeClr>
              </a:solidFill>
              <a:ln w="12683" cap="flat">
                <a:noFill/>
                <a:miter lim="400000"/>
              </a:ln>
              <a:effectLst/>
            </c:spPr>
            <c:extLst>
              <c:ext xmlns:c16="http://schemas.microsoft.com/office/drawing/2014/chart" uri="{C3380CC4-5D6E-409C-BE32-E72D297353CC}">
                <c16:uniqueId val="{00000003-F52F-4BD8-9849-4A9301705BFD}"/>
              </c:ext>
            </c:extLst>
          </c:dPt>
          <c:dPt>
            <c:idx val="2"/>
            <c:bubble3D val="0"/>
            <c:spPr>
              <a:solidFill>
                <a:srgbClr val="FFC000"/>
              </a:solidFill>
              <a:ln w="12683" cap="flat">
                <a:noFill/>
                <a:miter lim="400000"/>
              </a:ln>
              <a:effectLst/>
            </c:spPr>
            <c:extLst>
              <c:ext xmlns:c16="http://schemas.microsoft.com/office/drawing/2014/chart" uri="{C3380CC4-5D6E-409C-BE32-E72D297353CC}">
                <c16:uniqueId val="{00000005-F52F-4BD8-9849-4A9301705BFD}"/>
              </c:ext>
            </c:extLst>
          </c:dPt>
          <c:dPt>
            <c:idx val="3"/>
            <c:bubble3D val="0"/>
            <c:spPr>
              <a:solidFill>
                <a:schemeClr val="accent5">
                  <a:hueOff val="-82419"/>
                  <a:satOff val="-9513"/>
                  <a:lumOff val="-16343"/>
                </a:schemeClr>
              </a:solidFill>
              <a:ln w="12683" cap="flat">
                <a:noFill/>
                <a:miter lim="400000"/>
              </a:ln>
              <a:effectLst/>
            </c:spPr>
            <c:extLst>
              <c:ext xmlns:c16="http://schemas.microsoft.com/office/drawing/2014/chart" uri="{C3380CC4-5D6E-409C-BE32-E72D297353CC}">
                <c16:uniqueId val="{00000007-F52F-4BD8-9849-4A9301705BFD}"/>
              </c:ext>
            </c:extLst>
          </c:dPt>
          <c:dPt>
            <c:idx val="4"/>
            <c:bubble3D val="0"/>
            <c:spPr>
              <a:solidFill>
                <a:schemeClr val="accent6">
                  <a:lumMod val="60000"/>
                  <a:lumOff val="40000"/>
                </a:schemeClr>
              </a:solidFill>
              <a:ln w="12683" cap="flat">
                <a:noFill/>
                <a:miter lim="400000"/>
              </a:ln>
              <a:effectLst/>
            </c:spPr>
            <c:extLst>
              <c:ext xmlns:c16="http://schemas.microsoft.com/office/drawing/2014/chart" uri="{C3380CC4-5D6E-409C-BE32-E72D297353CC}">
                <c16:uniqueId val="{00000009-F52F-4BD8-9849-4A9301705BFD}"/>
              </c:ext>
            </c:extLst>
          </c:dPt>
          <c:dPt>
            <c:idx val="5"/>
            <c:bubble3D val="0"/>
            <c:spPr>
              <a:solidFill>
                <a:schemeClr val="tx2">
                  <a:lumMod val="40000"/>
                  <a:lumOff val="60000"/>
                </a:schemeClr>
              </a:solidFill>
              <a:ln w="12683" cap="flat">
                <a:noFill/>
                <a:miter lim="400000"/>
              </a:ln>
              <a:effectLst/>
            </c:spPr>
            <c:extLst>
              <c:ext xmlns:c16="http://schemas.microsoft.com/office/drawing/2014/chart" uri="{C3380CC4-5D6E-409C-BE32-E72D297353CC}">
                <c16:uniqueId val="{0000000B-F52F-4BD8-9849-4A9301705BFD}"/>
              </c:ext>
            </c:extLst>
          </c:dPt>
          <c:dLbls>
            <c:dLbl>
              <c:idx val="0"/>
              <c:numFmt formatCode="#,##0.00%" sourceLinked="0"/>
              <c:spPr/>
              <c:txPr>
                <a:bodyPr/>
                <a:lstStyle/>
                <a:p>
                  <a:pPr algn="ctr">
                    <a:defRPr/>
                  </a:pPr>
                  <a:endParaRPr lang="ro-RO"/>
                </a:p>
              </c:txPr>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1-F52F-4BD8-9849-4A9301705BFD}"/>
                </c:ext>
              </c:extLst>
            </c:dLbl>
            <c:dLbl>
              <c:idx val="1"/>
              <c:numFmt formatCode="#,##0.00%" sourceLinked="0"/>
              <c:spPr/>
              <c:txPr>
                <a:bodyPr/>
                <a:lstStyle/>
                <a:p>
                  <a:pPr algn="ctr">
                    <a:defRPr/>
                  </a:pPr>
                  <a:endParaRPr lang="ro-RO"/>
                </a:p>
              </c:txPr>
              <c:dLblPos val="inEnd"/>
              <c:showLegendKey val="0"/>
              <c:showVal val="0"/>
              <c:showCatName val="1"/>
              <c:showSerName val="0"/>
              <c:showPercent val="1"/>
              <c:showBubbleSize val="0"/>
              <c:extLst>
                <c:ext xmlns:c16="http://schemas.microsoft.com/office/drawing/2014/chart" uri="{C3380CC4-5D6E-409C-BE32-E72D297353CC}">
                  <c16:uniqueId val="{00000003-F52F-4BD8-9849-4A9301705BFD}"/>
                </c:ext>
              </c:extLst>
            </c:dLbl>
            <c:dLbl>
              <c:idx val="2"/>
              <c:numFmt formatCode="#,##0.00%" sourceLinked="0"/>
              <c:spPr/>
              <c:txPr>
                <a:bodyPr/>
                <a:lstStyle/>
                <a:p>
                  <a:pPr algn="ctr">
                    <a:defRPr/>
                  </a:pPr>
                  <a:endParaRPr lang="ro-RO"/>
                </a:p>
              </c:txPr>
              <c:dLblPos val="inEnd"/>
              <c:showLegendKey val="0"/>
              <c:showVal val="0"/>
              <c:showCatName val="1"/>
              <c:showSerName val="0"/>
              <c:showPercent val="1"/>
              <c:showBubbleSize val="0"/>
              <c:extLst>
                <c:ext xmlns:c16="http://schemas.microsoft.com/office/drawing/2014/chart" uri="{C3380CC4-5D6E-409C-BE32-E72D297353CC}">
                  <c16:uniqueId val="{00000005-F52F-4BD8-9849-4A9301705BFD}"/>
                </c:ext>
              </c:extLst>
            </c:dLbl>
            <c:dLbl>
              <c:idx val="3"/>
              <c:numFmt formatCode="#,##0.00%" sourceLinked="0"/>
              <c:spPr/>
              <c:txPr>
                <a:bodyPr/>
                <a:lstStyle/>
                <a:p>
                  <a:pPr algn="ctr">
                    <a:defRPr/>
                  </a:pPr>
                  <a:endParaRPr lang="ro-RO"/>
                </a:p>
              </c:txPr>
              <c:dLblPos val="inEnd"/>
              <c:showLegendKey val="0"/>
              <c:showVal val="0"/>
              <c:showCatName val="1"/>
              <c:showSerName val="0"/>
              <c:showPercent val="1"/>
              <c:showBubbleSize val="0"/>
              <c:extLst>
                <c:ext xmlns:c16="http://schemas.microsoft.com/office/drawing/2014/chart" uri="{C3380CC4-5D6E-409C-BE32-E72D297353CC}">
                  <c16:uniqueId val="{00000007-F52F-4BD8-9849-4A9301705BFD}"/>
                </c:ext>
              </c:extLst>
            </c:dLbl>
            <c:dLbl>
              <c:idx val="4"/>
              <c:layout>
                <c:manualLayout>
                  <c:x val="1.8117134317814507E-2"/>
                  <c:y val="3.5287345509868555E-2"/>
                </c:manualLayout>
              </c:layout>
              <c:numFmt formatCode="#,##0.00%" sourceLinked="0"/>
              <c:spPr/>
              <c:txPr>
                <a:bodyPr/>
                <a:lstStyle/>
                <a:p>
                  <a:pPr algn="ctr">
                    <a:defRPr/>
                  </a:pPr>
                  <a:endParaRPr lang="ro-RO"/>
                </a:p>
              </c:txPr>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9-F52F-4BD8-9849-4A9301705BFD}"/>
                </c:ext>
              </c:extLst>
            </c:dLbl>
            <c:dLbl>
              <c:idx val="5"/>
              <c:layout>
                <c:manualLayout>
                  <c:x val="6.0613191244906418E-2"/>
                  <c:y val="2.9895186642346316E-2"/>
                </c:manualLayout>
              </c:layout>
              <c:numFmt formatCode="#,##0.00%" sourceLinked="0"/>
              <c:spPr/>
              <c:txPr>
                <a:bodyPr/>
                <a:lstStyle/>
                <a:p>
                  <a:pPr algn="ctr">
                    <a:defRPr/>
                  </a:pPr>
                  <a:endParaRPr lang="ro-RO"/>
                </a:p>
              </c:txPr>
              <c:dLblPos val="bestFit"/>
              <c:showLegendKey val="0"/>
              <c:showVal val="0"/>
              <c:showCatName val="1"/>
              <c:showSerName val="0"/>
              <c:showPercent val="1"/>
              <c:showBubbleSize val="0"/>
              <c:extLst>
                <c:ext xmlns:c15="http://schemas.microsoft.com/office/drawing/2012/chart" uri="{CE6537A1-D6FC-4f65-9D91-7224C49458BB}">
                  <c15:layout>
                    <c:manualLayout>
                      <c:w val="0.14639854983551373"/>
                      <c:h val="0.15326559351748092"/>
                    </c:manualLayout>
                  </c15:layout>
                </c:ext>
                <c:ext xmlns:c16="http://schemas.microsoft.com/office/drawing/2014/chart" uri="{C3380CC4-5D6E-409C-BE32-E72D297353CC}">
                  <c16:uniqueId val="{0000000B-F52F-4BD8-9849-4A9301705BFD}"/>
                </c:ext>
              </c:extLst>
            </c:dLbl>
            <c:numFmt formatCode="#,##0.00%" sourceLinked="0"/>
            <c:spPr>
              <a:noFill/>
              <a:ln w="25367">
                <a:noFill/>
              </a:ln>
            </c:spPr>
            <c:txPr>
              <a:bodyPr/>
              <a:lstStyle/>
              <a:p>
                <a:pPr algn="ctr">
                  <a:defRPr/>
                </a:pPr>
                <a:endParaRPr lang="ro-RO"/>
              </a:p>
            </c:txPr>
            <c:dLblPos val="inEnd"/>
            <c:showLegendKey val="0"/>
            <c:showVal val="0"/>
            <c:showCatName val="1"/>
            <c:showSerName val="0"/>
            <c:showPercent val="1"/>
            <c:showBubbleSize val="0"/>
            <c:showLeaderLines val="1"/>
            <c:leaderLines>
              <c:spPr>
                <a:ln w="6342" cap="flat">
                  <a:solidFill>
                    <a:srgbClr val="000000"/>
                  </a:solidFill>
                  <a:prstDash val="solid"/>
                  <a:miter lim="400000"/>
                </a:ln>
                <a:effectLst/>
              </c:spPr>
            </c:leaderLines>
            <c:extLst>
              <c:ext xmlns:c15="http://schemas.microsoft.com/office/drawing/2012/chart" uri="{CE6537A1-D6FC-4f65-9D91-7224C49458BB}"/>
            </c:extLst>
          </c:dLbls>
          <c:cat>
            <c:strRef>
              <c:f>Sheet1!$B$1:$H$1</c:f>
              <c:strCache>
                <c:ptCount val="6"/>
                <c:pt idx="0">
                  <c:v>I</c:v>
                </c:pt>
                <c:pt idx="1">
                  <c:v>II</c:v>
                </c:pt>
                <c:pt idx="2">
                  <c:v>III</c:v>
                </c:pt>
                <c:pt idx="3">
                  <c:v>IV</c:v>
                </c:pt>
                <c:pt idx="4">
                  <c:v>Master</c:v>
                </c:pt>
                <c:pt idx="5">
                  <c:v>PhD</c:v>
                </c:pt>
              </c:strCache>
            </c:strRef>
          </c:cat>
          <c:val>
            <c:numRef>
              <c:f>Sheet1!$B$2:$H$2</c:f>
              <c:numCache>
                <c:formatCode>General</c:formatCode>
                <c:ptCount val="7"/>
                <c:pt idx="0">
                  <c:v>51</c:v>
                </c:pt>
                <c:pt idx="1">
                  <c:v>95</c:v>
                </c:pt>
                <c:pt idx="2">
                  <c:v>76</c:v>
                </c:pt>
                <c:pt idx="3">
                  <c:v>7</c:v>
                </c:pt>
                <c:pt idx="4">
                  <c:v>19</c:v>
                </c:pt>
                <c:pt idx="5">
                  <c:v>4</c:v>
                </c:pt>
              </c:numCache>
            </c:numRef>
          </c:val>
          <c:extLst>
            <c:ext xmlns:c16="http://schemas.microsoft.com/office/drawing/2014/chart" uri="{C3380CC4-5D6E-409C-BE32-E72D297353CC}">
              <c16:uniqueId val="{0000000C-F52F-4BD8-9849-4A9301705BFD}"/>
            </c:ext>
          </c:extLst>
        </c:ser>
        <c:dLbls>
          <c:showLegendKey val="0"/>
          <c:showVal val="0"/>
          <c:showCatName val="0"/>
          <c:showSerName val="0"/>
          <c:showPercent val="0"/>
          <c:showBubbleSize val="0"/>
          <c:showLeaderLines val="1"/>
        </c:dLbls>
        <c:firstSliceAng val="325"/>
      </c:pieChart>
      <c:spPr>
        <a:noFill/>
        <a:ln w="25367">
          <a:noFill/>
        </a:ln>
      </c:spPr>
    </c:plotArea>
    <c:plotVisOnly val="1"/>
    <c:dispBlanksAs val="gap"/>
    <c:showDLblsOverMax val="1"/>
  </c:chart>
  <c:spPr>
    <a:noFill/>
    <a:ln>
      <a:noFill/>
    </a:ln>
  </c:spPr>
  <c:txPr>
    <a:bodyPr/>
    <a:lstStyle/>
    <a:p>
      <a:pPr>
        <a:defRPr sz="1000"/>
      </a:pPr>
      <a:endParaRPr lang="ro-RO"/>
    </a:p>
  </c:txPr>
  <c:externalData r:id="rId1">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1"/>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3145805993000876"/>
          <c:y val="0.21553018372703411"/>
          <c:w val="0.52652805118110235"/>
          <c:h val="0.63183366141732289"/>
        </c:manualLayout>
      </c:layout>
      <c:pieChart>
        <c:varyColors val="0"/>
        <c:ser>
          <c:idx val="0"/>
          <c:order val="0"/>
          <c:tx>
            <c:strRef>
              <c:f>Sheet1!$A$2</c:f>
              <c:strCache>
                <c:ptCount val="1"/>
                <c:pt idx="0">
                  <c:v>Region 1</c:v>
                </c:pt>
              </c:strCache>
            </c:strRef>
          </c:tx>
          <c:spPr>
            <a:solidFill>
              <a:schemeClr val="accent4">
                <a:hueOff val="-461056"/>
                <a:satOff val="4338"/>
                <a:lumOff val="-10225"/>
              </a:schemeClr>
            </a:solidFill>
            <a:ln w="12683" cap="flat">
              <a:noFill/>
              <a:miter lim="400000"/>
            </a:ln>
            <a:effectLst/>
          </c:spPr>
          <c:dPt>
            <c:idx val="0"/>
            <c:bubble3D val="0"/>
            <c:spPr>
              <a:solidFill>
                <a:schemeClr val="accent2">
                  <a:lumMod val="60000"/>
                  <a:lumOff val="40000"/>
                </a:schemeClr>
              </a:solidFill>
              <a:ln w="12683" cap="flat">
                <a:noFill/>
                <a:miter lim="400000"/>
              </a:ln>
              <a:effectLst/>
            </c:spPr>
            <c:extLst>
              <c:ext xmlns:c16="http://schemas.microsoft.com/office/drawing/2014/chart" uri="{C3380CC4-5D6E-409C-BE32-E72D297353CC}">
                <c16:uniqueId val="{00000001-7E47-4012-941B-2DD3987C235F}"/>
              </c:ext>
            </c:extLst>
          </c:dPt>
          <c:dPt>
            <c:idx val="1"/>
            <c:bubble3D val="0"/>
            <c:spPr>
              <a:solidFill>
                <a:schemeClr val="accent3">
                  <a:lumMod val="75000"/>
                </a:schemeClr>
              </a:solidFill>
              <a:ln w="12683" cap="flat">
                <a:noFill/>
                <a:miter lim="400000"/>
              </a:ln>
              <a:effectLst/>
            </c:spPr>
            <c:extLst>
              <c:ext xmlns:c16="http://schemas.microsoft.com/office/drawing/2014/chart" uri="{C3380CC4-5D6E-409C-BE32-E72D297353CC}">
                <c16:uniqueId val="{00000003-7E47-4012-941B-2DD3987C235F}"/>
              </c:ext>
            </c:extLst>
          </c:dPt>
          <c:dPt>
            <c:idx val="2"/>
            <c:bubble3D val="0"/>
            <c:spPr>
              <a:solidFill>
                <a:srgbClr val="FFC000"/>
              </a:solidFill>
              <a:ln w="12683" cap="flat">
                <a:noFill/>
                <a:miter lim="400000"/>
              </a:ln>
              <a:effectLst/>
            </c:spPr>
            <c:extLst>
              <c:ext xmlns:c16="http://schemas.microsoft.com/office/drawing/2014/chart" uri="{C3380CC4-5D6E-409C-BE32-E72D297353CC}">
                <c16:uniqueId val="{00000005-7E47-4012-941B-2DD3987C235F}"/>
              </c:ext>
            </c:extLst>
          </c:dPt>
          <c:dPt>
            <c:idx val="3"/>
            <c:bubble3D val="0"/>
            <c:spPr>
              <a:solidFill>
                <a:schemeClr val="accent5">
                  <a:hueOff val="-82419"/>
                  <a:satOff val="-9513"/>
                  <a:lumOff val="-16343"/>
                </a:schemeClr>
              </a:solidFill>
              <a:ln w="12683" cap="flat">
                <a:noFill/>
                <a:miter lim="400000"/>
              </a:ln>
              <a:effectLst/>
            </c:spPr>
            <c:extLst>
              <c:ext xmlns:c16="http://schemas.microsoft.com/office/drawing/2014/chart" uri="{C3380CC4-5D6E-409C-BE32-E72D297353CC}">
                <c16:uniqueId val="{00000007-7E47-4012-941B-2DD3987C235F}"/>
              </c:ext>
            </c:extLst>
          </c:dPt>
          <c:dPt>
            <c:idx val="4"/>
            <c:bubble3D val="0"/>
            <c:spPr>
              <a:solidFill>
                <a:schemeClr val="accent6">
                  <a:lumMod val="60000"/>
                  <a:lumOff val="40000"/>
                </a:schemeClr>
              </a:solidFill>
              <a:ln w="12683" cap="flat">
                <a:noFill/>
                <a:miter lim="400000"/>
              </a:ln>
              <a:effectLst/>
            </c:spPr>
            <c:extLst>
              <c:ext xmlns:c16="http://schemas.microsoft.com/office/drawing/2014/chart" uri="{C3380CC4-5D6E-409C-BE32-E72D297353CC}">
                <c16:uniqueId val="{00000009-7E47-4012-941B-2DD3987C235F}"/>
              </c:ext>
            </c:extLst>
          </c:dPt>
          <c:dPt>
            <c:idx val="5"/>
            <c:bubble3D val="0"/>
            <c:spPr>
              <a:solidFill>
                <a:schemeClr val="tx2">
                  <a:lumMod val="40000"/>
                  <a:lumOff val="60000"/>
                </a:schemeClr>
              </a:solidFill>
              <a:ln w="12683" cap="flat">
                <a:noFill/>
                <a:miter lim="400000"/>
              </a:ln>
              <a:effectLst/>
            </c:spPr>
            <c:extLst>
              <c:ext xmlns:c16="http://schemas.microsoft.com/office/drawing/2014/chart" uri="{C3380CC4-5D6E-409C-BE32-E72D297353CC}">
                <c16:uniqueId val="{0000000B-7E47-4012-941B-2DD3987C235F}"/>
              </c:ext>
            </c:extLst>
          </c:dPt>
          <c:dLbls>
            <c:dLbl>
              <c:idx val="0"/>
              <c:numFmt formatCode="#,##0.00%" sourceLinked="0"/>
              <c:spPr/>
              <c:txPr>
                <a:bodyPr/>
                <a:lstStyle/>
                <a:p>
                  <a:pPr algn="ctr">
                    <a:defRPr/>
                  </a:pPr>
                  <a:endParaRPr lang="ro-RO"/>
                </a:p>
              </c:txPr>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1-7E47-4012-941B-2DD3987C235F}"/>
                </c:ext>
              </c:extLst>
            </c:dLbl>
            <c:dLbl>
              <c:idx val="1"/>
              <c:numFmt formatCode="#,##0.00%" sourceLinked="0"/>
              <c:spPr/>
              <c:txPr>
                <a:bodyPr/>
                <a:lstStyle/>
                <a:p>
                  <a:pPr algn="ctr">
                    <a:defRPr/>
                  </a:pPr>
                  <a:endParaRPr lang="ro-RO"/>
                </a:p>
              </c:txPr>
              <c:dLblPos val="inEnd"/>
              <c:showLegendKey val="0"/>
              <c:showVal val="0"/>
              <c:showCatName val="1"/>
              <c:showSerName val="0"/>
              <c:showPercent val="1"/>
              <c:showBubbleSize val="0"/>
              <c:extLst>
                <c:ext xmlns:c16="http://schemas.microsoft.com/office/drawing/2014/chart" uri="{C3380CC4-5D6E-409C-BE32-E72D297353CC}">
                  <c16:uniqueId val="{00000003-7E47-4012-941B-2DD3987C235F}"/>
                </c:ext>
              </c:extLst>
            </c:dLbl>
            <c:dLbl>
              <c:idx val="2"/>
              <c:numFmt formatCode="#,##0.00%" sourceLinked="0"/>
              <c:spPr/>
              <c:txPr>
                <a:bodyPr/>
                <a:lstStyle/>
                <a:p>
                  <a:pPr algn="ctr">
                    <a:defRPr/>
                  </a:pPr>
                  <a:endParaRPr lang="ro-RO"/>
                </a:p>
              </c:txPr>
              <c:dLblPos val="inEnd"/>
              <c:showLegendKey val="0"/>
              <c:showVal val="0"/>
              <c:showCatName val="1"/>
              <c:showSerName val="0"/>
              <c:showPercent val="1"/>
              <c:showBubbleSize val="0"/>
              <c:extLst>
                <c:ext xmlns:c16="http://schemas.microsoft.com/office/drawing/2014/chart" uri="{C3380CC4-5D6E-409C-BE32-E72D297353CC}">
                  <c16:uniqueId val="{00000005-7E47-4012-941B-2DD3987C235F}"/>
                </c:ext>
              </c:extLst>
            </c:dLbl>
            <c:dLbl>
              <c:idx val="3"/>
              <c:numFmt formatCode="#,##0.00%" sourceLinked="0"/>
              <c:spPr/>
              <c:txPr>
                <a:bodyPr/>
                <a:lstStyle/>
                <a:p>
                  <a:pPr algn="ctr">
                    <a:defRPr/>
                  </a:pPr>
                  <a:endParaRPr lang="ro-RO"/>
                </a:p>
              </c:txPr>
              <c:dLblPos val="inEnd"/>
              <c:showLegendKey val="0"/>
              <c:showVal val="0"/>
              <c:showCatName val="1"/>
              <c:showSerName val="0"/>
              <c:showPercent val="1"/>
              <c:showBubbleSize val="0"/>
              <c:extLst>
                <c:ext xmlns:c16="http://schemas.microsoft.com/office/drawing/2014/chart" uri="{C3380CC4-5D6E-409C-BE32-E72D297353CC}">
                  <c16:uniqueId val="{00000007-7E47-4012-941B-2DD3987C235F}"/>
                </c:ext>
              </c:extLst>
            </c:dLbl>
            <c:dLbl>
              <c:idx val="4"/>
              <c:layout>
                <c:manualLayout>
                  <c:x val="1.8117134317814507E-2"/>
                  <c:y val="3.5287345509868555E-2"/>
                </c:manualLayout>
              </c:layout>
              <c:numFmt formatCode="#,##0.00%" sourceLinked="0"/>
              <c:spPr/>
              <c:txPr>
                <a:bodyPr/>
                <a:lstStyle/>
                <a:p>
                  <a:pPr algn="ctr">
                    <a:defRPr/>
                  </a:pPr>
                  <a:endParaRPr lang="ro-RO"/>
                </a:p>
              </c:txPr>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9-7E47-4012-941B-2DD3987C235F}"/>
                </c:ext>
              </c:extLst>
            </c:dLbl>
            <c:dLbl>
              <c:idx val="5"/>
              <c:layout>
                <c:manualLayout>
                  <c:x val="6.0613191244906418E-2"/>
                  <c:y val="2.9895186642346316E-2"/>
                </c:manualLayout>
              </c:layout>
              <c:numFmt formatCode="#,##0.00%" sourceLinked="0"/>
              <c:spPr/>
              <c:txPr>
                <a:bodyPr/>
                <a:lstStyle/>
                <a:p>
                  <a:pPr algn="ctr">
                    <a:defRPr/>
                  </a:pPr>
                  <a:endParaRPr lang="ro-RO"/>
                </a:p>
              </c:txPr>
              <c:dLblPos val="bestFit"/>
              <c:showLegendKey val="0"/>
              <c:showVal val="0"/>
              <c:showCatName val="1"/>
              <c:showSerName val="0"/>
              <c:showPercent val="1"/>
              <c:showBubbleSize val="0"/>
              <c:extLst>
                <c:ext xmlns:c15="http://schemas.microsoft.com/office/drawing/2012/chart" uri="{CE6537A1-D6FC-4f65-9D91-7224C49458BB}">
                  <c15:layout>
                    <c:manualLayout>
                      <c:w val="0.14639854983551373"/>
                      <c:h val="0.15326559351748092"/>
                    </c:manualLayout>
                  </c15:layout>
                </c:ext>
                <c:ext xmlns:c16="http://schemas.microsoft.com/office/drawing/2014/chart" uri="{C3380CC4-5D6E-409C-BE32-E72D297353CC}">
                  <c16:uniqueId val="{0000000B-7E47-4012-941B-2DD3987C235F}"/>
                </c:ext>
              </c:extLst>
            </c:dLbl>
            <c:numFmt formatCode="#,##0.00%" sourceLinked="0"/>
            <c:spPr>
              <a:noFill/>
              <a:ln w="25367">
                <a:noFill/>
              </a:ln>
            </c:spPr>
            <c:txPr>
              <a:bodyPr/>
              <a:lstStyle/>
              <a:p>
                <a:pPr algn="ctr">
                  <a:defRPr/>
                </a:pPr>
                <a:endParaRPr lang="ro-RO"/>
              </a:p>
            </c:txPr>
            <c:dLblPos val="inEnd"/>
            <c:showLegendKey val="0"/>
            <c:showVal val="0"/>
            <c:showCatName val="1"/>
            <c:showSerName val="0"/>
            <c:showPercent val="1"/>
            <c:showBubbleSize val="0"/>
            <c:showLeaderLines val="1"/>
            <c:leaderLines>
              <c:spPr>
                <a:ln w="6342" cap="flat">
                  <a:solidFill>
                    <a:srgbClr val="000000"/>
                  </a:solidFill>
                  <a:prstDash val="solid"/>
                  <a:miter lim="400000"/>
                </a:ln>
                <a:effectLst/>
              </c:spPr>
            </c:leaderLines>
            <c:extLst>
              <c:ext xmlns:c15="http://schemas.microsoft.com/office/drawing/2012/chart" uri="{CE6537A1-D6FC-4f65-9D91-7224C49458BB}"/>
            </c:extLst>
          </c:dLbls>
          <c:cat>
            <c:strRef>
              <c:f>Sheet1!$B$1:$H$1</c:f>
              <c:strCache>
                <c:ptCount val="6"/>
                <c:pt idx="0">
                  <c:v>I</c:v>
                </c:pt>
                <c:pt idx="1">
                  <c:v>II</c:v>
                </c:pt>
                <c:pt idx="2">
                  <c:v>III</c:v>
                </c:pt>
                <c:pt idx="3">
                  <c:v>IV</c:v>
                </c:pt>
                <c:pt idx="4">
                  <c:v>Master</c:v>
                </c:pt>
                <c:pt idx="5">
                  <c:v>PhD</c:v>
                </c:pt>
              </c:strCache>
            </c:strRef>
          </c:cat>
          <c:val>
            <c:numRef>
              <c:f>Sheet1!$B$2:$H$2</c:f>
              <c:numCache>
                <c:formatCode>General</c:formatCode>
                <c:ptCount val="7"/>
                <c:pt idx="0">
                  <c:v>111</c:v>
                </c:pt>
                <c:pt idx="1">
                  <c:v>117</c:v>
                </c:pt>
                <c:pt idx="2">
                  <c:v>69</c:v>
                </c:pt>
                <c:pt idx="3">
                  <c:v>41</c:v>
                </c:pt>
                <c:pt idx="4">
                  <c:v>46</c:v>
                </c:pt>
                <c:pt idx="5">
                  <c:v>9</c:v>
                </c:pt>
              </c:numCache>
            </c:numRef>
          </c:val>
          <c:extLst>
            <c:ext xmlns:c16="http://schemas.microsoft.com/office/drawing/2014/chart" uri="{C3380CC4-5D6E-409C-BE32-E72D297353CC}">
              <c16:uniqueId val="{0000000C-7E47-4012-941B-2DD3987C235F}"/>
            </c:ext>
          </c:extLst>
        </c:ser>
        <c:dLbls>
          <c:showLegendKey val="0"/>
          <c:showVal val="0"/>
          <c:showCatName val="0"/>
          <c:showSerName val="0"/>
          <c:showPercent val="0"/>
          <c:showBubbleSize val="0"/>
          <c:showLeaderLines val="1"/>
        </c:dLbls>
        <c:firstSliceAng val="325"/>
      </c:pieChart>
      <c:spPr>
        <a:noFill/>
        <a:ln w="25367">
          <a:noFill/>
        </a:ln>
      </c:spPr>
    </c:plotArea>
    <c:plotVisOnly val="1"/>
    <c:dispBlanksAs val="gap"/>
    <c:showDLblsOverMax val="1"/>
  </c:chart>
  <c:spPr>
    <a:noFill/>
    <a:ln>
      <a:noFill/>
    </a:ln>
  </c:spPr>
  <c:txPr>
    <a:bodyPr/>
    <a:lstStyle/>
    <a:p>
      <a:pPr>
        <a:defRPr sz="1000"/>
      </a:pPr>
      <a:endParaRPr lang="ro-RO"/>
    </a:p>
  </c:txPr>
  <c:externalData r:id="rId1">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1"/>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sz="1200" b="1" i="0" u="none" strike="noStrike" kern="1200" spc="0" baseline="0" dirty="0">
                <a:solidFill>
                  <a:prstClr val="black">
                    <a:lumMod val="65000"/>
                    <a:lumOff val="35000"/>
                  </a:prstClr>
                </a:solidFill>
                <a:latin typeface="+mn-lt"/>
                <a:ea typeface="+mn-ea"/>
                <a:cs typeface="+mn-cs"/>
              </a:rPr>
              <a:t>Gender</a:t>
            </a:r>
          </a:p>
        </c:rich>
      </c:tx>
      <c:layout>
        <c:manualLayout>
          <c:xMode val="edge"/>
          <c:yMode val="edge"/>
          <c:x val="0.407538483365255"/>
          <c:y val="5.5892388451443571E-2"/>
        </c:manualLayout>
      </c:layout>
      <c:overlay val="0"/>
    </c:title>
    <c:autoTitleDeleted val="0"/>
    <c:plotArea>
      <c:layout/>
      <c:pieChart>
        <c:varyColors val="0"/>
        <c:ser>
          <c:idx val="0"/>
          <c:order val="0"/>
          <c:tx>
            <c:strRef>
              <c:f>Sheet1!$A$2</c:f>
              <c:strCache>
                <c:ptCount val="1"/>
                <c:pt idx="0">
                  <c:v>Gender</c:v>
                </c:pt>
              </c:strCache>
            </c:strRef>
          </c:tx>
          <c:spPr>
            <a:solidFill>
              <a:schemeClr val="accent4">
                <a:hueOff val="-461056"/>
                <a:satOff val="4338"/>
                <a:lumOff val="-10225"/>
              </a:schemeClr>
            </a:solidFill>
            <a:ln w="12682" cap="flat">
              <a:noFill/>
              <a:miter lim="400000"/>
            </a:ln>
            <a:effectLst/>
          </c:spPr>
          <c:dPt>
            <c:idx val="0"/>
            <c:bubble3D val="0"/>
            <c:spPr>
              <a:solidFill>
                <a:schemeClr val="accent2"/>
              </a:solidFill>
              <a:ln w="12682" cap="flat">
                <a:noFill/>
                <a:miter lim="400000"/>
              </a:ln>
              <a:effectLst/>
            </c:spPr>
            <c:extLst>
              <c:ext xmlns:c16="http://schemas.microsoft.com/office/drawing/2014/chart" uri="{C3380CC4-5D6E-409C-BE32-E72D297353CC}">
                <c16:uniqueId val="{00000001-A2C1-4926-91D2-3350C673B94E}"/>
              </c:ext>
            </c:extLst>
          </c:dPt>
          <c:dPt>
            <c:idx val="1"/>
            <c:bubble3D val="0"/>
            <c:spPr>
              <a:solidFill>
                <a:schemeClr val="accent5"/>
              </a:solidFill>
              <a:ln w="12682" cap="flat">
                <a:noFill/>
                <a:miter lim="400000"/>
              </a:ln>
              <a:effectLst/>
            </c:spPr>
            <c:extLst>
              <c:ext xmlns:c16="http://schemas.microsoft.com/office/drawing/2014/chart" uri="{C3380CC4-5D6E-409C-BE32-E72D297353CC}">
                <c16:uniqueId val="{00000003-A2C1-4926-91D2-3350C673B94E}"/>
              </c:ext>
            </c:extLst>
          </c:dPt>
          <c:dLbls>
            <c:dLbl>
              <c:idx val="0"/>
              <c:numFmt formatCode="#,##0.00%" sourceLinked="0"/>
              <c:spPr/>
              <c:txPr>
                <a:bodyPr anchorCtr="0"/>
                <a:lstStyle/>
                <a:p>
                  <a:pPr algn="ctr">
                    <a:defRPr lang="en-US" sz="1100" b="1" i="0" u="none" strike="noStrike" kern="1200" baseline="0">
                      <a:solidFill>
                        <a:schemeClr val="tx1">
                          <a:lumMod val="75000"/>
                          <a:lumOff val="25000"/>
                        </a:schemeClr>
                      </a:solidFill>
                      <a:latin typeface="+mn-lt"/>
                      <a:ea typeface="+mn-ea"/>
                      <a:cs typeface="+mn-cs"/>
                    </a:defRPr>
                  </a:pPr>
                  <a:endParaRPr lang="ro-RO"/>
                </a:p>
              </c:txPr>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1-A2C1-4926-91D2-3350C673B94E}"/>
                </c:ext>
              </c:extLst>
            </c:dLbl>
            <c:dLbl>
              <c:idx val="1"/>
              <c:numFmt formatCode="#,##0.00%" sourceLinked="0"/>
              <c:spPr/>
              <c:txPr>
                <a:bodyPr anchorCtr="0"/>
                <a:lstStyle/>
                <a:p>
                  <a:pPr algn="ctr">
                    <a:defRPr lang="ro-RO" sz="1100" b="1" i="0" u="none" strike="noStrike" kern="1200" baseline="0">
                      <a:solidFill>
                        <a:schemeClr val="tx1">
                          <a:lumMod val="75000"/>
                          <a:lumOff val="25000"/>
                        </a:schemeClr>
                      </a:solidFill>
                      <a:latin typeface="+mn-lt"/>
                      <a:ea typeface="+mn-ea"/>
                      <a:cs typeface="+mn-cs"/>
                    </a:defRPr>
                  </a:pPr>
                  <a:endParaRPr lang="ro-RO"/>
                </a:p>
              </c:txPr>
              <c:showLegendKey val="0"/>
              <c:showVal val="0"/>
              <c:showCatName val="1"/>
              <c:showSerName val="0"/>
              <c:showPercent val="1"/>
              <c:showBubbleSize val="0"/>
              <c:extLst>
                <c:ext xmlns:c16="http://schemas.microsoft.com/office/drawing/2014/chart" uri="{C3380CC4-5D6E-409C-BE32-E72D297353CC}">
                  <c16:uniqueId val="{00000003-A2C1-4926-91D2-3350C673B94E}"/>
                </c:ext>
              </c:extLst>
            </c:dLbl>
            <c:numFmt formatCode="#,##0.00%" sourceLinked="0"/>
            <c:spPr>
              <a:noFill/>
              <a:ln w="25364">
                <a:noFill/>
              </a:ln>
            </c:spPr>
            <c:txPr>
              <a:bodyPr wrap="square" lIns="38100" tIns="19050" rIns="38100" bIns="19050" anchor="ctr">
                <a:spAutoFit/>
              </a:bodyPr>
              <a:lstStyle/>
              <a:p>
                <a:pPr>
                  <a:defRPr sz="1100" b="0" i="0" u="none" strike="noStrike" baseline="0">
                    <a:solidFill>
                      <a:srgbClr val="000000"/>
                    </a:solidFill>
                    <a:latin typeface="Times New Roman"/>
                    <a:ea typeface="Times New Roman"/>
                    <a:cs typeface="Times New Roman"/>
                  </a:defRPr>
                </a:pPr>
                <a:endParaRPr lang="ro-RO"/>
              </a:p>
            </c:txPr>
            <c:showLegendKey val="0"/>
            <c:showVal val="0"/>
            <c:showCatName val="1"/>
            <c:showSerName val="0"/>
            <c:showPercent val="1"/>
            <c:showBubbleSize val="0"/>
            <c:showLeaderLines val="1"/>
            <c:leaderLines>
              <c:spPr>
                <a:ln w="3170">
                  <a:solidFill>
                    <a:srgbClr val="000000"/>
                  </a:solidFill>
                  <a:prstDash val="solid"/>
                </a:ln>
              </c:spPr>
            </c:leaderLines>
            <c:extLst>
              <c:ext xmlns:c15="http://schemas.microsoft.com/office/drawing/2012/chart" uri="{CE6537A1-D6FC-4f65-9D91-7224C49458BB}"/>
            </c:extLst>
          </c:dLbls>
          <c:cat>
            <c:strRef>
              <c:f>Sheet1!$B$1:$C$1</c:f>
              <c:strCache>
                <c:ptCount val="2"/>
                <c:pt idx="0">
                  <c:v>Women</c:v>
                </c:pt>
                <c:pt idx="1">
                  <c:v>Men</c:v>
                </c:pt>
              </c:strCache>
            </c:strRef>
          </c:cat>
          <c:val>
            <c:numRef>
              <c:f>Sheet1!$B$2:$C$2</c:f>
              <c:numCache>
                <c:formatCode>General</c:formatCode>
                <c:ptCount val="2"/>
                <c:pt idx="0">
                  <c:v>357</c:v>
                </c:pt>
                <c:pt idx="1">
                  <c:v>159</c:v>
                </c:pt>
              </c:numCache>
            </c:numRef>
          </c:val>
          <c:extLst>
            <c:ext xmlns:c16="http://schemas.microsoft.com/office/drawing/2014/chart" uri="{C3380CC4-5D6E-409C-BE32-E72D297353CC}">
              <c16:uniqueId val="{00000004-A2C1-4926-91D2-3350C673B94E}"/>
            </c:ext>
          </c:extLst>
        </c:ser>
        <c:dLbls>
          <c:showLegendKey val="0"/>
          <c:showVal val="0"/>
          <c:showCatName val="0"/>
          <c:showSerName val="0"/>
          <c:showPercent val="0"/>
          <c:showBubbleSize val="0"/>
          <c:showLeaderLines val="1"/>
        </c:dLbls>
        <c:firstSliceAng val="0"/>
      </c:pieChart>
      <c:spPr>
        <a:noFill/>
        <a:ln w="25364">
          <a:noFill/>
        </a:ln>
      </c:spPr>
    </c:plotArea>
    <c:plotVisOnly val="1"/>
    <c:dispBlanksAs val="gap"/>
    <c:showDLblsOverMax val="1"/>
  </c:chart>
  <c:spPr>
    <a:noFill/>
    <a:ln>
      <a:noFill/>
    </a:ln>
  </c:spPr>
  <c:txPr>
    <a:bodyPr/>
    <a:lstStyle/>
    <a:p>
      <a:pPr>
        <a:defRPr sz="999" b="0" i="0" u="none" strike="noStrike" baseline="0">
          <a:solidFill>
            <a:srgbClr val="000000"/>
          </a:solidFill>
          <a:latin typeface="Calibri"/>
          <a:ea typeface="Calibri"/>
          <a:cs typeface="Calibri"/>
        </a:defRPr>
      </a:pPr>
      <a:endParaRPr lang="ro-RO"/>
    </a:p>
  </c:txPr>
  <c:externalData r:id="rId1">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1"/>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sz="1200" b="1" i="0" u="none" strike="noStrike" kern="1200" spc="0" baseline="0" dirty="0">
                <a:solidFill>
                  <a:prstClr val="black">
                    <a:lumMod val="65000"/>
                    <a:lumOff val="35000"/>
                  </a:prstClr>
                </a:solidFill>
                <a:latin typeface="+mn-lt"/>
                <a:ea typeface="+mn-ea"/>
                <a:cs typeface="+mn-cs"/>
              </a:rPr>
              <a:t>Gender</a:t>
            </a:r>
          </a:p>
        </c:rich>
      </c:tx>
      <c:layout>
        <c:manualLayout>
          <c:xMode val="edge"/>
          <c:yMode val="edge"/>
          <c:x val="0.407538483365255"/>
          <c:y val="5.5892388451443571E-2"/>
        </c:manualLayout>
      </c:layout>
      <c:overlay val="0"/>
    </c:title>
    <c:autoTitleDeleted val="0"/>
    <c:plotArea>
      <c:layout/>
      <c:pieChart>
        <c:varyColors val="0"/>
        <c:ser>
          <c:idx val="0"/>
          <c:order val="0"/>
          <c:tx>
            <c:strRef>
              <c:f>Sheet1!$A$2</c:f>
              <c:strCache>
                <c:ptCount val="1"/>
                <c:pt idx="0">
                  <c:v>Gender</c:v>
                </c:pt>
              </c:strCache>
            </c:strRef>
          </c:tx>
          <c:spPr>
            <a:solidFill>
              <a:schemeClr val="accent4">
                <a:hueOff val="-461056"/>
                <a:satOff val="4338"/>
                <a:lumOff val="-10225"/>
              </a:schemeClr>
            </a:solidFill>
            <a:ln w="12682" cap="flat">
              <a:noFill/>
              <a:miter lim="400000"/>
            </a:ln>
            <a:effectLst/>
          </c:spPr>
          <c:dPt>
            <c:idx val="0"/>
            <c:bubble3D val="0"/>
            <c:spPr>
              <a:solidFill>
                <a:schemeClr val="accent2"/>
              </a:solidFill>
              <a:ln w="12682" cap="flat">
                <a:noFill/>
                <a:miter lim="400000"/>
              </a:ln>
              <a:effectLst/>
            </c:spPr>
            <c:extLst>
              <c:ext xmlns:c16="http://schemas.microsoft.com/office/drawing/2014/chart" uri="{C3380CC4-5D6E-409C-BE32-E72D297353CC}">
                <c16:uniqueId val="{00000001-6C56-44C7-898B-794F85479DA5}"/>
              </c:ext>
            </c:extLst>
          </c:dPt>
          <c:dPt>
            <c:idx val="1"/>
            <c:bubble3D val="0"/>
            <c:spPr>
              <a:solidFill>
                <a:schemeClr val="accent5"/>
              </a:solidFill>
              <a:ln w="12682" cap="flat">
                <a:noFill/>
                <a:miter lim="400000"/>
              </a:ln>
              <a:effectLst/>
            </c:spPr>
            <c:extLst>
              <c:ext xmlns:c16="http://schemas.microsoft.com/office/drawing/2014/chart" uri="{C3380CC4-5D6E-409C-BE32-E72D297353CC}">
                <c16:uniqueId val="{00000003-6C56-44C7-898B-794F85479DA5}"/>
              </c:ext>
            </c:extLst>
          </c:dPt>
          <c:dLbls>
            <c:dLbl>
              <c:idx val="0"/>
              <c:numFmt formatCode="#,##0.00%" sourceLinked="0"/>
              <c:spPr/>
              <c:txPr>
                <a:bodyPr anchorCtr="0"/>
                <a:lstStyle/>
                <a:p>
                  <a:pPr algn="ctr">
                    <a:defRPr lang="en-US" sz="1100" b="1" i="0" u="none" strike="noStrike" kern="1200" baseline="0">
                      <a:solidFill>
                        <a:schemeClr val="tx1">
                          <a:lumMod val="75000"/>
                          <a:lumOff val="25000"/>
                        </a:schemeClr>
                      </a:solidFill>
                      <a:latin typeface="+mn-lt"/>
                      <a:ea typeface="+mn-ea"/>
                      <a:cs typeface="+mn-cs"/>
                    </a:defRPr>
                  </a:pPr>
                  <a:endParaRPr lang="ro-RO"/>
                </a:p>
              </c:txPr>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1-6C56-44C7-898B-794F85479DA5}"/>
                </c:ext>
              </c:extLst>
            </c:dLbl>
            <c:dLbl>
              <c:idx val="1"/>
              <c:numFmt formatCode="#,##0.00%" sourceLinked="0"/>
              <c:spPr/>
              <c:txPr>
                <a:bodyPr anchorCtr="0"/>
                <a:lstStyle/>
                <a:p>
                  <a:pPr algn="ctr">
                    <a:defRPr lang="ro-RO" sz="1100" b="1" i="0" u="none" strike="noStrike" kern="1200" baseline="0">
                      <a:solidFill>
                        <a:schemeClr val="tx1">
                          <a:lumMod val="75000"/>
                          <a:lumOff val="25000"/>
                        </a:schemeClr>
                      </a:solidFill>
                      <a:latin typeface="+mn-lt"/>
                      <a:ea typeface="+mn-ea"/>
                      <a:cs typeface="+mn-cs"/>
                    </a:defRPr>
                  </a:pPr>
                  <a:endParaRPr lang="ro-RO"/>
                </a:p>
              </c:txPr>
              <c:showLegendKey val="0"/>
              <c:showVal val="0"/>
              <c:showCatName val="1"/>
              <c:showSerName val="0"/>
              <c:showPercent val="1"/>
              <c:showBubbleSize val="0"/>
              <c:extLst>
                <c:ext xmlns:c16="http://schemas.microsoft.com/office/drawing/2014/chart" uri="{C3380CC4-5D6E-409C-BE32-E72D297353CC}">
                  <c16:uniqueId val="{00000003-6C56-44C7-898B-794F85479DA5}"/>
                </c:ext>
              </c:extLst>
            </c:dLbl>
            <c:numFmt formatCode="#,##0.00%" sourceLinked="0"/>
            <c:spPr>
              <a:noFill/>
              <a:ln w="25364">
                <a:noFill/>
              </a:ln>
            </c:spPr>
            <c:txPr>
              <a:bodyPr wrap="square" lIns="38100" tIns="19050" rIns="38100" bIns="19050" anchor="ctr">
                <a:spAutoFit/>
              </a:bodyPr>
              <a:lstStyle/>
              <a:p>
                <a:pPr>
                  <a:defRPr sz="1100" b="0" i="0" u="none" strike="noStrike" baseline="0">
                    <a:solidFill>
                      <a:srgbClr val="000000"/>
                    </a:solidFill>
                    <a:latin typeface="Times New Roman"/>
                    <a:ea typeface="Times New Roman"/>
                    <a:cs typeface="Times New Roman"/>
                  </a:defRPr>
                </a:pPr>
                <a:endParaRPr lang="ro-RO"/>
              </a:p>
            </c:txPr>
            <c:showLegendKey val="0"/>
            <c:showVal val="0"/>
            <c:showCatName val="1"/>
            <c:showSerName val="0"/>
            <c:showPercent val="1"/>
            <c:showBubbleSize val="0"/>
            <c:showLeaderLines val="1"/>
            <c:leaderLines>
              <c:spPr>
                <a:ln w="3170">
                  <a:solidFill>
                    <a:srgbClr val="000000"/>
                  </a:solidFill>
                  <a:prstDash val="solid"/>
                </a:ln>
              </c:spPr>
            </c:leaderLines>
            <c:extLst>
              <c:ext xmlns:c15="http://schemas.microsoft.com/office/drawing/2012/chart" uri="{CE6537A1-D6FC-4f65-9D91-7224C49458BB}"/>
            </c:extLst>
          </c:dLbls>
          <c:cat>
            <c:strRef>
              <c:f>Sheet1!$B$1:$C$1</c:f>
              <c:strCache>
                <c:ptCount val="2"/>
                <c:pt idx="0">
                  <c:v>Women</c:v>
                </c:pt>
                <c:pt idx="1">
                  <c:v>Men</c:v>
                </c:pt>
              </c:strCache>
            </c:strRef>
          </c:cat>
          <c:val>
            <c:numRef>
              <c:f>Sheet1!$B$2:$C$2</c:f>
              <c:numCache>
                <c:formatCode>General</c:formatCode>
                <c:ptCount val="2"/>
                <c:pt idx="0">
                  <c:v>252</c:v>
                </c:pt>
                <c:pt idx="1">
                  <c:v>83</c:v>
                </c:pt>
              </c:numCache>
            </c:numRef>
          </c:val>
          <c:extLst>
            <c:ext xmlns:c16="http://schemas.microsoft.com/office/drawing/2014/chart" uri="{C3380CC4-5D6E-409C-BE32-E72D297353CC}">
              <c16:uniqueId val="{00000004-6C56-44C7-898B-794F85479DA5}"/>
            </c:ext>
          </c:extLst>
        </c:ser>
        <c:dLbls>
          <c:showLegendKey val="0"/>
          <c:showVal val="0"/>
          <c:showCatName val="0"/>
          <c:showSerName val="0"/>
          <c:showPercent val="0"/>
          <c:showBubbleSize val="0"/>
          <c:showLeaderLines val="1"/>
        </c:dLbls>
        <c:firstSliceAng val="0"/>
      </c:pieChart>
      <c:spPr>
        <a:noFill/>
        <a:ln w="25364">
          <a:noFill/>
        </a:ln>
      </c:spPr>
    </c:plotArea>
    <c:plotVisOnly val="1"/>
    <c:dispBlanksAs val="gap"/>
    <c:showDLblsOverMax val="1"/>
  </c:chart>
  <c:spPr>
    <a:noFill/>
    <a:ln>
      <a:noFill/>
    </a:ln>
  </c:spPr>
  <c:txPr>
    <a:bodyPr/>
    <a:lstStyle/>
    <a:p>
      <a:pPr>
        <a:defRPr sz="999" b="0" i="0" u="none" strike="noStrike" baseline="0">
          <a:solidFill>
            <a:srgbClr val="000000"/>
          </a:solidFill>
          <a:latin typeface="Calibri"/>
          <a:ea typeface="Calibri"/>
          <a:cs typeface="Calibri"/>
        </a:defRPr>
      </a:pPr>
      <a:endParaRPr lang="ro-RO"/>
    </a:p>
  </c:txPr>
  <c:externalData r:id="rId1">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sz="1200" b="1" i="0" u="none" strike="noStrike" kern="1200" spc="0" baseline="0" dirty="0">
                <a:solidFill>
                  <a:prstClr val="black">
                    <a:lumMod val="65000"/>
                    <a:lumOff val="35000"/>
                  </a:prstClr>
                </a:solidFill>
                <a:latin typeface="+mn-lt"/>
                <a:ea typeface="+mn-ea"/>
                <a:cs typeface="+mn-cs"/>
              </a:rPr>
              <a:t>Gender</a:t>
            </a:r>
          </a:p>
        </c:rich>
      </c:tx>
      <c:layout>
        <c:manualLayout>
          <c:xMode val="edge"/>
          <c:yMode val="edge"/>
          <c:x val="0.407538483365255"/>
          <c:y val="5.5892388451443571E-2"/>
        </c:manualLayout>
      </c:layout>
      <c:overlay val="0"/>
    </c:title>
    <c:autoTitleDeleted val="0"/>
    <c:plotArea>
      <c:layout/>
      <c:pieChart>
        <c:varyColors val="0"/>
        <c:dLbls>
          <c:showLegendKey val="0"/>
          <c:showVal val="0"/>
          <c:showCatName val="0"/>
          <c:showSerName val="0"/>
          <c:showPercent val="0"/>
          <c:showBubbleSize val="0"/>
          <c:showLeaderLines val="0"/>
        </c:dLbls>
        <c:firstSliceAng val="0"/>
      </c:pieChart>
      <c:spPr>
        <a:noFill/>
        <a:ln w="25364">
          <a:noFill/>
        </a:ln>
      </c:spPr>
    </c:plotArea>
    <c:plotVisOnly val="1"/>
    <c:dispBlanksAs val="gap"/>
    <c:showDLblsOverMax val="1"/>
  </c:chart>
  <c:spPr>
    <a:noFill/>
    <a:ln>
      <a:noFill/>
    </a:ln>
  </c:spPr>
  <c:txPr>
    <a:bodyPr/>
    <a:lstStyle/>
    <a:p>
      <a:pPr>
        <a:defRPr sz="999" b="0" i="0" u="none" strike="noStrike" baseline="0">
          <a:solidFill>
            <a:srgbClr val="000000"/>
          </a:solidFill>
          <a:latin typeface="Calibri"/>
          <a:ea typeface="Calibri"/>
          <a:cs typeface="Calibri"/>
        </a:defRPr>
      </a:pPr>
      <a:endParaRPr lang="ro-RO"/>
    </a:p>
  </c:txPr>
  <c:externalData r:id="rId1">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1"/>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sz="1200" b="1" i="0" u="none" strike="noStrike" kern="1200" spc="0" baseline="0" dirty="0">
                <a:solidFill>
                  <a:prstClr val="black">
                    <a:lumMod val="65000"/>
                    <a:lumOff val="35000"/>
                  </a:prstClr>
                </a:solidFill>
                <a:latin typeface="+mn-lt"/>
                <a:ea typeface="+mn-ea"/>
                <a:cs typeface="+mn-cs"/>
              </a:rPr>
              <a:t>Age</a:t>
            </a:r>
          </a:p>
        </c:rich>
      </c:tx>
      <c:layout>
        <c:manualLayout>
          <c:xMode val="edge"/>
          <c:yMode val="edge"/>
          <c:x val="0.44357441430932237"/>
          <c:y val="6.0396876984485676E-2"/>
        </c:manualLayout>
      </c:layout>
      <c:overlay val="0"/>
    </c:title>
    <c:autoTitleDeleted val="0"/>
    <c:plotArea>
      <c:layout/>
      <c:pieChart>
        <c:varyColors val="0"/>
        <c:ser>
          <c:idx val="0"/>
          <c:order val="0"/>
          <c:tx>
            <c:strRef>
              <c:f>Sheet1!$A$2</c:f>
              <c:strCache>
                <c:ptCount val="1"/>
                <c:pt idx="0">
                  <c:v>Gender</c:v>
                </c:pt>
              </c:strCache>
            </c:strRef>
          </c:tx>
          <c:spPr>
            <a:solidFill>
              <a:schemeClr val="accent4">
                <a:hueOff val="-461056"/>
                <a:satOff val="4338"/>
                <a:lumOff val="-10225"/>
              </a:schemeClr>
            </a:solidFill>
            <a:ln w="12682" cap="flat">
              <a:noFill/>
              <a:miter lim="400000"/>
            </a:ln>
            <a:effectLst/>
          </c:spPr>
          <c:dPt>
            <c:idx val="0"/>
            <c:bubble3D val="0"/>
            <c:spPr>
              <a:solidFill>
                <a:srgbClr val="00B050"/>
              </a:solidFill>
              <a:ln w="12682" cap="flat">
                <a:noFill/>
                <a:miter lim="400000"/>
              </a:ln>
              <a:effectLst/>
            </c:spPr>
            <c:extLst>
              <c:ext xmlns:c16="http://schemas.microsoft.com/office/drawing/2014/chart" uri="{C3380CC4-5D6E-409C-BE32-E72D297353CC}">
                <c16:uniqueId val="{00000001-B6B3-4CD0-B84B-0C8F0FB2553D}"/>
              </c:ext>
            </c:extLst>
          </c:dPt>
          <c:dPt>
            <c:idx val="1"/>
            <c:bubble3D val="0"/>
            <c:spPr>
              <a:solidFill>
                <a:schemeClr val="accent2"/>
              </a:solidFill>
              <a:ln w="12682" cap="flat">
                <a:noFill/>
                <a:miter lim="400000"/>
              </a:ln>
              <a:effectLst/>
            </c:spPr>
            <c:extLst>
              <c:ext xmlns:c16="http://schemas.microsoft.com/office/drawing/2014/chart" uri="{C3380CC4-5D6E-409C-BE32-E72D297353CC}">
                <c16:uniqueId val="{00000003-B6B3-4CD0-B84B-0C8F0FB2553D}"/>
              </c:ext>
            </c:extLst>
          </c:dPt>
          <c:dLbls>
            <c:dLbl>
              <c:idx val="0"/>
              <c:numFmt formatCode="#,##0.00%" sourceLinked="0"/>
              <c:spPr/>
              <c:txPr>
                <a:bodyPr anchorCtr="0"/>
                <a:lstStyle/>
                <a:p>
                  <a:pPr algn="ctr">
                    <a:defRPr lang="en-US" sz="1000" b="1" i="0" u="none" strike="noStrike" kern="1200" baseline="0">
                      <a:solidFill>
                        <a:schemeClr val="tx1">
                          <a:lumMod val="75000"/>
                          <a:lumOff val="25000"/>
                        </a:schemeClr>
                      </a:solidFill>
                      <a:latin typeface="+mj-lt"/>
                      <a:ea typeface="+mn-ea"/>
                      <a:cs typeface="Times New Roman" panose="02020603050405020304" pitchFamily="18" charset="0"/>
                    </a:defRPr>
                  </a:pPr>
                  <a:endParaRPr lang="ro-RO"/>
                </a:p>
              </c:txPr>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1-B6B3-4CD0-B84B-0C8F0FB2553D}"/>
                </c:ext>
              </c:extLst>
            </c:dLbl>
            <c:dLbl>
              <c:idx val="1"/>
              <c:numFmt formatCode="#,##0.00%" sourceLinked="0"/>
              <c:spPr/>
              <c:txPr>
                <a:bodyPr anchorCtr="0"/>
                <a:lstStyle/>
                <a:p>
                  <a:pPr algn="ctr">
                    <a:defRPr lang="ro-RO" sz="1000" b="1" i="0" u="none" strike="noStrike" kern="1200" baseline="0">
                      <a:solidFill>
                        <a:schemeClr val="tx1">
                          <a:lumMod val="75000"/>
                          <a:lumOff val="25000"/>
                        </a:schemeClr>
                      </a:solidFill>
                      <a:latin typeface="+mj-lt"/>
                      <a:ea typeface="+mn-ea"/>
                      <a:cs typeface="Times New Roman" panose="02020603050405020304" pitchFamily="18" charset="0"/>
                    </a:defRPr>
                  </a:pPr>
                  <a:endParaRPr lang="ro-RO"/>
                </a:p>
              </c:txPr>
              <c:showLegendKey val="0"/>
              <c:showVal val="0"/>
              <c:showCatName val="1"/>
              <c:showSerName val="0"/>
              <c:showPercent val="1"/>
              <c:showBubbleSize val="0"/>
              <c:extLst>
                <c:ext xmlns:c16="http://schemas.microsoft.com/office/drawing/2014/chart" uri="{C3380CC4-5D6E-409C-BE32-E72D297353CC}">
                  <c16:uniqueId val="{00000003-B6B3-4CD0-B84B-0C8F0FB2553D}"/>
                </c:ext>
              </c:extLst>
            </c:dLbl>
            <c:dLbl>
              <c:idx val="2"/>
              <c:tx>
                <c:rich>
                  <a:bodyPr/>
                  <a:lstStyle/>
                  <a:p>
                    <a:fld id="{6A273FEF-CA38-4DFB-BA49-436B51F6D1F9}" type="CATEGORYNAME">
                      <a:rPr lang="en-US">
                        <a:solidFill>
                          <a:schemeClr val="tx1"/>
                        </a:solidFill>
                      </a:rPr>
                      <a:pPr/>
                      <a:t>[CATEGORY NAME]</a:t>
                    </a:fld>
                    <a:r>
                      <a:rPr lang="en-US" baseline="0" dirty="0">
                        <a:solidFill>
                          <a:schemeClr val="bg1"/>
                        </a:solidFill>
                      </a:rPr>
                      <a:t>
</a:t>
                    </a:r>
                    <a:fld id="{C9D57C99-9484-4416-8DEA-4E9B837B9EF2}" type="PERCENTAGE">
                      <a:rPr lang="en-US" baseline="0">
                        <a:solidFill>
                          <a:schemeClr val="tx1"/>
                        </a:solidFill>
                      </a:rPr>
                      <a:pPr/>
                      <a:t>[PERCENTAGE]</a:t>
                    </a:fld>
                    <a:endParaRPr lang="en-US" baseline="0" dirty="0">
                      <a:solidFill>
                        <a:schemeClr val="bg1"/>
                      </a:solidFill>
                    </a:endParaRPr>
                  </a:p>
                </c:rich>
              </c:tx>
              <c:showLegendKey val="0"/>
              <c:showVal val="0"/>
              <c:showCatName val="1"/>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4-B6B3-4CD0-B84B-0C8F0FB2553D}"/>
                </c:ext>
              </c:extLst>
            </c:dLbl>
            <c:numFmt formatCode="#,##0.00%" sourceLinked="0"/>
            <c:spPr>
              <a:noFill/>
              <a:ln w="25364">
                <a:noFill/>
              </a:ln>
            </c:spPr>
            <c:txPr>
              <a:bodyPr wrap="square" lIns="38100" tIns="19050" rIns="38100" bIns="19050" anchor="ctr">
                <a:spAutoFit/>
              </a:bodyPr>
              <a:lstStyle/>
              <a:p>
                <a:pPr>
                  <a:defRPr sz="1000" b="1" i="0" u="none" strike="noStrike" baseline="0">
                    <a:solidFill>
                      <a:srgbClr val="000000"/>
                    </a:solidFill>
                    <a:latin typeface="+mj-lt"/>
                    <a:ea typeface="Times New Roman"/>
                    <a:cs typeface="Times New Roman" panose="02020603050405020304" pitchFamily="18" charset="0"/>
                  </a:defRPr>
                </a:pPr>
                <a:endParaRPr lang="ro-RO"/>
              </a:p>
            </c:txPr>
            <c:showLegendKey val="0"/>
            <c:showVal val="0"/>
            <c:showCatName val="1"/>
            <c:showSerName val="0"/>
            <c:showPercent val="1"/>
            <c:showBubbleSize val="0"/>
            <c:showLeaderLines val="1"/>
            <c:leaderLines>
              <c:spPr>
                <a:ln w="3170">
                  <a:solidFill>
                    <a:srgbClr val="000000"/>
                  </a:solidFill>
                  <a:prstDash val="solid"/>
                </a:ln>
              </c:spPr>
            </c:leaderLines>
            <c:extLst>
              <c:ext xmlns:c15="http://schemas.microsoft.com/office/drawing/2012/chart" uri="{CE6537A1-D6FC-4f65-9D91-7224C49458BB}"/>
            </c:extLst>
          </c:dLbls>
          <c:cat>
            <c:strRef>
              <c:f>Sheet1!$B$1:$D$1</c:f>
              <c:strCache>
                <c:ptCount val="3"/>
                <c:pt idx="0">
                  <c:v>19-24y</c:v>
                </c:pt>
                <c:pt idx="1">
                  <c:v>30y+</c:v>
                </c:pt>
                <c:pt idx="2">
                  <c:v>24-30y</c:v>
                </c:pt>
              </c:strCache>
            </c:strRef>
          </c:cat>
          <c:val>
            <c:numRef>
              <c:f>Sheet1!$B$2:$D$2</c:f>
              <c:numCache>
                <c:formatCode>General</c:formatCode>
                <c:ptCount val="3"/>
                <c:pt idx="0">
                  <c:v>281</c:v>
                </c:pt>
                <c:pt idx="1">
                  <c:v>29</c:v>
                </c:pt>
                <c:pt idx="2">
                  <c:v>25</c:v>
                </c:pt>
              </c:numCache>
            </c:numRef>
          </c:val>
          <c:extLst>
            <c:ext xmlns:c16="http://schemas.microsoft.com/office/drawing/2014/chart" uri="{C3380CC4-5D6E-409C-BE32-E72D297353CC}">
              <c16:uniqueId val="{00000005-B6B3-4CD0-B84B-0C8F0FB2553D}"/>
            </c:ext>
          </c:extLst>
        </c:ser>
        <c:dLbls>
          <c:showLegendKey val="0"/>
          <c:showVal val="0"/>
          <c:showCatName val="0"/>
          <c:showSerName val="0"/>
          <c:showPercent val="0"/>
          <c:showBubbleSize val="0"/>
          <c:showLeaderLines val="1"/>
        </c:dLbls>
        <c:firstSliceAng val="0"/>
      </c:pieChart>
      <c:spPr>
        <a:noFill/>
        <a:ln w="25364">
          <a:noFill/>
        </a:ln>
      </c:spPr>
    </c:plotArea>
    <c:plotVisOnly val="1"/>
    <c:dispBlanksAs val="gap"/>
    <c:showDLblsOverMax val="1"/>
  </c:chart>
  <c:spPr>
    <a:noFill/>
    <a:ln>
      <a:noFill/>
    </a:ln>
  </c:spPr>
  <c:txPr>
    <a:bodyPr/>
    <a:lstStyle/>
    <a:p>
      <a:pPr>
        <a:defRPr sz="999" b="0" i="0" u="none" strike="noStrike" baseline="0">
          <a:solidFill>
            <a:srgbClr val="000000"/>
          </a:solidFill>
          <a:latin typeface="Calibri"/>
          <a:ea typeface="Calibri"/>
          <a:cs typeface="Calibri"/>
        </a:defRPr>
      </a:pPr>
      <a:endParaRPr lang="ro-RO"/>
    </a:p>
  </c:txPr>
  <c:externalData r:id="rId1">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1"/>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sz="1200" b="1" i="0" u="none" strike="noStrike" kern="1200" spc="0" baseline="0" dirty="0">
                <a:solidFill>
                  <a:prstClr val="black">
                    <a:lumMod val="65000"/>
                    <a:lumOff val="35000"/>
                  </a:prstClr>
                </a:solidFill>
                <a:latin typeface="+mn-lt"/>
                <a:ea typeface="+mn-ea"/>
                <a:cs typeface="+mn-cs"/>
              </a:rPr>
              <a:t>Gender</a:t>
            </a:r>
          </a:p>
        </c:rich>
      </c:tx>
      <c:layout>
        <c:manualLayout>
          <c:xMode val="edge"/>
          <c:yMode val="edge"/>
          <c:x val="0.407538483365255"/>
          <c:y val="5.5892388451443571E-2"/>
        </c:manualLayout>
      </c:layout>
      <c:overlay val="0"/>
    </c:title>
    <c:autoTitleDeleted val="0"/>
    <c:plotArea>
      <c:layout/>
      <c:pieChart>
        <c:varyColors val="0"/>
        <c:ser>
          <c:idx val="0"/>
          <c:order val="0"/>
          <c:tx>
            <c:strRef>
              <c:f>Sheet1!$A$2</c:f>
              <c:strCache>
                <c:ptCount val="1"/>
                <c:pt idx="0">
                  <c:v>Gender</c:v>
                </c:pt>
              </c:strCache>
            </c:strRef>
          </c:tx>
          <c:spPr>
            <a:solidFill>
              <a:schemeClr val="accent4">
                <a:hueOff val="-461056"/>
                <a:satOff val="4338"/>
                <a:lumOff val="-10225"/>
              </a:schemeClr>
            </a:solidFill>
            <a:ln w="12682" cap="flat">
              <a:noFill/>
              <a:miter lim="400000"/>
            </a:ln>
            <a:effectLst/>
          </c:spPr>
          <c:dPt>
            <c:idx val="0"/>
            <c:bubble3D val="0"/>
            <c:spPr>
              <a:solidFill>
                <a:schemeClr val="accent2"/>
              </a:solidFill>
              <a:ln w="12682" cap="flat">
                <a:noFill/>
                <a:miter lim="400000"/>
              </a:ln>
              <a:effectLst/>
            </c:spPr>
            <c:extLst>
              <c:ext xmlns:c16="http://schemas.microsoft.com/office/drawing/2014/chart" uri="{C3380CC4-5D6E-409C-BE32-E72D297353CC}">
                <c16:uniqueId val="{00000001-BD78-4B75-8095-E9366C9FFE10}"/>
              </c:ext>
            </c:extLst>
          </c:dPt>
          <c:dPt>
            <c:idx val="1"/>
            <c:bubble3D val="0"/>
            <c:spPr>
              <a:solidFill>
                <a:schemeClr val="accent5"/>
              </a:solidFill>
              <a:ln w="12682" cap="flat">
                <a:noFill/>
                <a:miter lim="400000"/>
              </a:ln>
              <a:effectLst/>
            </c:spPr>
            <c:extLst>
              <c:ext xmlns:c16="http://schemas.microsoft.com/office/drawing/2014/chart" uri="{C3380CC4-5D6E-409C-BE32-E72D297353CC}">
                <c16:uniqueId val="{00000003-BD78-4B75-8095-E9366C9FFE10}"/>
              </c:ext>
            </c:extLst>
          </c:dPt>
          <c:dLbls>
            <c:dLbl>
              <c:idx val="0"/>
              <c:numFmt formatCode="#,##0.00%" sourceLinked="0"/>
              <c:spPr/>
              <c:txPr>
                <a:bodyPr anchorCtr="0"/>
                <a:lstStyle/>
                <a:p>
                  <a:pPr algn="ctr">
                    <a:defRPr lang="en-US" sz="1100" b="1" i="0" u="none" strike="noStrike" kern="1200" baseline="0">
                      <a:solidFill>
                        <a:schemeClr val="tx1">
                          <a:lumMod val="75000"/>
                          <a:lumOff val="25000"/>
                        </a:schemeClr>
                      </a:solidFill>
                      <a:latin typeface="+mn-lt"/>
                      <a:ea typeface="+mn-ea"/>
                      <a:cs typeface="+mn-cs"/>
                    </a:defRPr>
                  </a:pPr>
                  <a:endParaRPr lang="ro-RO"/>
                </a:p>
              </c:txPr>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1-BD78-4B75-8095-E9366C9FFE10}"/>
                </c:ext>
              </c:extLst>
            </c:dLbl>
            <c:dLbl>
              <c:idx val="1"/>
              <c:numFmt formatCode="#,##0.00%" sourceLinked="0"/>
              <c:spPr/>
              <c:txPr>
                <a:bodyPr anchorCtr="0"/>
                <a:lstStyle/>
                <a:p>
                  <a:pPr algn="ctr">
                    <a:defRPr lang="ro-RO" sz="1100" b="1" i="0" u="none" strike="noStrike" kern="1200" baseline="0">
                      <a:solidFill>
                        <a:schemeClr val="tx1">
                          <a:lumMod val="75000"/>
                          <a:lumOff val="25000"/>
                        </a:schemeClr>
                      </a:solidFill>
                      <a:latin typeface="+mn-lt"/>
                      <a:ea typeface="+mn-ea"/>
                      <a:cs typeface="+mn-cs"/>
                    </a:defRPr>
                  </a:pPr>
                  <a:endParaRPr lang="ro-RO"/>
                </a:p>
              </c:txPr>
              <c:showLegendKey val="0"/>
              <c:showVal val="0"/>
              <c:showCatName val="1"/>
              <c:showSerName val="0"/>
              <c:showPercent val="1"/>
              <c:showBubbleSize val="0"/>
              <c:extLst>
                <c:ext xmlns:c16="http://schemas.microsoft.com/office/drawing/2014/chart" uri="{C3380CC4-5D6E-409C-BE32-E72D297353CC}">
                  <c16:uniqueId val="{00000003-BD78-4B75-8095-E9366C9FFE10}"/>
                </c:ext>
              </c:extLst>
            </c:dLbl>
            <c:numFmt formatCode="#,##0.00%" sourceLinked="0"/>
            <c:spPr>
              <a:noFill/>
              <a:ln w="25364">
                <a:noFill/>
              </a:ln>
            </c:spPr>
            <c:txPr>
              <a:bodyPr wrap="square" lIns="38100" tIns="19050" rIns="38100" bIns="19050" anchor="ctr">
                <a:spAutoFit/>
              </a:bodyPr>
              <a:lstStyle/>
              <a:p>
                <a:pPr>
                  <a:defRPr sz="1100" b="0" i="0" u="none" strike="noStrike" baseline="0">
                    <a:solidFill>
                      <a:srgbClr val="000000"/>
                    </a:solidFill>
                    <a:latin typeface="Times New Roman"/>
                    <a:ea typeface="Times New Roman"/>
                    <a:cs typeface="Times New Roman"/>
                  </a:defRPr>
                </a:pPr>
                <a:endParaRPr lang="ro-RO"/>
              </a:p>
            </c:txPr>
            <c:showLegendKey val="0"/>
            <c:showVal val="0"/>
            <c:showCatName val="1"/>
            <c:showSerName val="0"/>
            <c:showPercent val="1"/>
            <c:showBubbleSize val="0"/>
            <c:showLeaderLines val="1"/>
            <c:leaderLines>
              <c:spPr>
                <a:ln w="3170">
                  <a:solidFill>
                    <a:srgbClr val="000000"/>
                  </a:solidFill>
                  <a:prstDash val="solid"/>
                </a:ln>
              </c:spPr>
            </c:leaderLines>
            <c:extLst>
              <c:ext xmlns:c15="http://schemas.microsoft.com/office/drawing/2012/chart" uri="{CE6537A1-D6FC-4f65-9D91-7224C49458BB}"/>
            </c:extLst>
          </c:dLbls>
          <c:cat>
            <c:strRef>
              <c:f>Sheet1!$B$1:$C$1</c:f>
              <c:strCache>
                <c:ptCount val="2"/>
                <c:pt idx="0">
                  <c:v>Women</c:v>
                </c:pt>
                <c:pt idx="1">
                  <c:v>Men</c:v>
                </c:pt>
              </c:strCache>
            </c:strRef>
          </c:cat>
          <c:val>
            <c:numRef>
              <c:f>Sheet1!$B$2:$C$2</c:f>
              <c:numCache>
                <c:formatCode>General</c:formatCode>
                <c:ptCount val="2"/>
                <c:pt idx="0">
                  <c:v>233</c:v>
                </c:pt>
                <c:pt idx="1">
                  <c:v>102</c:v>
                </c:pt>
              </c:numCache>
            </c:numRef>
          </c:val>
          <c:extLst>
            <c:ext xmlns:c16="http://schemas.microsoft.com/office/drawing/2014/chart" uri="{C3380CC4-5D6E-409C-BE32-E72D297353CC}">
              <c16:uniqueId val="{00000004-BD78-4B75-8095-E9366C9FFE10}"/>
            </c:ext>
          </c:extLst>
        </c:ser>
        <c:dLbls>
          <c:showLegendKey val="0"/>
          <c:showVal val="0"/>
          <c:showCatName val="0"/>
          <c:showSerName val="0"/>
          <c:showPercent val="0"/>
          <c:showBubbleSize val="0"/>
          <c:showLeaderLines val="1"/>
        </c:dLbls>
        <c:firstSliceAng val="0"/>
      </c:pieChart>
      <c:spPr>
        <a:noFill/>
        <a:ln w="25364">
          <a:noFill/>
        </a:ln>
      </c:spPr>
    </c:plotArea>
    <c:plotVisOnly val="1"/>
    <c:dispBlanksAs val="gap"/>
    <c:showDLblsOverMax val="1"/>
  </c:chart>
  <c:spPr>
    <a:noFill/>
    <a:ln>
      <a:noFill/>
    </a:ln>
  </c:spPr>
  <c:txPr>
    <a:bodyPr/>
    <a:lstStyle/>
    <a:p>
      <a:pPr>
        <a:defRPr sz="999" b="0" i="0" u="none" strike="noStrike" baseline="0">
          <a:solidFill>
            <a:srgbClr val="000000"/>
          </a:solidFill>
          <a:latin typeface="Calibri"/>
          <a:ea typeface="Calibri"/>
          <a:cs typeface="Calibri"/>
        </a:defRPr>
      </a:pPr>
      <a:endParaRPr lang="ro-RO"/>
    </a:p>
  </c:txPr>
  <c:externalData r:id="rId1">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1"/>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sz="1200" b="1" i="0" u="none" strike="noStrike" kern="1200" spc="0" baseline="0" dirty="0">
                <a:solidFill>
                  <a:prstClr val="black">
                    <a:lumMod val="65000"/>
                    <a:lumOff val="35000"/>
                  </a:prstClr>
                </a:solidFill>
                <a:latin typeface="+mn-lt"/>
                <a:ea typeface="+mn-ea"/>
                <a:cs typeface="+mn-cs"/>
              </a:rPr>
              <a:t>Age</a:t>
            </a:r>
          </a:p>
        </c:rich>
      </c:tx>
      <c:layout>
        <c:manualLayout>
          <c:xMode val="edge"/>
          <c:yMode val="edge"/>
          <c:x val="0.44357441430932237"/>
          <c:y val="6.0396876984485676E-2"/>
        </c:manualLayout>
      </c:layout>
      <c:overlay val="0"/>
    </c:title>
    <c:autoTitleDeleted val="0"/>
    <c:plotArea>
      <c:layout/>
      <c:pieChart>
        <c:varyColors val="0"/>
        <c:ser>
          <c:idx val="0"/>
          <c:order val="0"/>
          <c:tx>
            <c:strRef>
              <c:f>Sheet1!$A$2</c:f>
              <c:strCache>
                <c:ptCount val="1"/>
                <c:pt idx="0">
                  <c:v>Gender</c:v>
                </c:pt>
              </c:strCache>
            </c:strRef>
          </c:tx>
          <c:spPr>
            <a:solidFill>
              <a:schemeClr val="accent4">
                <a:hueOff val="-461056"/>
                <a:satOff val="4338"/>
                <a:lumOff val="-10225"/>
              </a:schemeClr>
            </a:solidFill>
            <a:ln w="12682" cap="flat">
              <a:noFill/>
              <a:miter lim="400000"/>
            </a:ln>
            <a:effectLst/>
          </c:spPr>
          <c:dPt>
            <c:idx val="0"/>
            <c:bubble3D val="0"/>
            <c:spPr>
              <a:solidFill>
                <a:srgbClr val="00B050"/>
              </a:solidFill>
              <a:ln w="12682" cap="flat">
                <a:noFill/>
                <a:miter lim="400000"/>
              </a:ln>
              <a:effectLst/>
            </c:spPr>
            <c:extLst>
              <c:ext xmlns:c16="http://schemas.microsoft.com/office/drawing/2014/chart" uri="{C3380CC4-5D6E-409C-BE32-E72D297353CC}">
                <c16:uniqueId val="{00000001-B3FC-4987-895C-846828311336}"/>
              </c:ext>
            </c:extLst>
          </c:dPt>
          <c:dPt>
            <c:idx val="1"/>
            <c:bubble3D val="0"/>
            <c:spPr>
              <a:solidFill>
                <a:schemeClr val="accent2"/>
              </a:solidFill>
              <a:ln w="12682" cap="flat">
                <a:noFill/>
                <a:miter lim="400000"/>
              </a:ln>
              <a:effectLst/>
            </c:spPr>
            <c:extLst>
              <c:ext xmlns:c16="http://schemas.microsoft.com/office/drawing/2014/chart" uri="{C3380CC4-5D6E-409C-BE32-E72D297353CC}">
                <c16:uniqueId val="{00000003-B3FC-4987-895C-846828311336}"/>
              </c:ext>
            </c:extLst>
          </c:dPt>
          <c:dLbls>
            <c:dLbl>
              <c:idx val="0"/>
              <c:numFmt formatCode="#,##0.00%" sourceLinked="0"/>
              <c:spPr/>
              <c:txPr>
                <a:bodyPr anchorCtr="0"/>
                <a:lstStyle/>
                <a:p>
                  <a:pPr algn="ctr">
                    <a:defRPr lang="en-US" sz="1000" b="1" i="0" u="none" strike="noStrike" kern="1200" baseline="0">
                      <a:solidFill>
                        <a:schemeClr val="tx1">
                          <a:lumMod val="75000"/>
                          <a:lumOff val="25000"/>
                        </a:schemeClr>
                      </a:solidFill>
                      <a:latin typeface="+mj-lt"/>
                      <a:ea typeface="+mn-ea"/>
                      <a:cs typeface="Times New Roman" panose="02020603050405020304" pitchFamily="18" charset="0"/>
                    </a:defRPr>
                  </a:pPr>
                  <a:endParaRPr lang="ro-RO"/>
                </a:p>
              </c:txPr>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1-B3FC-4987-895C-846828311336}"/>
                </c:ext>
              </c:extLst>
            </c:dLbl>
            <c:dLbl>
              <c:idx val="1"/>
              <c:numFmt formatCode="#,##0.00%" sourceLinked="0"/>
              <c:spPr/>
              <c:txPr>
                <a:bodyPr anchorCtr="0"/>
                <a:lstStyle/>
                <a:p>
                  <a:pPr algn="ctr">
                    <a:defRPr lang="ro-RO" sz="1000" b="1" i="0" u="none" strike="noStrike" kern="1200" baseline="0">
                      <a:solidFill>
                        <a:schemeClr val="tx1">
                          <a:lumMod val="75000"/>
                          <a:lumOff val="25000"/>
                        </a:schemeClr>
                      </a:solidFill>
                      <a:latin typeface="+mj-lt"/>
                      <a:ea typeface="+mn-ea"/>
                      <a:cs typeface="Times New Roman" panose="02020603050405020304" pitchFamily="18" charset="0"/>
                    </a:defRPr>
                  </a:pPr>
                  <a:endParaRPr lang="ro-RO"/>
                </a:p>
              </c:txPr>
              <c:showLegendKey val="0"/>
              <c:showVal val="0"/>
              <c:showCatName val="1"/>
              <c:showSerName val="0"/>
              <c:showPercent val="1"/>
              <c:showBubbleSize val="0"/>
              <c:extLst>
                <c:ext xmlns:c16="http://schemas.microsoft.com/office/drawing/2014/chart" uri="{C3380CC4-5D6E-409C-BE32-E72D297353CC}">
                  <c16:uniqueId val="{00000003-B3FC-4987-895C-846828311336}"/>
                </c:ext>
              </c:extLst>
            </c:dLbl>
            <c:dLbl>
              <c:idx val="2"/>
              <c:tx>
                <c:rich>
                  <a:bodyPr/>
                  <a:lstStyle/>
                  <a:p>
                    <a:fld id="{6A273FEF-CA38-4DFB-BA49-436B51F6D1F9}" type="CATEGORYNAME">
                      <a:rPr lang="en-US">
                        <a:solidFill>
                          <a:schemeClr val="tx1"/>
                        </a:solidFill>
                      </a:rPr>
                      <a:pPr/>
                      <a:t>[CATEGORY NAME]</a:t>
                    </a:fld>
                    <a:r>
                      <a:rPr lang="en-US" baseline="0" dirty="0">
                        <a:solidFill>
                          <a:schemeClr val="bg1"/>
                        </a:solidFill>
                      </a:rPr>
                      <a:t>
</a:t>
                    </a:r>
                    <a:fld id="{C9D57C99-9484-4416-8DEA-4E9B837B9EF2}" type="PERCENTAGE">
                      <a:rPr lang="en-US" baseline="0">
                        <a:solidFill>
                          <a:schemeClr val="tx1"/>
                        </a:solidFill>
                      </a:rPr>
                      <a:pPr/>
                      <a:t>[PERCENTAGE]</a:t>
                    </a:fld>
                    <a:endParaRPr lang="en-US" baseline="0" dirty="0">
                      <a:solidFill>
                        <a:schemeClr val="bg1"/>
                      </a:solidFill>
                    </a:endParaRPr>
                  </a:p>
                </c:rich>
              </c:tx>
              <c:showLegendKey val="0"/>
              <c:showVal val="0"/>
              <c:showCatName val="1"/>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4-B3FC-4987-895C-846828311336}"/>
                </c:ext>
              </c:extLst>
            </c:dLbl>
            <c:numFmt formatCode="#,##0.00%" sourceLinked="0"/>
            <c:spPr>
              <a:noFill/>
              <a:ln w="25364">
                <a:noFill/>
              </a:ln>
            </c:spPr>
            <c:txPr>
              <a:bodyPr wrap="square" lIns="38100" tIns="19050" rIns="38100" bIns="19050" anchor="ctr">
                <a:spAutoFit/>
              </a:bodyPr>
              <a:lstStyle/>
              <a:p>
                <a:pPr>
                  <a:defRPr sz="1000" b="1" i="0" u="none" strike="noStrike" baseline="0">
                    <a:solidFill>
                      <a:srgbClr val="000000"/>
                    </a:solidFill>
                    <a:latin typeface="+mj-lt"/>
                    <a:ea typeface="Times New Roman"/>
                    <a:cs typeface="Times New Roman" panose="02020603050405020304" pitchFamily="18" charset="0"/>
                  </a:defRPr>
                </a:pPr>
                <a:endParaRPr lang="ro-RO"/>
              </a:p>
            </c:txPr>
            <c:showLegendKey val="0"/>
            <c:showVal val="0"/>
            <c:showCatName val="1"/>
            <c:showSerName val="0"/>
            <c:showPercent val="1"/>
            <c:showBubbleSize val="0"/>
            <c:showLeaderLines val="1"/>
            <c:leaderLines>
              <c:spPr>
                <a:ln w="3170">
                  <a:solidFill>
                    <a:srgbClr val="000000"/>
                  </a:solidFill>
                  <a:prstDash val="solid"/>
                </a:ln>
              </c:spPr>
            </c:leaderLines>
            <c:extLst>
              <c:ext xmlns:c15="http://schemas.microsoft.com/office/drawing/2012/chart" uri="{CE6537A1-D6FC-4f65-9D91-7224C49458BB}"/>
            </c:extLst>
          </c:dLbls>
          <c:cat>
            <c:strRef>
              <c:f>Sheet1!$B$1:$D$1</c:f>
              <c:strCache>
                <c:ptCount val="3"/>
                <c:pt idx="0">
                  <c:v>19-24y</c:v>
                </c:pt>
                <c:pt idx="1">
                  <c:v>30y+</c:v>
                </c:pt>
                <c:pt idx="2">
                  <c:v>24-30y</c:v>
                </c:pt>
              </c:strCache>
            </c:strRef>
          </c:cat>
          <c:val>
            <c:numRef>
              <c:f>Sheet1!$B$2:$D$2</c:f>
              <c:numCache>
                <c:formatCode>General</c:formatCode>
                <c:ptCount val="3"/>
                <c:pt idx="0">
                  <c:v>274</c:v>
                </c:pt>
                <c:pt idx="1">
                  <c:v>25</c:v>
                </c:pt>
                <c:pt idx="2">
                  <c:v>36</c:v>
                </c:pt>
              </c:numCache>
            </c:numRef>
          </c:val>
          <c:extLst>
            <c:ext xmlns:c16="http://schemas.microsoft.com/office/drawing/2014/chart" uri="{C3380CC4-5D6E-409C-BE32-E72D297353CC}">
              <c16:uniqueId val="{00000005-B3FC-4987-895C-846828311336}"/>
            </c:ext>
          </c:extLst>
        </c:ser>
        <c:dLbls>
          <c:showLegendKey val="0"/>
          <c:showVal val="0"/>
          <c:showCatName val="0"/>
          <c:showSerName val="0"/>
          <c:showPercent val="0"/>
          <c:showBubbleSize val="0"/>
          <c:showLeaderLines val="1"/>
        </c:dLbls>
        <c:firstSliceAng val="0"/>
      </c:pieChart>
      <c:spPr>
        <a:noFill/>
        <a:ln w="25364">
          <a:noFill/>
        </a:ln>
      </c:spPr>
    </c:plotArea>
    <c:plotVisOnly val="1"/>
    <c:dispBlanksAs val="gap"/>
    <c:showDLblsOverMax val="1"/>
  </c:chart>
  <c:spPr>
    <a:noFill/>
    <a:ln>
      <a:noFill/>
    </a:ln>
  </c:spPr>
  <c:txPr>
    <a:bodyPr/>
    <a:lstStyle/>
    <a:p>
      <a:pPr>
        <a:defRPr sz="999" b="0" i="0" u="none" strike="noStrike" baseline="0">
          <a:solidFill>
            <a:srgbClr val="000000"/>
          </a:solidFill>
          <a:latin typeface="Calibri"/>
          <a:ea typeface="Calibri"/>
          <a:cs typeface="Calibri"/>
        </a:defRPr>
      </a:pPr>
      <a:endParaRPr lang="ro-RO"/>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sz="2800" b="1" kern="1200" dirty="0">
                <a:solidFill>
                  <a:srgbClr val="002E3F"/>
                </a:solidFill>
                <a:latin typeface="+mj-lt"/>
                <a:ea typeface="+mj-ea"/>
                <a:cs typeface="+mj-cs"/>
              </a:rPr>
              <a:t>Sentencing</a:t>
            </a:r>
            <a:r>
              <a:rPr lang="en-US" sz="2400" b="1" dirty="0"/>
              <a:t> </a:t>
            </a:r>
            <a:r>
              <a:rPr lang="en-US" sz="2800" b="1" i="0" u="none" strike="noStrike" kern="1200" spc="0" baseline="0" dirty="0">
                <a:solidFill>
                  <a:srgbClr val="002E3F"/>
                </a:solidFill>
                <a:latin typeface="+mj-lt"/>
                <a:ea typeface="+mj-ea"/>
                <a:cs typeface="+mj-cs"/>
              </a:rPr>
              <a:t>2020</a:t>
            </a:r>
          </a:p>
          <a:p>
            <a:pPr>
              <a:defRPr/>
            </a:pPr>
            <a:r>
              <a:rPr lang="en-US" sz="2400" b="1" i="1" baseline="0" dirty="0"/>
              <a:t> </a:t>
            </a:r>
            <a:r>
              <a:rPr lang="en-US" sz="2400" b="0" i="1" baseline="0" dirty="0"/>
              <a:t>(</a:t>
            </a:r>
            <a:r>
              <a:rPr lang="en-US" sz="2400" b="0" i="1" u="none" strike="noStrike" baseline="0" dirty="0">
                <a:effectLst/>
              </a:rPr>
              <a:t>juvenile offenders are not included)</a:t>
            </a:r>
            <a:endParaRPr lang="en-US" sz="2400" b="0" i="1" dirty="0"/>
          </a:p>
        </c:rich>
      </c:tx>
      <c:layout>
        <c:manualLayout>
          <c:xMode val="edge"/>
          <c:yMode val="edge"/>
          <c:x val="0.16147107813446396"/>
          <c:y val="8.7301530693645421E-2"/>
        </c:manualLayout>
      </c:layout>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ro-RO"/>
        </a:p>
      </c:txPr>
    </c:title>
    <c:autoTitleDeleted val="0"/>
    <c:plotArea>
      <c:layout>
        <c:manualLayout>
          <c:layoutTarget val="inner"/>
          <c:xMode val="edge"/>
          <c:yMode val="edge"/>
          <c:x val="0.24377619624470018"/>
          <c:y val="0.23132864693150765"/>
          <c:w val="0.51244760751059959"/>
          <c:h val="0.76867135306849232"/>
        </c:manualLayout>
      </c:layout>
      <c:pieChart>
        <c:varyColors val="1"/>
        <c:ser>
          <c:idx val="0"/>
          <c:order val="0"/>
          <c:tx>
            <c:strRef>
              <c:f>Sheet1!$B$1</c:f>
              <c:strCache>
                <c:ptCount val="1"/>
                <c:pt idx="0">
                  <c:v>Convictions</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49F1-4167-8C4E-F5A9F7CF5256}"/>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49F1-4167-8C4E-F5A9F7CF5256}"/>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49F1-4167-8C4E-F5A9F7CF5256}"/>
              </c:ext>
            </c:extLst>
          </c:dPt>
          <c:dLbls>
            <c:dLbl>
              <c:idx val="0"/>
              <c:tx>
                <c:rich>
                  <a:bodyPr/>
                  <a:lstStyle/>
                  <a:p>
                    <a:fld id="{62E02AD8-2A38-401D-A0A7-9380F556DDE3}" type="CATEGORYNAME">
                      <a:rPr lang="en-US" smtClean="0"/>
                      <a:pPr/>
                      <a:t>[CATEGORY NAME]</a:t>
                    </a:fld>
                    <a:r>
                      <a:rPr lang="en-US" dirty="0"/>
                      <a:t>:</a:t>
                    </a:r>
                    <a:r>
                      <a:rPr lang="en-US" baseline="0" dirty="0"/>
                      <a:t> </a:t>
                    </a:r>
                    <a:fld id="{5A3BC5EA-A55E-4F66-A165-240444C474E4}" type="VALUE">
                      <a:rPr lang="en-US" baseline="0" smtClean="0"/>
                      <a:pPr/>
                      <a:t>[VALUE]</a:t>
                    </a:fld>
                    <a:r>
                      <a:rPr lang="en-US" baseline="0" dirty="0"/>
                      <a:t> persons</a:t>
                    </a:r>
                  </a:p>
                </c:rich>
              </c:tx>
              <c:showLegendKey val="0"/>
              <c:showVal val="1"/>
              <c:showCatName val="1"/>
              <c:showSerName val="0"/>
              <c:showPercent val="0"/>
              <c:showBubbleSize val="0"/>
              <c:separator> </c:separator>
              <c:extLst>
                <c:ext xmlns:c15="http://schemas.microsoft.com/office/drawing/2012/chart" uri="{CE6537A1-D6FC-4f65-9D91-7224C49458BB}">
                  <c15:dlblFieldTable/>
                  <c15:showDataLabelsRange val="0"/>
                </c:ext>
                <c:ext xmlns:c16="http://schemas.microsoft.com/office/drawing/2014/chart" uri="{C3380CC4-5D6E-409C-BE32-E72D297353CC}">
                  <c16:uniqueId val="{00000001-49F1-4167-8C4E-F5A9F7CF5256}"/>
                </c:ext>
              </c:extLst>
            </c:dLbl>
            <c:dLbl>
              <c:idx val="1"/>
              <c:tx>
                <c:rich>
                  <a:bodyPr/>
                  <a:lstStyle/>
                  <a:p>
                    <a:r>
                      <a:rPr lang="en-US" baseline="0" dirty="0"/>
                      <a:t> </a:t>
                    </a:r>
                    <a:fld id="{1DC346BD-2433-452E-8B13-87751BB83D44}" type="CATEGORYNAME">
                      <a:rPr lang="en-US" baseline="0" smtClean="0"/>
                      <a:pPr/>
                      <a:t>[CATEGORY NAME]</a:t>
                    </a:fld>
                    <a:r>
                      <a:rPr lang="en-US" baseline="0" dirty="0"/>
                      <a:t>: </a:t>
                    </a:r>
                    <a:fld id="{2E03294B-C050-47C1-9D5B-F9F10C724F3E}" type="VALUE">
                      <a:rPr lang="en-US" baseline="0" smtClean="0"/>
                      <a:pPr/>
                      <a:t>[VALUE]</a:t>
                    </a:fld>
                    <a:r>
                      <a:rPr lang="en-US" baseline="0" dirty="0"/>
                      <a:t> persons</a:t>
                    </a:r>
                  </a:p>
                </c:rich>
              </c:tx>
              <c:showLegendKey val="0"/>
              <c:showVal val="1"/>
              <c:showCatName val="0"/>
              <c:showSerName val="0"/>
              <c:showPercent val="0"/>
              <c:showBubbleSize val="0"/>
              <c:separator> </c:separator>
              <c:extLst>
                <c:ext xmlns:c15="http://schemas.microsoft.com/office/drawing/2012/chart" uri="{CE6537A1-D6FC-4f65-9D91-7224C49458BB}">
                  <c15:dlblFieldTable/>
                  <c15:showDataLabelsRange val="0"/>
                </c:ext>
                <c:ext xmlns:c16="http://schemas.microsoft.com/office/drawing/2014/chart" uri="{C3380CC4-5D6E-409C-BE32-E72D297353CC}">
                  <c16:uniqueId val="{00000003-49F1-4167-8C4E-F5A9F7CF5256}"/>
                </c:ext>
              </c:extLst>
            </c:dLbl>
            <c:dLbl>
              <c:idx val="2"/>
              <c:tx>
                <c:rich>
                  <a:bodyPr/>
                  <a:lstStyle/>
                  <a:p>
                    <a:fld id="{D1FEDD0A-E32A-4A47-A9D0-DEDE75DE39E1}" type="CATEGORYNAME">
                      <a:rPr lang="en-US" smtClean="0"/>
                      <a:pPr/>
                      <a:t>[CATEGORY NAME]</a:t>
                    </a:fld>
                    <a:r>
                      <a:rPr lang="en-US" dirty="0"/>
                      <a:t>:</a:t>
                    </a:r>
                    <a:r>
                      <a:rPr lang="en-US" baseline="0" dirty="0"/>
                      <a:t> </a:t>
                    </a:r>
                    <a:fld id="{18D211C2-5EC4-4FD0-8B4A-C2ABAFB0FADB}" type="VALUE">
                      <a:rPr lang="en-US" baseline="0" smtClean="0"/>
                      <a:pPr/>
                      <a:t>[VALUE]</a:t>
                    </a:fld>
                    <a:r>
                      <a:rPr lang="en-US" baseline="0" dirty="0"/>
                      <a:t> persons</a:t>
                    </a:r>
                  </a:p>
                </c:rich>
              </c:tx>
              <c:showLegendKey val="0"/>
              <c:showVal val="1"/>
              <c:showCatName val="1"/>
              <c:showSerName val="0"/>
              <c:showPercent val="0"/>
              <c:showBubbleSize val="0"/>
              <c:separator> </c:separator>
              <c:extLst>
                <c:ext xmlns:c15="http://schemas.microsoft.com/office/drawing/2012/chart" uri="{CE6537A1-D6FC-4f65-9D91-7224C49458BB}">
                  <c15:dlblFieldTable/>
                  <c15:showDataLabelsRange val="0"/>
                </c:ext>
                <c:ext xmlns:c16="http://schemas.microsoft.com/office/drawing/2014/chart" uri="{C3380CC4-5D6E-409C-BE32-E72D297353CC}">
                  <c16:uniqueId val="{00000005-49F1-4167-8C4E-F5A9F7CF5256}"/>
                </c:ext>
              </c:extLst>
            </c:dLbl>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solidFill>
                    <a:latin typeface="+mn-lt"/>
                    <a:ea typeface="+mn-ea"/>
                    <a:cs typeface="+mn-cs"/>
                  </a:defRPr>
                </a:pPr>
                <a:endParaRPr lang="ro-RO"/>
              </a:p>
            </c:txPr>
            <c:showLegendKey val="0"/>
            <c:showVal val="1"/>
            <c:showCatName val="1"/>
            <c:showSerName val="1"/>
            <c:showPercent val="0"/>
            <c:showBubbleSize val="0"/>
            <c:separator> </c:separator>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Sheet1!$A$2:$A$4</c:f>
              <c:strCache>
                <c:ptCount val="3"/>
                <c:pt idx="0">
                  <c:v>Fines</c:v>
                </c:pt>
                <c:pt idx="1">
                  <c:v>Imprisonment</c:v>
                </c:pt>
                <c:pt idx="2">
                  <c:v>Suspend the service of a sentence</c:v>
                </c:pt>
              </c:strCache>
            </c:strRef>
          </c:cat>
          <c:val>
            <c:numRef>
              <c:f>Sheet1!$B$2:$B$4</c:f>
              <c:numCache>
                <c:formatCode>General</c:formatCode>
                <c:ptCount val="3"/>
                <c:pt idx="0">
                  <c:v>4024</c:v>
                </c:pt>
                <c:pt idx="1">
                  <c:v>7208</c:v>
                </c:pt>
                <c:pt idx="2">
                  <c:v>19638</c:v>
                </c:pt>
              </c:numCache>
            </c:numRef>
          </c:val>
          <c:extLst>
            <c:ext xmlns:c16="http://schemas.microsoft.com/office/drawing/2014/chart" uri="{C3380CC4-5D6E-409C-BE32-E72D297353CC}">
              <c16:uniqueId val="{00000006-49F1-4167-8C4E-F5A9F7CF5256}"/>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ro-RO"/>
    </a:p>
  </c:txPr>
  <c:externalData r:id="rId3">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sz="1200" b="1" i="0" u="none" strike="noStrike" kern="1200" spc="0" baseline="0" dirty="0">
                <a:solidFill>
                  <a:prstClr val="black">
                    <a:lumMod val="65000"/>
                    <a:lumOff val="35000"/>
                  </a:prstClr>
                </a:solidFill>
                <a:latin typeface="+mn-lt"/>
                <a:ea typeface="+mn-ea"/>
                <a:cs typeface="+mn-cs"/>
              </a:rPr>
              <a:t>Age</a:t>
            </a:r>
          </a:p>
        </c:rich>
      </c:tx>
      <c:layout>
        <c:manualLayout>
          <c:xMode val="edge"/>
          <c:yMode val="edge"/>
          <c:x val="0.44357441430932237"/>
          <c:y val="6.0396876984485676E-2"/>
        </c:manualLayout>
      </c:layout>
      <c:overlay val="0"/>
    </c:title>
    <c:autoTitleDeleted val="0"/>
    <c:plotArea>
      <c:layout/>
      <c:pieChart>
        <c:varyColors val="0"/>
        <c:ser>
          <c:idx val="0"/>
          <c:order val="0"/>
          <c:tx>
            <c:strRef>
              <c:f>Sheet1!$A$2</c:f>
              <c:strCache>
                <c:ptCount val="1"/>
                <c:pt idx="0">
                  <c:v>Gender</c:v>
                </c:pt>
              </c:strCache>
            </c:strRef>
          </c:tx>
          <c:spPr>
            <a:solidFill>
              <a:schemeClr val="accent4">
                <a:hueOff val="-461056"/>
                <a:satOff val="4338"/>
                <a:lumOff val="-10225"/>
              </a:schemeClr>
            </a:solidFill>
            <a:ln w="12682" cap="flat">
              <a:noFill/>
              <a:miter lim="400000"/>
            </a:ln>
            <a:effectLst/>
          </c:spPr>
          <c:dPt>
            <c:idx val="0"/>
            <c:bubble3D val="0"/>
            <c:spPr>
              <a:solidFill>
                <a:srgbClr val="00B050"/>
              </a:solidFill>
              <a:ln w="12682" cap="flat">
                <a:noFill/>
                <a:miter lim="400000"/>
              </a:ln>
              <a:effectLst/>
            </c:spPr>
            <c:extLst>
              <c:ext xmlns:c16="http://schemas.microsoft.com/office/drawing/2014/chart" uri="{C3380CC4-5D6E-409C-BE32-E72D297353CC}">
                <c16:uniqueId val="{00000001-6F80-4110-A4C0-967D1C684F26}"/>
              </c:ext>
            </c:extLst>
          </c:dPt>
          <c:dPt>
            <c:idx val="1"/>
            <c:bubble3D val="0"/>
            <c:spPr>
              <a:solidFill>
                <a:schemeClr val="accent2"/>
              </a:solidFill>
              <a:ln w="12682" cap="flat">
                <a:noFill/>
                <a:miter lim="400000"/>
              </a:ln>
              <a:effectLst/>
            </c:spPr>
            <c:extLst>
              <c:ext xmlns:c16="http://schemas.microsoft.com/office/drawing/2014/chart" uri="{C3380CC4-5D6E-409C-BE32-E72D297353CC}">
                <c16:uniqueId val="{00000003-6F80-4110-A4C0-967D1C684F26}"/>
              </c:ext>
            </c:extLst>
          </c:dPt>
          <c:dLbls>
            <c:dLbl>
              <c:idx val="0"/>
              <c:numFmt formatCode="#,##0.00%" sourceLinked="0"/>
              <c:spPr/>
              <c:txPr>
                <a:bodyPr anchorCtr="0"/>
                <a:lstStyle/>
                <a:p>
                  <a:pPr algn="ctr">
                    <a:defRPr lang="en-US" sz="1000" b="1" i="0" u="none" strike="noStrike" kern="1200" baseline="0">
                      <a:solidFill>
                        <a:schemeClr val="tx1">
                          <a:lumMod val="75000"/>
                          <a:lumOff val="25000"/>
                        </a:schemeClr>
                      </a:solidFill>
                      <a:latin typeface="+mj-lt"/>
                      <a:ea typeface="+mn-ea"/>
                      <a:cs typeface="Times New Roman" panose="02020603050405020304" pitchFamily="18" charset="0"/>
                    </a:defRPr>
                  </a:pPr>
                  <a:endParaRPr lang="ro-RO"/>
                </a:p>
              </c:txPr>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1-6F80-4110-A4C0-967D1C684F26}"/>
                </c:ext>
              </c:extLst>
            </c:dLbl>
            <c:dLbl>
              <c:idx val="1"/>
              <c:numFmt formatCode="#,##0.00%" sourceLinked="0"/>
              <c:spPr/>
              <c:txPr>
                <a:bodyPr anchorCtr="0"/>
                <a:lstStyle/>
                <a:p>
                  <a:pPr algn="ctr">
                    <a:defRPr lang="ro-RO" sz="1000" b="1" i="0" u="none" strike="noStrike" kern="1200" baseline="0">
                      <a:solidFill>
                        <a:schemeClr val="tx1">
                          <a:lumMod val="75000"/>
                          <a:lumOff val="25000"/>
                        </a:schemeClr>
                      </a:solidFill>
                      <a:latin typeface="+mj-lt"/>
                      <a:ea typeface="+mn-ea"/>
                      <a:cs typeface="Times New Roman" panose="02020603050405020304" pitchFamily="18" charset="0"/>
                    </a:defRPr>
                  </a:pPr>
                  <a:endParaRPr lang="ro-RO"/>
                </a:p>
              </c:txPr>
              <c:showLegendKey val="0"/>
              <c:showVal val="0"/>
              <c:showCatName val="1"/>
              <c:showSerName val="0"/>
              <c:showPercent val="1"/>
              <c:showBubbleSize val="0"/>
              <c:extLst>
                <c:ext xmlns:c16="http://schemas.microsoft.com/office/drawing/2014/chart" uri="{C3380CC4-5D6E-409C-BE32-E72D297353CC}">
                  <c16:uniqueId val="{00000003-6F80-4110-A4C0-967D1C684F26}"/>
                </c:ext>
              </c:extLst>
            </c:dLbl>
            <c:dLbl>
              <c:idx val="2"/>
              <c:tx>
                <c:rich>
                  <a:bodyPr/>
                  <a:lstStyle/>
                  <a:p>
                    <a:fld id="{6A273FEF-CA38-4DFB-BA49-436B51F6D1F9}" type="CATEGORYNAME">
                      <a:rPr lang="en-US">
                        <a:solidFill>
                          <a:schemeClr val="tx1"/>
                        </a:solidFill>
                      </a:rPr>
                      <a:pPr/>
                      <a:t>[CATEGORY NAME]</a:t>
                    </a:fld>
                    <a:r>
                      <a:rPr lang="en-US" baseline="0" dirty="0">
                        <a:solidFill>
                          <a:schemeClr val="bg1"/>
                        </a:solidFill>
                      </a:rPr>
                      <a:t>
</a:t>
                    </a:r>
                    <a:fld id="{C9D57C99-9484-4416-8DEA-4E9B837B9EF2}" type="PERCENTAGE">
                      <a:rPr lang="en-US" baseline="0">
                        <a:solidFill>
                          <a:schemeClr val="tx1"/>
                        </a:solidFill>
                      </a:rPr>
                      <a:pPr/>
                      <a:t>[PERCENTAGE]</a:t>
                    </a:fld>
                    <a:endParaRPr lang="en-US" baseline="0" dirty="0">
                      <a:solidFill>
                        <a:schemeClr val="bg1"/>
                      </a:solidFill>
                    </a:endParaRPr>
                  </a:p>
                </c:rich>
              </c:tx>
              <c:showLegendKey val="0"/>
              <c:showVal val="0"/>
              <c:showCatName val="1"/>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4-6F80-4110-A4C0-967D1C684F26}"/>
                </c:ext>
              </c:extLst>
            </c:dLbl>
            <c:numFmt formatCode="#,##0.00%" sourceLinked="0"/>
            <c:spPr>
              <a:noFill/>
              <a:ln w="25364">
                <a:noFill/>
              </a:ln>
            </c:spPr>
            <c:txPr>
              <a:bodyPr wrap="square" lIns="38100" tIns="19050" rIns="38100" bIns="19050" anchor="ctr">
                <a:spAutoFit/>
              </a:bodyPr>
              <a:lstStyle/>
              <a:p>
                <a:pPr>
                  <a:defRPr sz="1000" b="1" i="0" u="none" strike="noStrike" baseline="0">
                    <a:solidFill>
                      <a:srgbClr val="000000"/>
                    </a:solidFill>
                    <a:latin typeface="+mj-lt"/>
                    <a:ea typeface="Times New Roman"/>
                    <a:cs typeface="Times New Roman" panose="02020603050405020304" pitchFamily="18" charset="0"/>
                  </a:defRPr>
                </a:pPr>
                <a:endParaRPr lang="ro-RO"/>
              </a:p>
            </c:txPr>
            <c:showLegendKey val="0"/>
            <c:showVal val="0"/>
            <c:showCatName val="1"/>
            <c:showSerName val="0"/>
            <c:showPercent val="1"/>
            <c:showBubbleSize val="0"/>
            <c:showLeaderLines val="1"/>
            <c:leaderLines>
              <c:spPr>
                <a:ln w="3170">
                  <a:solidFill>
                    <a:srgbClr val="000000"/>
                  </a:solidFill>
                  <a:prstDash val="solid"/>
                </a:ln>
              </c:spPr>
            </c:leaderLines>
            <c:extLst>
              <c:ext xmlns:c15="http://schemas.microsoft.com/office/drawing/2012/chart" uri="{CE6537A1-D6FC-4f65-9D91-7224C49458BB}"/>
            </c:extLst>
          </c:dLbls>
          <c:cat>
            <c:strRef>
              <c:f>Sheet1!$B$1:$D$1</c:f>
              <c:strCache>
                <c:ptCount val="3"/>
                <c:pt idx="0">
                  <c:v>19-24y</c:v>
                </c:pt>
                <c:pt idx="1">
                  <c:v>30y+</c:v>
                </c:pt>
                <c:pt idx="2">
                  <c:v>24-30y</c:v>
                </c:pt>
              </c:strCache>
            </c:strRef>
          </c:cat>
          <c:val>
            <c:numRef>
              <c:f>Sheet1!$B$2:$D$2</c:f>
              <c:numCache>
                <c:formatCode>General</c:formatCode>
                <c:ptCount val="3"/>
                <c:pt idx="0">
                  <c:v>436</c:v>
                </c:pt>
                <c:pt idx="1">
                  <c:v>21</c:v>
                </c:pt>
                <c:pt idx="2">
                  <c:v>59</c:v>
                </c:pt>
              </c:numCache>
            </c:numRef>
          </c:val>
          <c:extLst>
            <c:ext xmlns:c16="http://schemas.microsoft.com/office/drawing/2014/chart" uri="{C3380CC4-5D6E-409C-BE32-E72D297353CC}">
              <c16:uniqueId val="{00000005-6F80-4110-A4C0-967D1C684F26}"/>
            </c:ext>
          </c:extLst>
        </c:ser>
        <c:dLbls>
          <c:showLegendKey val="0"/>
          <c:showVal val="0"/>
          <c:showCatName val="0"/>
          <c:showSerName val="0"/>
          <c:showPercent val="0"/>
          <c:showBubbleSize val="0"/>
          <c:showLeaderLines val="1"/>
        </c:dLbls>
        <c:firstSliceAng val="0"/>
      </c:pieChart>
      <c:spPr>
        <a:noFill/>
        <a:ln w="25364">
          <a:noFill/>
        </a:ln>
      </c:spPr>
    </c:plotArea>
    <c:plotVisOnly val="1"/>
    <c:dispBlanksAs val="gap"/>
    <c:showDLblsOverMax val="1"/>
  </c:chart>
  <c:spPr>
    <a:noFill/>
    <a:ln>
      <a:noFill/>
    </a:ln>
  </c:spPr>
  <c:txPr>
    <a:bodyPr/>
    <a:lstStyle/>
    <a:p>
      <a:pPr>
        <a:defRPr sz="999" b="0" i="0" u="none" strike="noStrike" baseline="0">
          <a:solidFill>
            <a:srgbClr val="000000"/>
          </a:solidFill>
          <a:latin typeface="Calibri"/>
          <a:ea typeface="Calibri"/>
          <a:cs typeface="Calibri"/>
        </a:defRPr>
      </a:pPr>
      <a:endParaRPr lang="ro-RO"/>
    </a:p>
  </c:txPr>
  <c:externalData r:id="rId1">
    <c:autoUpdate val="0"/>
  </c:externalData>
</c:chartSpace>
</file>

<file path=ppt/charts/chart2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1"/>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sz="1200" b="1" i="0" u="none" strike="noStrike" kern="1200" spc="0" baseline="0" dirty="0">
                <a:solidFill>
                  <a:prstClr val="black">
                    <a:lumMod val="65000"/>
                    <a:lumOff val="35000"/>
                  </a:prstClr>
                </a:solidFill>
                <a:latin typeface="+mn-lt"/>
                <a:ea typeface="+mn-ea"/>
                <a:cs typeface="+mn-cs"/>
              </a:rPr>
              <a:t>Gender</a:t>
            </a:r>
          </a:p>
        </c:rich>
      </c:tx>
      <c:layout>
        <c:manualLayout>
          <c:xMode val="edge"/>
          <c:yMode val="edge"/>
          <c:x val="0.407538483365255"/>
          <c:y val="5.5892388451443571E-2"/>
        </c:manualLayout>
      </c:layout>
      <c:overlay val="0"/>
    </c:title>
    <c:autoTitleDeleted val="0"/>
    <c:plotArea>
      <c:layout/>
      <c:pieChart>
        <c:varyColors val="0"/>
        <c:ser>
          <c:idx val="0"/>
          <c:order val="0"/>
          <c:tx>
            <c:strRef>
              <c:f>Sheet1!$A$2</c:f>
              <c:strCache>
                <c:ptCount val="1"/>
                <c:pt idx="0">
                  <c:v>Gender</c:v>
                </c:pt>
              </c:strCache>
            </c:strRef>
          </c:tx>
          <c:spPr>
            <a:solidFill>
              <a:schemeClr val="accent4">
                <a:hueOff val="-461056"/>
                <a:satOff val="4338"/>
                <a:lumOff val="-10225"/>
              </a:schemeClr>
            </a:solidFill>
            <a:ln w="12682" cap="flat">
              <a:noFill/>
              <a:miter lim="400000"/>
            </a:ln>
            <a:effectLst/>
          </c:spPr>
          <c:dPt>
            <c:idx val="0"/>
            <c:bubble3D val="0"/>
            <c:spPr>
              <a:solidFill>
                <a:schemeClr val="accent2"/>
              </a:solidFill>
              <a:ln w="12682" cap="flat">
                <a:noFill/>
                <a:miter lim="400000"/>
              </a:ln>
              <a:effectLst/>
            </c:spPr>
            <c:extLst>
              <c:ext xmlns:c16="http://schemas.microsoft.com/office/drawing/2014/chart" uri="{C3380CC4-5D6E-409C-BE32-E72D297353CC}">
                <c16:uniqueId val="{00000001-9DEE-4413-AC92-A58F85662FDC}"/>
              </c:ext>
            </c:extLst>
          </c:dPt>
          <c:dPt>
            <c:idx val="1"/>
            <c:bubble3D val="0"/>
            <c:spPr>
              <a:solidFill>
                <a:schemeClr val="accent5"/>
              </a:solidFill>
              <a:ln w="12682" cap="flat">
                <a:noFill/>
                <a:miter lim="400000"/>
              </a:ln>
              <a:effectLst/>
            </c:spPr>
            <c:extLst>
              <c:ext xmlns:c16="http://schemas.microsoft.com/office/drawing/2014/chart" uri="{C3380CC4-5D6E-409C-BE32-E72D297353CC}">
                <c16:uniqueId val="{00000003-9DEE-4413-AC92-A58F85662FDC}"/>
              </c:ext>
            </c:extLst>
          </c:dPt>
          <c:dLbls>
            <c:dLbl>
              <c:idx val="0"/>
              <c:numFmt formatCode="#,##0.00%" sourceLinked="0"/>
              <c:spPr/>
              <c:txPr>
                <a:bodyPr anchorCtr="0"/>
                <a:lstStyle/>
                <a:p>
                  <a:pPr algn="ctr">
                    <a:defRPr lang="en-US" sz="1100" b="1" i="0" u="none" strike="noStrike" kern="1200" baseline="0">
                      <a:solidFill>
                        <a:schemeClr val="tx1">
                          <a:lumMod val="75000"/>
                          <a:lumOff val="25000"/>
                        </a:schemeClr>
                      </a:solidFill>
                      <a:latin typeface="+mn-lt"/>
                      <a:ea typeface="+mn-ea"/>
                      <a:cs typeface="+mn-cs"/>
                    </a:defRPr>
                  </a:pPr>
                  <a:endParaRPr lang="ro-RO"/>
                </a:p>
              </c:txPr>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1-9DEE-4413-AC92-A58F85662FDC}"/>
                </c:ext>
              </c:extLst>
            </c:dLbl>
            <c:dLbl>
              <c:idx val="1"/>
              <c:numFmt formatCode="#,##0.00%" sourceLinked="0"/>
              <c:spPr/>
              <c:txPr>
                <a:bodyPr anchorCtr="0"/>
                <a:lstStyle/>
                <a:p>
                  <a:pPr algn="ctr">
                    <a:defRPr lang="ro-RO" sz="1100" b="1" i="0" u="none" strike="noStrike" kern="1200" baseline="0">
                      <a:solidFill>
                        <a:schemeClr val="tx1">
                          <a:lumMod val="75000"/>
                          <a:lumOff val="25000"/>
                        </a:schemeClr>
                      </a:solidFill>
                      <a:latin typeface="+mn-lt"/>
                      <a:ea typeface="+mn-ea"/>
                      <a:cs typeface="+mn-cs"/>
                    </a:defRPr>
                  </a:pPr>
                  <a:endParaRPr lang="ro-RO"/>
                </a:p>
              </c:txPr>
              <c:showLegendKey val="0"/>
              <c:showVal val="0"/>
              <c:showCatName val="1"/>
              <c:showSerName val="0"/>
              <c:showPercent val="1"/>
              <c:showBubbleSize val="0"/>
              <c:extLst>
                <c:ext xmlns:c16="http://schemas.microsoft.com/office/drawing/2014/chart" uri="{C3380CC4-5D6E-409C-BE32-E72D297353CC}">
                  <c16:uniqueId val="{00000003-9DEE-4413-AC92-A58F85662FDC}"/>
                </c:ext>
              </c:extLst>
            </c:dLbl>
            <c:numFmt formatCode="#,##0.00%" sourceLinked="0"/>
            <c:spPr>
              <a:noFill/>
              <a:ln w="25364">
                <a:noFill/>
              </a:ln>
            </c:spPr>
            <c:txPr>
              <a:bodyPr wrap="square" lIns="38100" tIns="19050" rIns="38100" bIns="19050" anchor="ctr">
                <a:spAutoFit/>
              </a:bodyPr>
              <a:lstStyle/>
              <a:p>
                <a:pPr>
                  <a:defRPr sz="1100" b="0" i="0" u="none" strike="noStrike" baseline="0">
                    <a:solidFill>
                      <a:srgbClr val="000000"/>
                    </a:solidFill>
                    <a:latin typeface="Times New Roman"/>
                    <a:ea typeface="Times New Roman"/>
                    <a:cs typeface="Times New Roman"/>
                  </a:defRPr>
                </a:pPr>
                <a:endParaRPr lang="ro-RO"/>
              </a:p>
            </c:txPr>
            <c:showLegendKey val="0"/>
            <c:showVal val="0"/>
            <c:showCatName val="1"/>
            <c:showSerName val="0"/>
            <c:showPercent val="1"/>
            <c:showBubbleSize val="0"/>
            <c:showLeaderLines val="1"/>
            <c:leaderLines>
              <c:spPr>
                <a:ln w="3170">
                  <a:solidFill>
                    <a:srgbClr val="000000"/>
                  </a:solidFill>
                  <a:prstDash val="solid"/>
                </a:ln>
              </c:spPr>
            </c:leaderLines>
            <c:extLst>
              <c:ext xmlns:c15="http://schemas.microsoft.com/office/drawing/2012/chart" uri="{CE6537A1-D6FC-4f65-9D91-7224C49458BB}"/>
            </c:extLst>
          </c:dLbls>
          <c:cat>
            <c:strRef>
              <c:f>Sheet1!$B$1:$C$1</c:f>
              <c:strCache>
                <c:ptCount val="2"/>
                <c:pt idx="0">
                  <c:v>Women</c:v>
                </c:pt>
                <c:pt idx="1">
                  <c:v>Men</c:v>
                </c:pt>
              </c:strCache>
            </c:strRef>
          </c:cat>
          <c:val>
            <c:numRef>
              <c:f>Sheet1!$B$2:$C$2</c:f>
              <c:numCache>
                <c:formatCode>General</c:formatCode>
                <c:ptCount val="2"/>
                <c:pt idx="0">
                  <c:v>271</c:v>
                </c:pt>
                <c:pt idx="1">
                  <c:v>122</c:v>
                </c:pt>
              </c:numCache>
            </c:numRef>
          </c:val>
          <c:extLst>
            <c:ext xmlns:c16="http://schemas.microsoft.com/office/drawing/2014/chart" uri="{C3380CC4-5D6E-409C-BE32-E72D297353CC}">
              <c16:uniqueId val="{00000004-9DEE-4413-AC92-A58F85662FDC}"/>
            </c:ext>
          </c:extLst>
        </c:ser>
        <c:dLbls>
          <c:showLegendKey val="0"/>
          <c:showVal val="0"/>
          <c:showCatName val="0"/>
          <c:showSerName val="0"/>
          <c:showPercent val="0"/>
          <c:showBubbleSize val="0"/>
          <c:showLeaderLines val="1"/>
        </c:dLbls>
        <c:firstSliceAng val="0"/>
      </c:pieChart>
      <c:spPr>
        <a:noFill/>
        <a:ln w="25364">
          <a:noFill/>
        </a:ln>
      </c:spPr>
    </c:plotArea>
    <c:plotVisOnly val="1"/>
    <c:dispBlanksAs val="gap"/>
    <c:showDLblsOverMax val="1"/>
  </c:chart>
  <c:spPr>
    <a:noFill/>
    <a:ln>
      <a:noFill/>
    </a:ln>
  </c:spPr>
  <c:txPr>
    <a:bodyPr/>
    <a:lstStyle/>
    <a:p>
      <a:pPr>
        <a:defRPr sz="999" b="0" i="0" u="none" strike="noStrike" baseline="0">
          <a:solidFill>
            <a:srgbClr val="000000"/>
          </a:solidFill>
          <a:latin typeface="Calibri"/>
          <a:ea typeface="Calibri"/>
          <a:cs typeface="Calibri"/>
        </a:defRPr>
      </a:pPr>
      <a:endParaRPr lang="ro-RO"/>
    </a:p>
  </c:txPr>
  <c:externalData r:id="rId1">
    <c:autoUpdate val="0"/>
  </c:externalData>
</c:chartSpace>
</file>

<file path=ppt/charts/chart2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1"/>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sz="1200" b="1" i="0" u="none" strike="noStrike" kern="1200" spc="0" baseline="0" dirty="0">
                <a:solidFill>
                  <a:prstClr val="black">
                    <a:lumMod val="65000"/>
                    <a:lumOff val="35000"/>
                  </a:prstClr>
                </a:solidFill>
                <a:latin typeface="+mn-lt"/>
                <a:ea typeface="+mn-ea"/>
                <a:cs typeface="+mn-cs"/>
              </a:rPr>
              <a:t>Age</a:t>
            </a:r>
          </a:p>
        </c:rich>
      </c:tx>
      <c:layout>
        <c:manualLayout>
          <c:xMode val="edge"/>
          <c:yMode val="edge"/>
          <c:x val="0.44357441430932237"/>
          <c:y val="6.0396876984485676E-2"/>
        </c:manualLayout>
      </c:layout>
      <c:overlay val="0"/>
    </c:title>
    <c:autoTitleDeleted val="0"/>
    <c:plotArea>
      <c:layout/>
      <c:pieChart>
        <c:varyColors val="0"/>
        <c:ser>
          <c:idx val="0"/>
          <c:order val="0"/>
          <c:tx>
            <c:strRef>
              <c:f>Sheet1!$A$2</c:f>
              <c:strCache>
                <c:ptCount val="1"/>
                <c:pt idx="0">
                  <c:v>Gender</c:v>
                </c:pt>
              </c:strCache>
            </c:strRef>
          </c:tx>
          <c:spPr>
            <a:solidFill>
              <a:schemeClr val="accent4">
                <a:hueOff val="-461056"/>
                <a:satOff val="4338"/>
                <a:lumOff val="-10225"/>
              </a:schemeClr>
            </a:solidFill>
            <a:ln w="12682" cap="flat">
              <a:noFill/>
              <a:miter lim="400000"/>
            </a:ln>
            <a:effectLst/>
          </c:spPr>
          <c:dPt>
            <c:idx val="0"/>
            <c:bubble3D val="0"/>
            <c:spPr>
              <a:solidFill>
                <a:srgbClr val="00B050"/>
              </a:solidFill>
              <a:ln w="12682" cap="flat">
                <a:noFill/>
                <a:miter lim="400000"/>
              </a:ln>
              <a:effectLst/>
            </c:spPr>
            <c:extLst>
              <c:ext xmlns:c16="http://schemas.microsoft.com/office/drawing/2014/chart" uri="{C3380CC4-5D6E-409C-BE32-E72D297353CC}">
                <c16:uniqueId val="{00000001-A4AF-4F81-98DF-FE131822B9F0}"/>
              </c:ext>
            </c:extLst>
          </c:dPt>
          <c:dPt>
            <c:idx val="1"/>
            <c:bubble3D val="0"/>
            <c:spPr>
              <a:solidFill>
                <a:schemeClr val="accent2"/>
              </a:solidFill>
              <a:ln w="12682" cap="flat">
                <a:noFill/>
                <a:miter lim="400000"/>
              </a:ln>
              <a:effectLst/>
            </c:spPr>
            <c:extLst>
              <c:ext xmlns:c16="http://schemas.microsoft.com/office/drawing/2014/chart" uri="{C3380CC4-5D6E-409C-BE32-E72D297353CC}">
                <c16:uniqueId val="{00000003-A4AF-4F81-98DF-FE131822B9F0}"/>
              </c:ext>
            </c:extLst>
          </c:dPt>
          <c:dLbls>
            <c:dLbl>
              <c:idx val="0"/>
              <c:numFmt formatCode="#,##0.00%" sourceLinked="0"/>
              <c:spPr/>
              <c:txPr>
                <a:bodyPr anchorCtr="0"/>
                <a:lstStyle/>
                <a:p>
                  <a:pPr algn="ctr">
                    <a:defRPr lang="en-US" sz="1000" b="1" i="0" u="none" strike="noStrike" kern="1200" baseline="0">
                      <a:solidFill>
                        <a:schemeClr val="tx1">
                          <a:lumMod val="75000"/>
                          <a:lumOff val="25000"/>
                        </a:schemeClr>
                      </a:solidFill>
                      <a:latin typeface="+mj-lt"/>
                      <a:ea typeface="+mn-ea"/>
                      <a:cs typeface="Times New Roman" panose="02020603050405020304" pitchFamily="18" charset="0"/>
                    </a:defRPr>
                  </a:pPr>
                  <a:endParaRPr lang="ro-RO"/>
                </a:p>
              </c:txPr>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1-A4AF-4F81-98DF-FE131822B9F0}"/>
                </c:ext>
              </c:extLst>
            </c:dLbl>
            <c:dLbl>
              <c:idx val="1"/>
              <c:numFmt formatCode="#,##0.00%" sourceLinked="0"/>
              <c:spPr/>
              <c:txPr>
                <a:bodyPr anchorCtr="0"/>
                <a:lstStyle/>
                <a:p>
                  <a:pPr algn="ctr">
                    <a:defRPr lang="ro-RO" sz="1000" b="1" i="0" u="none" strike="noStrike" kern="1200" baseline="0">
                      <a:solidFill>
                        <a:schemeClr val="tx1">
                          <a:lumMod val="75000"/>
                          <a:lumOff val="25000"/>
                        </a:schemeClr>
                      </a:solidFill>
                      <a:latin typeface="+mj-lt"/>
                      <a:ea typeface="+mn-ea"/>
                      <a:cs typeface="Times New Roman" panose="02020603050405020304" pitchFamily="18" charset="0"/>
                    </a:defRPr>
                  </a:pPr>
                  <a:endParaRPr lang="ro-RO"/>
                </a:p>
              </c:txPr>
              <c:showLegendKey val="0"/>
              <c:showVal val="0"/>
              <c:showCatName val="1"/>
              <c:showSerName val="0"/>
              <c:showPercent val="1"/>
              <c:showBubbleSize val="0"/>
              <c:extLst>
                <c:ext xmlns:c16="http://schemas.microsoft.com/office/drawing/2014/chart" uri="{C3380CC4-5D6E-409C-BE32-E72D297353CC}">
                  <c16:uniqueId val="{00000003-A4AF-4F81-98DF-FE131822B9F0}"/>
                </c:ext>
              </c:extLst>
            </c:dLbl>
            <c:dLbl>
              <c:idx val="2"/>
              <c:layout>
                <c:manualLayout>
                  <c:x val="0.33500603390296502"/>
                  <c:y val="-2.4440858387396732E-2"/>
                </c:manualLayout>
              </c:layout>
              <c:tx>
                <c:rich>
                  <a:bodyPr/>
                  <a:lstStyle/>
                  <a:p>
                    <a:fld id="{6A273FEF-CA38-4DFB-BA49-436B51F6D1F9}" type="CATEGORYNAME">
                      <a:rPr lang="en-US">
                        <a:solidFill>
                          <a:schemeClr val="tx1"/>
                        </a:solidFill>
                      </a:rPr>
                      <a:pPr/>
                      <a:t>[CATEGORY NAME]</a:t>
                    </a:fld>
                    <a:r>
                      <a:rPr lang="en-US" baseline="0" dirty="0">
                        <a:solidFill>
                          <a:schemeClr val="bg1"/>
                        </a:solidFill>
                      </a:rPr>
                      <a:t>
</a:t>
                    </a:r>
                    <a:fld id="{C9D57C99-9484-4416-8DEA-4E9B837B9EF2}" type="PERCENTAGE">
                      <a:rPr lang="en-US" baseline="0">
                        <a:solidFill>
                          <a:schemeClr val="tx1"/>
                        </a:solidFill>
                      </a:rPr>
                      <a:pPr/>
                      <a:t>[PERCENTAGE]</a:t>
                    </a:fld>
                    <a:endParaRPr lang="en-US" baseline="0" dirty="0">
                      <a:solidFill>
                        <a:schemeClr val="bg1"/>
                      </a:solidFill>
                    </a:endParaRPr>
                  </a:p>
                </c:rich>
              </c:tx>
              <c:showLegendKey val="0"/>
              <c:showVal val="0"/>
              <c:showCatName val="1"/>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4-A4AF-4F81-98DF-FE131822B9F0}"/>
                </c:ext>
              </c:extLst>
            </c:dLbl>
            <c:numFmt formatCode="#,##0.00%" sourceLinked="0"/>
            <c:spPr>
              <a:noFill/>
              <a:ln w="25364">
                <a:noFill/>
              </a:ln>
            </c:spPr>
            <c:txPr>
              <a:bodyPr wrap="square" lIns="38100" tIns="19050" rIns="38100" bIns="19050" anchor="ctr">
                <a:spAutoFit/>
              </a:bodyPr>
              <a:lstStyle/>
              <a:p>
                <a:pPr>
                  <a:defRPr sz="1000" b="1" i="0" u="none" strike="noStrike" baseline="0">
                    <a:solidFill>
                      <a:srgbClr val="000000"/>
                    </a:solidFill>
                    <a:latin typeface="+mj-lt"/>
                    <a:ea typeface="Times New Roman"/>
                    <a:cs typeface="Times New Roman" panose="02020603050405020304" pitchFamily="18" charset="0"/>
                  </a:defRPr>
                </a:pPr>
                <a:endParaRPr lang="ro-RO"/>
              </a:p>
            </c:txPr>
            <c:showLegendKey val="0"/>
            <c:showVal val="0"/>
            <c:showCatName val="1"/>
            <c:showSerName val="0"/>
            <c:showPercent val="1"/>
            <c:showBubbleSize val="0"/>
            <c:showLeaderLines val="1"/>
            <c:leaderLines>
              <c:spPr>
                <a:ln w="3170">
                  <a:solidFill>
                    <a:srgbClr val="000000"/>
                  </a:solidFill>
                  <a:prstDash val="solid"/>
                </a:ln>
              </c:spPr>
            </c:leaderLines>
            <c:extLst>
              <c:ext xmlns:c15="http://schemas.microsoft.com/office/drawing/2012/chart" uri="{CE6537A1-D6FC-4f65-9D91-7224C49458BB}"/>
            </c:extLst>
          </c:dLbls>
          <c:cat>
            <c:strRef>
              <c:f>Sheet1!$B$1:$D$1</c:f>
              <c:strCache>
                <c:ptCount val="3"/>
                <c:pt idx="0">
                  <c:v>19-24y</c:v>
                </c:pt>
                <c:pt idx="1">
                  <c:v>30y+</c:v>
                </c:pt>
                <c:pt idx="2">
                  <c:v>24-30y</c:v>
                </c:pt>
              </c:strCache>
            </c:strRef>
          </c:cat>
          <c:val>
            <c:numRef>
              <c:f>Sheet1!$B$2:$D$2</c:f>
              <c:numCache>
                <c:formatCode>General</c:formatCode>
                <c:ptCount val="3"/>
                <c:pt idx="0">
                  <c:v>321</c:v>
                </c:pt>
                <c:pt idx="1">
                  <c:v>48</c:v>
                </c:pt>
                <c:pt idx="2">
                  <c:v>24</c:v>
                </c:pt>
              </c:numCache>
            </c:numRef>
          </c:val>
          <c:extLst>
            <c:ext xmlns:c16="http://schemas.microsoft.com/office/drawing/2014/chart" uri="{C3380CC4-5D6E-409C-BE32-E72D297353CC}">
              <c16:uniqueId val="{00000005-A4AF-4F81-98DF-FE131822B9F0}"/>
            </c:ext>
          </c:extLst>
        </c:ser>
        <c:dLbls>
          <c:showLegendKey val="0"/>
          <c:showVal val="0"/>
          <c:showCatName val="0"/>
          <c:showSerName val="0"/>
          <c:showPercent val="0"/>
          <c:showBubbleSize val="0"/>
          <c:showLeaderLines val="1"/>
        </c:dLbls>
        <c:firstSliceAng val="0"/>
      </c:pieChart>
      <c:spPr>
        <a:noFill/>
        <a:ln w="25364">
          <a:noFill/>
        </a:ln>
      </c:spPr>
    </c:plotArea>
    <c:plotVisOnly val="1"/>
    <c:dispBlanksAs val="gap"/>
    <c:showDLblsOverMax val="1"/>
  </c:chart>
  <c:spPr>
    <a:noFill/>
    <a:ln>
      <a:noFill/>
    </a:ln>
  </c:spPr>
  <c:txPr>
    <a:bodyPr/>
    <a:lstStyle/>
    <a:p>
      <a:pPr>
        <a:defRPr sz="999" b="0" i="0" u="none" strike="noStrike" baseline="0">
          <a:solidFill>
            <a:srgbClr val="000000"/>
          </a:solidFill>
          <a:latin typeface="Calibri"/>
          <a:ea typeface="Calibri"/>
          <a:cs typeface="Calibri"/>
        </a:defRPr>
      </a:pPr>
      <a:endParaRPr lang="ro-RO"/>
    </a:p>
  </c:txPr>
  <c:externalData r:id="rId1">
    <c:autoUpdate val="0"/>
  </c:externalData>
</c:chartSpace>
</file>

<file path=ppt/charts/chart2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sz="1200" b="1" i="0" u="none" strike="noStrike" kern="1200" spc="0" baseline="0" dirty="0">
                <a:solidFill>
                  <a:prstClr val="black">
                    <a:lumMod val="65000"/>
                    <a:lumOff val="35000"/>
                  </a:prstClr>
                </a:solidFill>
                <a:latin typeface="+mn-lt"/>
                <a:ea typeface="+mn-ea"/>
                <a:cs typeface="+mn-cs"/>
              </a:rPr>
              <a:t>Gender</a:t>
            </a:r>
          </a:p>
        </c:rich>
      </c:tx>
      <c:layout>
        <c:manualLayout>
          <c:xMode val="edge"/>
          <c:yMode val="edge"/>
          <c:x val="0.407538483365255"/>
          <c:y val="5.5892388451443571E-2"/>
        </c:manualLayout>
      </c:layout>
      <c:overlay val="0"/>
    </c:title>
    <c:autoTitleDeleted val="0"/>
    <c:plotArea>
      <c:layout/>
      <c:pieChart>
        <c:varyColors val="0"/>
        <c:ser>
          <c:idx val="0"/>
          <c:order val="0"/>
          <c:tx>
            <c:strRef>
              <c:f>Sheet1!$A$2</c:f>
              <c:strCache>
                <c:ptCount val="1"/>
                <c:pt idx="0">
                  <c:v>Gender</c:v>
                </c:pt>
              </c:strCache>
            </c:strRef>
          </c:tx>
          <c:spPr>
            <a:solidFill>
              <a:schemeClr val="accent4">
                <a:hueOff val="-461056"/>
                <a:satOff val="4338"/>
                <a:lumOff val="-10225"/>
              </a:schemeClr>
            </a:solidFill>
            <a:ln w="12682" cap="flat">
              <a:noFill/>
              <a:miter lim="400000"/>
            </a:ln>
            <a:effectLst/>
          </c:spPr>
          <c:dPt>
            <c:idx val="0"/>
            <c:bubble3D val="0"/>
            <c:spPr>
              <a:solidFill>
                <a:schemeClr val="accent2"/>
              </a:solidFill>
              <a:ln w="12682" cap="flat">
                <a:noFill/>
                <a:miter lim="400000"/>
              </a:ln>
              <a:effectLst/>
            </c:spPr>
            <c:extLst>
              <c:ext xmlns:c16="http://schemas.microsoft.com/office/drawing/2014/chart" uri="{C3380CC4-5D6E-409C-BE32-E72D297353CC}">
                <c16:uniqueId val="{00000001-459F-43D3-9DB9-3F99CE97B381}"/>
              </c:ext>
            </c:extLst>
          </c:dPt>
          <c:dPt>
            <c:idx val="1"/>
            <c:bubble3D val="0"/>
            <c:spPr>
              <a:solidFill>
                <a:schemeClr val="accent5"/>
              </a:solidFill>
              <a:ln w="12682" cap="flat">
                <a:noFill/>
                <a:miter lim="400000"/>
              </a:ln>
              <a:effectLst/>
            </c:spPr>
            <c:extLst>
              <c:ext xmlns:c16="http://schemas.microsoft.com/office/drawing/2014/chart" uri="{C3380CC4-5D6E-409C-BE32-E72D297353CC}">
                <c16:uniqueId val="{00000003-459F-43D3-9DB9-3F99CE97B381}"/>
              </c:ext>
            </c:extLst>
          </c:dPt>
          <c:dLbls>
            <c:dLbl>
              <c:idx val="0"/>
              <c:numFmt formatCode="#,##0.00%" sourceLinked="0"/>
              <c:spPr/>
              <c:txPr>
                <a:bodyPr anchorCtr="0"/>
                <a:lstStyle/>
                <a:p>
                  <a:pPr algn="ctr">
                    <a:defRPr lang="en-US" sz="1100" b="1" i="0" u="none" strike="noStrike" kern="1200" baseline="0">
                      <a:solidFill>
                        <a:schemeClr val="tx1">
                          <a:lumMod val="75000"/>
                          <a:lumOff val="25000"/>
                        </a:schemeClr>
                      </a:solidFill>
                      <a:latin typeface="+mn-lt"/>
                      <a:ea typeface="+mn-ea"/>
                      <a:cs typeface="+mn-cs"/>
                    </a:defRPr>
                  </a:pPr>
                  <a:endParaRPr lang="ro-RO"/>
                </a:p>
              </c:txPr>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1-459F-43D3-9DB9-3F99CE97B381}"/>
                </c:ext>
              </c:extLst>
            </c:dLbl>
            <c:dLbl>
              <c:idx val="1"/>
              <c:numFmt formatCode="#,##0.00%" sourceLinked="0"/>
              <c:spPr/>
              <c:txPr>
                <a:bodyPr anchorCtr="0"/>
                <a:lstStyle/>
                <a:p>
                  <a:pPr algn="ctr">
                    <a:defRPr lang="ro-RO" sz="1100" b="1" i="0" u="none" strike="noStrike" kern="1200" baseline="0">
                      <a:solidFill>
                        <a:schemeClr val="tx1">
                          <a:lumMod val="75000"/>
                          <a:lumOff val="25000"/>
                        </a:schemeClr>
                      </a:solidFill>
                      <a:latin typeface="+mn-lt"/>
                      <a:ea typeface="+mn-ea"/>
                      <a:cs typeface="+mn-cs"/>
                    </a:defRPr>
                  </a:pPr>
                  <a:endParaRPr lang="ro-RO"/>
                </a:p>
              </c:txPr>
              <c:showLegendKey val="0"/>
              <c:showVal val="0"/>
              <c:showCatName val="1"/>
              <c:showSerName val="0"/>
              <c:showPercent val="1"/>
              <c:showBubbleSize val="0"/>
              <c:extLst>
                <c:ext xmlns:c16="http://schemas.microsoft.com/office/drawing/2014/chart" uri="{C3380CC4-5D6E-409C-BE32-E72D297353CC}">
                  <c16:uniqueId val="{00000003-459F-43D3-9DB9-3F99CE97B381}"/>
                </c:ext>
              </c:extLst>
            </c:dLbl>
            <c:numFmt formatCode="#,##0.00%" sourceLinked="0"/>
            <c:spPr>
              <a:noFill/>
              <a:ln w="25364">
                <a:noFill/>
              </a:ln>
            </c:spPr>
            <c:txPr>
              <a:bodyPr wrap="square" lIns="38100" tIns="19050" rIns="38100" bIns="19050" anchor="ctr">
                <a:spAutoFit/>
              </a:bodyPr>
              <a:lstStyle/>
              <a:p>
                <a:pPr>
                  <a:defRPr sz="1100" b="0" i="0" u="none" strike="noStrike" baseline="0">
                    <a:solidFill>
                      <a:srgbClr val="000000"/>
                    </a:solidFill>
                    <a:latin typeface="Times New Roman"/>
                    <a:ea typeface="Times New Roman"/>
                    <a:cs typeface="Times New Roman"/>
                  </a:defRPr>
                </a:pPr>
                <a:endParaRPr lang="ro-RO"/>
              </a:p>
            </c:txPr>
            <c:showLegendKey val="0"/>
            <c:showVal val="0"/>
            <c:showCatName val="1"/>
            <c:showSerName val="0"/>
            <c:showPercent val="1"/>
            <c:showBubbleSize val="0"/>
            <c:showLeaderLines val="1"/>
            <c:leaderLines>
              <c:spPr>
                <a:ln w="3170">
                  <a:solidFill>
                    <a:srgbClr val="000000"/>
                  </a:solidFill>
                  <a:prstDash val="solid"/>
                </a:ln>
              </c:spPr>
            </c:leaderLines>
            <c:extLst>
              <c:ext xmlns:c15="http://schemas.microsoft.com/office/drawing/2012/chart" uri="{CE6537A1-D6FC-4f65-9D91-7224C49458BB}"/>
            </c:extLst>
          </c:dLbls>
          <c:cat>
            <c:strRef>
              <c:f>Sheet1!$B$1:$C$1</c:f>
              <c:strCache>
                <c:ptCount val="2"/>
                <c:pt idx="0">
                  <c:v>Women</c:v>
                </c:pt>
                <c:pt idx="1">
                  <c:v>Men</c:v>
                </c:pt>
              </c:strCache>
            </c:strRef>
          </c:cat>
          <c:val>
            <c:numRef>
              <c:f>Sheet1!$B$2:$C$2</c:f>
              <c:numCache>
                <c:formatCode>General</c:formatCode>
                <c:ptCount val="2"/>
                <c:pt idx="0">
                  <c:v>176</c:v>
                </c:pt>
                <c:pt idx="1">
                  <c:v>76</c:v>
                </c:pt>
              </c:numCache>
            </c:numRef>
          </c:val>
          <c:extLst>
            <c:ext xmlns:c16="http://schemas.microsoft.com/office/drawing/2014/chart" uri="{C3380CC4-5D6E-409C-BE32-E72D297353CC}">
              <c16:uniqueId val="{00000004-459F-43D3-9DB9-3F99CE97B381}"/>
            </c:ext>
          </c:extLst>
        </c:ser>
        <c:dLbls>
          <c:showLegendKey val="0"/>
          <c:showVal val="0"/>
          <c:showCatName val="0"/>
          <c:showSerName val="0"/>
          <c:showPercent val="0"/>
          <c:showBubbleSize val="0"/>
          <c:showLeaderLines val="1"/>
        </c:dLbls>
        <c:firstSliceAng val="0"/>
      </c:pieChart>
      <c:spPr>
        <a:noFill/>
        <a:ln w="25364">
          <a:noFill/>
        </a:ln>
      </c:spPr>
    </c:plotArea>
    <c:plotVisOnly val="1"/>
    <c:dispBlanksAs val="gap"/>
    <c:showDLblsOverMax val="1"/>
  </c:chart>
  <c:spPr>
    <a:noFill/>
    <a:ln>
      <a:noFill/>
    </a:ln>
  </c:spPr>
  <c:txPr>
    <a:bodyPr/>
    <a:lstStyle/>
    <a:p>
      <a:pPr>
        <a:defRPr sz="999" b="0" i="0" u="none" strike="noStrike" baseline="0">
          <a:solidFill>
            <a:srgbClr val="000000"/>
          </a:solidFill>
          <a:latin typeface="Calibri"/>
          <a:ea typeface="Calibri"/>
          <a:cs typeface="Calibri"/>
        </a:defRPr>
      </a:pPr>
      <a:endParaRPr lang="ro-RO"/>
    </a:p>
  </c:txPr>
  <c:externalData r:id="rId1">
    <c:autoUpdate val="0"/>
  </c:externalData>
</c:chartSpace>
</file>

<file path=ppt/charts/chart2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sz="1200" b="1" i="0" u="none" strike="noStrike" kern="1200" spc="0" baseline="0" dirty="0">
                <a:solidFill>
                  <a:prstClr val="black">
                    <a:lumMod val="65000"/>
                    <a:lumOff val="35000"/>
                  </a:prstClr>
                </a:solidFill>
                <a:latin typeface="+mn-lt"/>
                <a:ea typeface="+mn-ea"/>
                <a:cs typeface="+mn-cs"/>
              </a:rPr>
              <a:t>Age</a:t>
            </a:r>
          </a:p>
        </c:rich>
      </c:tx>
      <c:layout>
        <c:manualLayout>
          <c:xMode val="edge"/>
          <c:yMode val="edge"/>
          <c:x val="0.44357441430932237"/>
          <c:y val="6.0396876984485676E-2"/>
        </c:manualLayout>
      </c:layout>
      <c:overlay val="0"/>
    </c:title>
    <c:autoTitleDeleted val="0"/>
    <c:plotArea>
      <c:layout/>
      <c:pieChart>
        <c:varyColors val="0"/>
        <c:ser>
          <c:idx val="0"/>
          <c:order val="0"/>
          <c:tx>
            <c:strRef>
              <c:f>Sheet1!$A$2</c:f>
              <c:strCache>
                <c:ptCount val="1"/>
                <c:pt idx="0">
                  <c:v>Gender</c:v>
                </c:pt>
              </c:strCache>
            </c:strRef>
          </c:tx>
          <c:spPr>
            <a:solidFill>
              <a:schemeClr val="accent4">
                <a:hueOff val="-461056"/>
                <a:satOff val="4338"/>
                <a:lumOff val="-10225"/>
              </a:schemeClr>
            </a:solidFill>
            <a:ln w="12682" cap="flat">
              <a:noFill/>
              <a:miter lim="400000"/>
            </a:ln>
            <a:effectLst/>
          </c:spPr>
          <c:dPt>
            <c:idx val="0"/>
            <c:bubble3D val="0"/>
            <c:spPr>
              <a:solidFill>
                <a:srgbClr val="00B050"/>
              </a:solidFill>
              <a:ln w="12682" cap="flat">
                <a:noFill/>
                <a:miter lim="400000"/>
              </a:ln>
              <a:effectLst/>
            </c:spPr>
            <c:extLst>
              <c:ext xmlns:c16="http://schemas.microsoft.com/office/drawing/2014/chart" uri="{C3380CC4-5D6E-409C-BE32-E72D297353CC}">
                <c16:uniqueId val="{00000001-234C-4C8A-83E5-8521F0CE5FF5}"/>
              </c:ext>
            </c:extLst>
          </c:dPt>
          <c:dPt>
            <c:idx val="1"/>
            <c:bubble3D val="0"/>
            <c:spPr>
              <a:solidFill>
                <a:schemeClr val="accent2"/>
              </a:solidFill>
              <a:ln w="12682" cap="flat">
                <a:noFill/>
                <a:miter lim="400000"/>
              </a:ln>
              <a:effectLst/>
            </c:spPr>
            <c:extLst>
              <c:ext xmlns:c16="http://schemas.microsoft.com/office/drawing/2014/chart" uri="{C3380CC4-5D6E-409C-BE32-E72D297353CC}">
                <c16:uniqueId val="{00000003-234C-4C8A-83E5-8521F0CE5FF5}"/>
              </c:ext>
            </c:extLst>
          </c:dPt>
          <c:dLbls>
            <c:dLbl>
              <c:idx val="0"/>
              <c:numFmt formatCode="#,##0.00%" sourceLinked="0"/>
              <c:spPr/>
              <c:txPr>
                <a:bodyPr anchorCtr="0"/>
                <a:lstStyle/>
                <a:p>
                  <a:pPr algn="ctr">
                    <a:defRPr lang="en-US" sz="1000" b="1" i="0" u="none" strike="noStrike" kern="1200" baseline="0">
                      <a:solidFill>
                        <a:schemeClr val="tx1">
                          <a:lumMod val="75000"/>
                          <a:lumOff val="25000"/>
                        </a:schemeClr>
                      </a:solidFill>
                      <a:latin typeface="+mj-lt"/>
                      <a:ea typeface="+mn-ea"/>
                      <a:cs typeface="Times New Roman" panose="02020603050405020304" pitchFamily="18" charset="0"/>
                    </a:defRPr>
                  </a:pPr>
                  <a:endParaRPr lang="ro-RO"/>
                </a:p>
              </c:txPr>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1-234C-4C8A-83E5-8521F0CE5FF5}"/>
                </c:ext>
              </c:extLst>
            </c:dLbl>
            <c:dLbl>
              <c:idx val="1"/>
              <c:numFmt formatCode="#,##0.00%" sourceLinked="0"/>
              <c:spPr/>
              <c:txPr>
                <a:bodyPr anchorCtr="0"/>
                <a:lstStyle/>
                <a:p>
                  <a:pPr algn="ctr">
                    <a:defRPr lang="ro-RO" sz="1000" b="1" i="0" u="none" strike="noStrike" kern="1200" baseline="0">
                      <a:solidFill>
                        <a:schemeClr val="tx1">
                          <a:lumMod val="75000"/>
                          <a:lumOff val="25000"/>
                        </a:schemeClr>
                      </a:solidFill>
                      <a:latin typeface="+mj-lt"/>
                      <a:ea typeface="+mn-ea"/>
                      <a:cs typeface="Times New Roman" panose="02020603050405020304" pitchFamily="18" charset="0"/>
                    </a:defRPr>
                  </a:pPr>
                  <a:endParaRPr lang="ro-RO"/>
                </a:p>
              </c:txPr>
              <c:showLegendKey val="0"/>
              <c:showVal val="0"/>
              <c:showCatName val="1"/>
              <c:showSerName val="0"/>
              <c:showPercent val="1"/>
              <c:showBubbleSize val="0"/>
              <c:extLst>
                <c:ext xmlns:c16="http://schemas.microsoft.com/office/drawing/2014/chart" uri="{C3380CC4-5D6E-409C-BE32-E72D297353CC}">
                  <c16:uniqueId val="{00000003-234C-4C8A-83E5-8521F0CE5FF5}"/>
                </c:ext>
              </c:extLst>
            </c:dLbl>
            <c:dLbl>
              <c:idx val="2"/>
              <c:layout>
                <c:manualLayout>
                  <c:x val="0.27975666883312933"/>
                  <c:y val="-2.4440858387396711E-2"/>
                </c:manualLayout>
              </c:layout>
              <c:tx>
                <c:rich>
                  <a:bodyPr/>
                  <a:lstStyle/>
                  <a:p>
                    <a:fld id="{6A273FEF-CA38-4DFB-BA49-436B51F6D1F9}" type="CATEGORYNAME">
                      <a:rPr lang="en-US">
                        <a:solidFill>
                          <a:schemeClr val="tx1"/>
                        </a:solidFill>
                      </a:rPr>
                      <a:pPr/>
                      <a:t>[CATEGORY NAME]</a:t>
                    </a:fld>
                    <a:r>
                      <a:rPr lang="en-US" baseline="0" dirty="0">
                        <a:solidFill>
                          <a:schemeClr val="bg1"/>
                        </a:solidFill>
                      </a:rPr>
                      <a:t>
</a:t>
                    </a:r>
                    <a:fld id="{C9D57C99-9484-4416-8DEA-4E9B837B9EF2}" type="PERCENTAGE">
                      <a:rPr lang="en-US" baseline="0">
                        <a:solidFill>
                          <a:schemeClr val="tx1"/>
                        </a:solidFill>
                      </a:rPr>
                      <a:pPr/>
                      <a:t>[PERCENTAGE]</a:t>
                    </a:fld>
                    <a:endParaRPr lang="en-US" baseline="0" dirty="0">
                      <a:solidFill>
                        <a:schemeClr val="bg1"/>
                      </a:solidFill>
                    </a:endParaRPr>
                  </a:p>
                </c:rich>
              </c:tx>
              <c:showLegendKey val="0"/>
              <c:showVal val="0"/>
              <c:showCatName val="1"/>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4-234C-4C8A-83E5-8521F0CE5FF5}"/>
                </c:ext>
              </c:extLst>
            </c:dLbl>
            <c:numFmt formatCode="#,##0.00%" sourceLinked="0"/>
            <c:spPr>
              <a:noFill/>
              <a:ln w="25364">
                <a:noFill/>
              </a:ln>
            </c:spPr>
            <c:txPr>
              <a:bodyPr wrap="square" lIns="38100" tIns="19050" rIns="38100" bIns="19050" anchor="ctr">
                <a:spAutoFit/>
              </a:bodyPr>
              <a:lstStyle/>
              <a:p>
                <a:pPr>
                  <a:defRPr sz="1000" b="1" i="0" u="none" strike="noStrike" baseline="0">
                    <a:solidFill>
                      <a:srgbClr val="000000"/>
                    </a:solidFill>
                    <a:latin typeface="+mj-lt"/>
                    <a:ea typeface="Times New Roman"/>
                    <a:cs typeface="Times New Roman" panose="02020603050405020304" pitchFamily="18" charset="0"/>
                  </a:defRPr>
                </a:pPr>
                <a:endParaRPr lang="ro-RO"/>
              </a:p>
            </c:txPr>
            <c:showLegendKey val="0"/>
            <c:showVal val="0"/>
            <c:showCatName val="1"/>
            <c:showSerName val="0"/>
            <c:showPercent val="1"/>
            <c:showBubbleSize val="0"/>
            <c:showLeaderLines val="1"/>
            <c:leaderLines>
              <c:spPr>
                <a:ln w="3170">
                  <a:solidFill>
                    <a:srgbClr val="000000"/>
                  </a:solidFill>
                  <a:prstDash val="solid"/>
                </a:ln>
              </c:spPr>
            </c:leaderLines>
            <c:extLst>
              <c:ext xmlns:c15="http://schemas.microsoft.com/office/drawing/2012/chart" uri="{CE6537A1-D6FC-4f65-9D91-7224C49458BB}"/>
            </c:extLst>
          </c:dLbls>
          <c:cat>
            <c:strRef>
              <c:f>Sheet1!$B$1:$D$1</c:f>
              <c:strCache>
                <c:ptCount val="3"/>
                <c:pt idx="0">
                  <c:v>19-24y</c:v>
                </c:pt>
                <c:pt idx="1">
                  <c:v>30y+</c:v>
                </c:pt>
                <c:pt idx="2">
                  <c:v>24-30y</c:v>
                </c:pt>
              </c:strCache>
            </c:strRef>
          </c:cat>
          <c:val>
            <c:numRef>
              <c:f>Sheet1!$B$2:$D$2</c:f>
              <c:numCache>
                <c:formatCode>General</c:formatCode>
                <c:ptCount val="3"/>
                <c:pt idx="0">
                  <c:v>217</c:v>
                </c:pt>
                <c:pt idx="1">
                  <c:v>24</c:v>
                </c:pt>
                <c:pt idx="2">
                  <c:v>11</c:v>
                </c:pt>
              </c:numCache>
            </c:numRef>
          </c:val>
          <c:extLst>
            <c:ext xmlns:c16="http://schemas.microsoft.com/office/drawing/2014/chart" uri="{C3380CC4-5D6E-409C-BE32-E72D297353CC}">
              <c16:uniqueId val="{00000005-234C-4C8A-83E5-8521F0CE5FF5}"/>
            </c:ext>
          </c:extLst>
        </c:ser>
        <c:dLbls>
          <c:showLegendKey val="0"/>
          <c:showVal val="0"/>
          <c:showCatName val="0"/>
          <c:showSerName val="0"/>
          <c:showPercent val="0"/>
          <c:showBubbleSize val="0"/>
          <c:showLeaderLines val="1"/>
        </c:dLbls>
        <c:firstSliceAng val="0"/>
      </c:pieChart>
      <c:spPr>
        <a:noFill/>
        <a:ln w="25364">
          <a:noFill/>
        </a:ln>
      </c:spPr>
    </c:plotArea>
    <c:plotVisOnly val="1"/>
    <c:dispBlanksAs val="gap"/>
    <c:showDLblsOverMax val="1"/>
  </c:chart>
  <c:spPr>
    <a:noFill/>
    <a:ln>
      <a:noFill/>
    </a:ln>
  </c:spPr>
  <c:txPr>
    <a:bodyPr/>
    <a:lstStyle/>
    <a:p>
      <a:pPr>
        <a:defRPr sz="999" b="0" i="0" u="none" strike="noStrike" baseline="0">
          <a:solidFill>
            <a:srgbClr val="000000"/>
          </a:solidFill>
          <a:latin typeface="Calibri"/>
          <a:ea typeface="Calibri"/>
          <a:cs typeface="Calibri"/>
        </a:defRPr>
      </a:pPr>
      <a:endParaRPr lang="ro-RO"/>
    </a:p>
  </c:txPr>
  <c:externalData r:id="rId1">
    <c:autoUpdate val="0"/>
  </c:externalData>
</c:chartSpace>
</file>

<file path=ppt/charts/chart2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1"/>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lgn="ctr">
              <a:defRPr sz="999" b="0" i="0" u="none" strike="noStrike" baseline="0">
                <a:solidFill>
                  <a:srgbClr val="000000"/>
                </a:solidFill>
                <a:latin typeface="Calibri"/>
                <a:ea typeface="Calibri"/>
                <a:cs typeface="Calibri"/>
              </a:defRPr>
            </a:pPr>
            <a:r>
              <a:rPr lang="en-US" sz="2392" b="1" i="0" u="none" strike="noStrike" baseline="0" dirty="0">
                <a:solidFill>
                  <a:srgbClr val="333333"/>
                </a:solidFill>
                <a:latin typeface="Calibri"/>
                <a:cs typeface="Calibri"/>
              </a:rPr>
              <a:t>In your opinion, the courts should impose more severe prison sentences:</a:t>
            </a:r>
            <a:endParaRPr lang="ro-RO" sz="2392" b="1" i="0" u="none" strike="noStrike" baseline="0" dirty="0">
              <a:solidFill>
                <a:srgbClr val="333333"/>
              </a:solidFill>
              <a:latin typeface="Calibri"/>
              <a:cs typeface="Calibri"/>
            </a:endParaRPr>
          </a:p>
        </c:rich>
      </c:tx>
      <c:overlay val="0"/>
      <c:spPr>
        <a:noFill/>
        <a:effectLst/>
      </c:spPr>
    </c:title>
    <c:autoTitleDeleted val="0"/>
    <c:plotArea>
      <c:layout/>
      <c:pieChart>
        <c:varyColors val="0"/>
        <c:dLbls>
          <c:showLegendKey val="0"/>
          <c:showVal val="0"/>
          <c:showCatName val="0"/>
          <c:showSerName val="0"/>
          <c:showPercent val="0"/>
          <c:showBubbleSize val="0"/>
          <c:showLeaderLines val="0"/>
        </c:dLbls>
        <c:firstSliceAng val="0"/>
      </c:pieChart>
      <c:spPr>
        <a:noFill/>
        <a:ln w="25366">
          <a:noFill/>
        </a:ln>
      </c:spPr>
    </c:plotArea>
    <c:plotVisOnly val="1"/>
    <c:dispBlanksAs val="gap"/>
    <c:showDLblsOverMax val="1"/>
  </c:chart>
  <c:spPr>
    <a:noFill/>
    <a:ln>
      <a:noFill/>
    </a:ln>
  </c:spPr>
  <c:txPr>
    <a:bodyPr/>
    <a:lstStyle/>
    <a:p>
      <a:pPr>
        <a:defRPr sz="999" b="0" i="0" u="none" strike="noStrike" baseline="0">
          <a:solidFill>
            <a:srgbClr val="000000"/>
          </a:solidFill>
          <a:latin typeface="Calibri"/>
          <a:ea typeface="Calibri"/>
          <a:cs typeface="Calibri"/>
        </a:defRPr>
      </a:pPr>
      <a:endParaRPr lang="ro-RO"/>
    </a:p>
  </c:txPr>
  <c:externalData r:id="rId1">
    <c:autoUpdate val="0"/>
  </c:externalData>
</c:chartSpace>
</file>

<file path=ppt/charts/chart2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Column1</c:v>
                </c:pt>
              </c:strCache>
            </c:strRef>
          </c:tx>
          <c:dPt>
            <c:idx val="0"/>
            <c:bubble3D val="0"/>
            <c:spPr>
              <a:solidFill>
                <a:schemeClr val="accent1"/>
              </a:solidFill>
              <a:ln w="18980">
                <a:solidFill>
                  <a:schemeClr val="lt1"/>
                </a:solidFill>
              </a:ln>
              <a:effectLst/>
            </c:spPr>
            <c:extLst>
              <c:ext xmlns:c16="http://schemas.microsoft.com/office/drawing/2014/chart" uri="{C3380CC4-5D6E-409C-BE32-E72D297353CC}">
                <c16:uniqueId val="{00000001-43E8-41F0-AF54-2C3B5C29609F}"/>
              </c:ext>
            </c:extLst>
          </c:dPt>
          <c:dPt>
            <c:idx val="1"/>
            <c:bubble3D val="0"/>
            <c:spPr>
              <a:solidFill>
                <a:schemeClr val="accent2"/>
              </a:solidFill>
              <a:ln w="18980">
                <a:solidFill>
                  <a:schemeClr val="lt1"/>
                </a:solidFill>
              </a:ln>
              <a:effectLst/>
            </c:spPr>
            <c:extLst>
              <c:ext xmlns:c16="http://schemas.microsoft.com/office/drawing/2014/chart" uri="{C3380CC4-5D6E-409C-BE32-E72D297353CC}">
                <c16:uniqueId val="{00000003-43E8-41F0-AF54-2C3B5C29609F}"/>
              </c:ext>
            </c:extLst>
          </c:dPt>
          <c:dPt>
            <c:idx val="2"/>
            <c:bubble3D val="0"/>
            <c:spPr>
              <a:solidFill>
                <a:schemeClr val="bg1">
                  <a:lumMod val="65000"/>
                </a:schemeClr>
              </a:solidFill>
            </c:spPr>
            <c:extLst>
              <c:ext xmlns:c16="http://schemas.microsoft.com/office/drawing/2014/chart" uri="{C3380CC4-5D6E-409C-BE32-E72D297353CC}">
                <c16:uniqueId val="{00000001-4CBA-4D2F-8533-897B1E4FE0A6}"/>
              </c:ext>
            </c:extLst>
          </c:dPt>
          <c:dLbls>
            <c:numFmt formatCode="0.00%" sourceLinked="0"/>
            <c:spPr>
              <a:noFill/>
              <a:ln w="25354">
                <a:noFill/>
              </a:ln>
            </c:spPr>
            <c:txPr>
              <a:bodyPr rot="0" spcFirstLastPara="1" vertOverflow="ellipsis" vert="horz" wrap="square" lIns="38100" tIns="19050" rIns="38100" bIns="19050" anchor="ctr" anchorCtr="1">
                <a:spAutoFit/>
              </a:bodyPr>
              <a:lstStyle/>
              <a:p>
                <a:pPr>
                  <a:defRPr sz="1394" b="1" i="0" u="none" strike="noStrike" kern="1200" baseline="0">
                    <a:solidFill>
                      <a:schemeClr val="tx1">
                        <a:lumMod val="75000"/>
                        <a:lumOff val="25000"/>
                      </a:schemeClr>
                    </a:solidFill>
                    <a:latin typeface="+mn-lt"/>
                    <a:ea typeface="+mn-ea"/>
                    <a:cs typeface="+mn-cs"/>
                  </a:defRPr>
                </a:pPr>
                <a:endParaRPr lang="ro-RO"/>
              </a:p>
            </c:txPr>
            <c:showLegendKey val="0"/>
            <c:showVal val="0"/>
            <c:showCatName val="1"/>
            <c:showSerName val="0"/>
            <c:showPercent val="1"/>
            <c:showBubbleSize val="0"/>
            <c:showLeaderLines val="1"/>
            <c:leaderLines>
              <c:spPr>
                <a:ln w="9491" cap="flat" cmpd="sng" algn="ctr">
                  <a:solidFill>
                    <a:schemeClr val="tx1">
                      <a:lumMod val="35000"/>
                      <a:lumOff val="65000"/>
                    </a:schemeClr>
                  </a:solidFill>
                  <a:round/>
                </a:ln>
                <a:effectLst/>
              </c:spPr>
            </c:leaderLines>
            <c:extLst>
              <c:ext xmlns:c15="http://schemas.microsoft.com/office/drawing/2012/chart" uri="{CE6537A1-D6FC-4f65-9D91-7224C49458BB}"/>
            </c:extLst>
          </c:dLbls>
          <c:cat>
            <c:numRef>
              <c:f>Sheet1!$A$2:$A$4</c:f>
              <c:numCache>
                <c:formatCode>General</c:formatCode>
                <c:ptCount val="3"/>
              </c:numCache>
            </c:numRef>
          </c:cat>
          <c:val>
            <c:numRef>
              <c:f>Sheet1!$B$2:$B$4</c:f>
              <c:numCache>
                <c:formatCode>General</c:formatCode>
                <c:ptCount val="3"/>
                <c:pt idx="0">
                  <c:v>268</c:v>
                </c:pt>
                <c:pt idx="1">
                  <c:v>143</c:v>
                </c:pt>
                <c:pt idx="2">
                  <c:v>105</c:v>
                </c:pt>
              </c:numCache>
            </c:numRef>
          </c:val>
          <c:extLst>
            <c:ext xmlns:c16="http://schemas.microsoft.com/office/drawing/2014/chart" uri="{C3380CC4-5D6E-409C-BE32-E72D297353CC}">
              <c16:uniqueId val="{00000004-43E8-41F0-AF54-2C3B5C29609F}"/>
            </c:ext>
          </c:extLst>
        </c:ser>
        <c:dLbls>
          <c:showLegendKey val="0"/>
          <c:showVal val="0"/>
          <c:showCatName val="0"/>
          <c:showSerName val="0"/>
          <c:showPercent val="0"/>
          <c:showBubbleSize val="0"/>
          <c:showLeaderLines val="1"/>
        </c:dLbls>
        <c:firstSliceAng val="0"/>
      </c:pieChart>
      <c:spPr>
        <a:noFill/>
        <a:ln w="25354">
          <a:noFill/>
        </a:ln>
      </c:spPr>
    </c:plotArea>
    <c:plotVisOnly val="1"/>
    <c:dispBlanksAs val="gap"/>
    <c:showDLblsOverMax val="0"/>
  </c:chart>
  <c:spPr>
    <a:noFill/>
    <a:ln>
      <a:noFill/>
    </a:ln>
  </c:spPr>
  <c:txPr>
    <a:bodyPr/>
    <a:lstStyle/>
    <a:p>
      <a:pPr>
        <a:defRPr/>
      </a:pPr>
      <a:endParaRPr lang="ro-RO"/>
    </a:p>
  </c:txPr>
  <c:externalData r:id="rId1">
    <c:autoUpdate val="0"/>
  </c:externalData>
</c:chartSpace>
</file>

<file path=ppt/charts/chart2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dLbls>
          <c:showLegendKey val="0"/>
          <c:showVal val="0"/>
          <c:showCatName val="0"/>
          <c:showSerName val="0"/>
          <c:showPercent val="0"/>
          <c:showBubbleSize val="0"/>
          <c:showLeaderLines val="0"/>
        </c:dLbls>
        <c:firstSliceAng val="0"/>
      </c:pieChart>
      <c:spPr>
        <a:noFill/>
        <a:ln w="25354">
          <a:noFill/>
        </a:ln>
      </c:spPr>
    </c:plotArea>
    <c:plotVisOnly val="1"/>
    <c:dispBlanksAs val="gap"/>
    <c:showDLblsOverMax val="0"/>
  </c:chart>
  <c:spPr>
    <a:noFill/>
    <a:ln>
      <a:noFill/>
    </a:ln>
  </c:spPr>
  <c:txPr>
    <a:bodyPr/>
    <a:lstStyle/>
    <a:p>
      <a:pPr>
        <a:defRPr/>
      </a:pPr>
      <a:endParaRPr lang="ro-RO"/>
    </a:p>
  </c:txPr>
  <c:externalData r:id="rId1">
    <c:autoUpdate val="0"/>
  </c:externalData>
</c:chartSpace>
</file>

<file path=ppt/charts/chart2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Column1</c:v>
                </c:pt>
              </c:strCache>
            </c:strRef>
          </c:tx>
          <c:dPt>
            <c:idx val="0"/>
            <c:bubble3D val="0"/>
            <c:spPr>
              <a:solidFill>
                <a:schemeClr val="accent1"/>
              </a:solidFill>
              <a:ln w="18980">
                <a:solidFill>
                  <a:schemeClr val="lt1"/>
                </a:solidFill>
              </a:ln>
              <a:effectLst/>
            </c:spPr>
            <c:extLst>
              <c:ext xmlns:c16="http://schemas.microsoft.com/office/drawing/2014/chart" uri="{C3380CC4-5D6E-409C-BE32-E72D297353CC}">
                <c16:uniqueId val="{00000001-AD6D-4800-AFA1-26E5A146CBCD}"/>
              </c:ext>
            </c:extLst>
          </c:dPt>
          <c:dPt>
            <c:idx val="1"/>
            <c:bubble3D val="0"/>
            <c:spPr>
              <a:solidFill>
                <a:schemeClr val="accent2"/>
              </a:solidFill>
              <a:ln w="18980">
                <a:solidFill>
                  <a:schemeClr val="lt1"/>
                </a:solidFill>
              </a:ln>
              <a:effectLst/>
            </c:spPr>
            <c:extLst>
              <c:ext xmlns:c16="http://schemas.microsoft.com/office/drawing/2014/chart" uri="{C3380CC4-5D6E-409C-BE32-E72D297353CC}">
                <c16:uniqueId val="{00000003-AD6D-4800-AFA1-26E5A146CBCD}"/>
              </c:ext>
            </c:extLst>
          </c:dPt>
          <c:dPt>
            <c:idx val="2"/>
            <c:bubble3D val="0"/>
            <c:spPr>
              <a:solidFill>
                <a:schemeClr val="bg1">
                  <a:lumMod val="65000"/>
                </a:schemeClr>
              </a:solidFill>
            </c:spPr>
            <c:extLst>
              <c:ext xmlns:c16="http://schemas.microsoft.com/office/drawing/2014/chart" uri="{C3380CC4-5D6E-409C-BE32-E72D297353CC}">
                <c16:uniqueId val="{00000005-AD6D-4800-AFA1-26E5A146CBCD}"/>
              </c:ext>
            </c:extLst>
          </c:dPt>
          <c:dLbls>
            <c:numFmt formatCode="0.00%" sourceLinked="0"/>
            <c:spPr>
              <a:noFill/>
              <a:ln w="25354">
                <a:noFill/>
              </a:ln>
            </c:spPr>
            <c:txPr>
              <a:bodyPr rot="0" spcFirstLastPara="1" vertOverflow="ellipsis" vert="horz" wrap="square" lIns="38100" tIns="19050" rIns="38100" bIns="19050" anchor="ctr" anchorCtr="1">
                <a:spAutoFit/>
              </a:bodyPr>
              <a:lstStyle/>
              <a:p>
                <a:pPr>
                  <a:defRPr sz="1394" b="1" i="0" u="none" strike="noStrike" kern="1200" baseline="0">
                    <a:solidFill>
                      <a:schemeClr val="tx1">
                        <a:lumMod val="75000"/>
                        <a:lumOff val="25000"/>
                      </a:schemeClr>
                    </a:solidFill>
                    <a:latin typeface="+mn-lt"/>
                    <a:ea typeface="+mn-ea"/>
                    <a:cs typeface="+mn-cs"/>
                  </a:defRPr>
                </a:pPr>
                <a:endParaRPr lang="ro-RO"/>
              </a:p>
            </c:txPr>
            <c:showLegendKey val="0"/>
            <c:showVal val="0"/>
            <c:showCatName val="1"/>
            <c:showSerName val="0"/>
            <c:showPercent val="1"/>
            <c:showBubbleSize val="0"/>
            <c:showLeaderLines val="1"/>
            <c:leaderLines>
              <c:spPr>
                <a:ln w="9491" cap="flat" cmpd="sng" algn="ctr">
                  <a:solidFill>
                    <a:schemeClr val="tx1">
                      <a:lumMod val="35000"/>
                      <a:lumOff val="65000"/>
                    </a:schemeClr>
                  </a:solidFill>
                  <a:round/>
                </a:ln>
                <a:effectLst/>
              </c:spPr>
            </c:leaderLines>
            <c:extLst>
              <c:ext xmlns:c15="http://schemas.microsoft.com/office/drawing/2012/chart" uri="{CE6537A1-D6FC-4f65-9D91-7224C49458BB}"/>
            </c:extLst>
          </c:dLbls>
          <c:cat>
            <c:numRef>
              <c:f>Sheet1!$A$2:$A$4</c:f>
              <c:numCache>
                <c:formatCode>General</c:formatCode>
                <c:ptCount val="3"/>
              </c:numCache>
            </c:numRef>
          </c:cat>
          <c:val>
            <c:numRef>
              <c:f>Sheet1!$B$2:$B$4</c:f>
              <c:numCache>
                <c:formatCode>General</c:formatCode>
                <c:ptCount val="3"/>
                <c:pt idx="0">
                  <c:v>170</c:v>
                </c:pt>
                <c:pt idx="1">
                  <c:v>95</c:v>
                </c:pt>
                <c:pt idx="2">
                  <c:v>69</c:v>
                </c:pt>
              </c:numCache>
            </c:numRef>
          </c:val>
          <c:extLst>
            <c:ext xmlns:c16="http://schemas.microsoft.com/office/drawing/2014/chart" uri="{C3380CC4-5D6E-409C-BE32-E72D297353CC}">
              <c16:uniqueId val="{00000006-AD6D-4800-AFA1-26E5A146CBCD}"/>
            </c:ext>
          </c:extLst>
        </c:ser>
        <c:dLbls>
          <c:showLegendKey val="0"/>
          <c:showVal val="0"/>
          <c:showCatName val="0"/>
          <c:showSerName val="0"/>
          <c:showPercent val="0"/>
          <c:showBubbleSize val="0"/>
          <c:showLeaderLines val="1"/>
        </c:dLbls>
        <c:firstSliceAng val="0"/>
      </c:pieChart>
      <c:spPr>
        <a:noFill/>
        <a:ln w="25354">
          <a:noFill/>
        </a:ln>
      </c:spPr>
    </c:plotArea>
    <c:plotVisOnly val="1"/>
    <c:dispBlanksAs val="gap"/>
    <c:showDLblsOverMax val="0"/>
  </c:chart>
  <c:spPr>
    <a:noFill/>
    <a:ln>
      <a:noFill/>
    </a:ln>
  </c:spPr>
  <c:txPr>
    <a:bodyPr/>
    <a:lstStyle/>
    <a:p>
      <a:pPr>
        <a:defRPr/>
      </a:pPr>
      <a:endParaRPr lang="ro-RO"/>
    </a:p>
  </c:txPr>
  <c:externalData r:id="rId1">
    <c:autoUpdate val="0"/>
  </c:externalData>
</c:chartSpace>
</file>

<file path=ppt/charts/chart2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Column1</c:v>
                </c:pt>
              </c:strCache>
            </c:strRef>
          </c:tx>
          <c:dPt>
            <c:idx val="0"/>
            <c:bubble3D val="0"/>
            <c:spPr>
              <a:solidFill>
                <a:schemeClr val="accent1"/>
              </a:solidFill>
              <a:ln w="18980">
                <a:solidFill>
                  <a:schemeClr val="lt1"/>
                </a:solidFill>
              </a:ln>
              <a:effectLst/>
            </c:spPr>
            <c:extLst>
              <c:ext xmlns:c16="http://schemas.microsoft.com/office/drawing/2014/chart" uri="{C3380CC4-5D6E-409C-BE32-E72D297353CC}">
                <c16:uniqueId val="{00000001-7975-4F36-BFF7-71601F0ECCC3}"/>
              </c:ext>
            </c:extLst>
          </c:dPt>
          <c:dPt>
            <c:idx val="1"/>
            <c:bubble3D val="0"/>
            <c:spPr>
              <a:solidFill>
                <a:schemeClr val="accent2"/>
              </a:solidFill>
              <a:ln w="18980">
                <a:solidFill>
                  <a:schemeClr val="lt1"/>
                </a:solidFill>
              </a:ln>
              <a:effectLst/>
            </c:spPr>
            <c:extLst>
              <c:ext xmlns:c16="http://schemas.microsoft.com/office/drawing/2014/chart" uri="{C3380CC4-5D6E-409C-BE32-E72D297353CC}">
                <c16:uniqueId val="{00000003-7975-4F36-BFF7-71601F0ECCC3}"/>
              </c:ext>
            </c:extLst>
          </c:dPt>
          <c:dPt>
            <c:idx val="2"/>
            <c:bubble3D val="0"/>
            <c:spPr>
              <a:solidFill>
                <a:schemeClr val="bg1">
                  <a:lumMod val="65000"/>
                </a:schemeClr>
              </a:solidFill>
            </c:spPr>
            <c:extLst>
              <c:ext xmlns:c16="http://schemas.microsoft.com/office/drawing/2014/chart" uri="{C3380CC4-5D6E-409C-BE32-E72D297353CC}">
                <c16:uniqueId val="{00000005-7975-4F36-BFF7-71601F0ECCC3}"/>
              </c:ext>
            </c:extLst>
          </c:dPt>
          <c:dLbls>
            <c:numFmt formatCode="0.00%" sourceLinked="0"/>
            <c:spPr>
              <a:noFill/>
              <a:ln w="25354">
                <a:noFill/>
              </a:ln>
            </c:spPr>
            <c:txPr>
              <a:bodyPr rot="0" spcFirstLastPara="1" vertOverflow="ellipsis" vert="horz" wrap="square" lIns="38100" tIns="19050" rIns="38100" bIns="19050" anchor="ctr" anchorCtr="1">
                <a:spAutoFit/>
              </a:bodyPr>
              <a:lstStyle/>
              <a:p>
                <a:pPr>
                  <a:defRPr sz="1394" b="1" i="0" u="none" strike="noStrike" kern="1200" baseline="0">
                    <a:solidFill>
                      <a:schemeClr val="tx1">
                        <a:lumMod val="75000"/>
                        <a:lumOff val="25000"/>
                      </a:schemeClr>
                    </a:solidFill>
                    <a:latin typeface="+mn-lt"/>
                    <a:ea typeface="+mn-ea"/>
                    <a:cs typeface="+mn-cs"/>
                  </a:defRPr>
                </a:pPr>
                <a:endParaRPr lang="ro-RO"/>
              </a:p>
            </c:txPr>
            <c:showLegendKey val="0"/>
            <c:showVal val="0"/>
            <c:showCatName val="1"/>
            <c:showSerName val="0"/>
            <c:showPercent val="1"/>
            <c:showBubbleSize val="0"/>
            <c:showLeaderLines val="1"/>
            <c:leaderLines>
              <c:spPr>
                <a:ln w="9491" cap="flat" cmpd="sng" algn="ctr">
                  <a:solidFill>
                    <a:schemeClr val="tx1">
                      <a:lumMod val="35000"/>
                      <a:lumOff val="65000"/>
                    </a:schemeClr>
                  </a:solidFill>
                  <a:round/>
                </a:ln>
                <a:effectLst/>
              </c:spPr>
            </c:leaderLines>
            <c:extLst>
              <c:ext xmlns:c15="http://schemas.microsoft.com/office/drawing/2012/chart" uri="{CE6537A1-D6FC-4f65-9D91-7224C49458BB}"/>
            </c:extLst>
          </c:dLbls>
          <c:cat>
            <c:numRef>
              <c:f>Sheet1!$A$2:$A$4</c:f>
              <c:numCache>
                <c:formatCode>General</c:formatCode>
                <c:ptCount val="3"/>
              </c:numCache>
            </c:numRef>
          </c:cat>
          <c:val>
            <c:numRef>
              <c:f>Sheet1!$B$2:$B$4</c:f>
              <c:numCache>
                <c:formatCode>General</c:formatCode>
                <c:ptCount val="3"/>
                <c:pt idx="0">
                  <c:v>159</c:v>
                </c:pt>
                <c:pt idx="1">
                  <c:v>108</c:v>
                </c:pt>
                <c:pt idx="2">
                  <c:v>68</c:v>
                </c:pt>
              </c:numCache>
            </c:numRef>
          </c:val>
          <c:extLst>
            <c:ext xmlns:c16="http://schemas.microsoft.com/office/drawing/2014/chart" uri="{C3380CC4-5D6E-409C-BE32-E72D297353CC}">
              <c16:uniqueId val="{00000006-7975-4F36-BFF7-71601F0ECCC3}"/>
            </c:ext>
          </c:extLst>
        </c:ser>
        <c:dLbls>
          <c:showLegendKey val="0"/>
          <c:showVal val="0"/>
          <c:showCatName val="0"/>
          <c:showSerName val="0"/>
          <c:showPercent val="0"/>
          <c:showBubbleSize val="0"/>
          <c:showLeaderLines val="1"/>
        </c:dLbls>
        <c:firstSliceAng val="0"/>
      </c:pieChart>
      <c:spPr>
        <a:noFill/>
        <a:ln w="25354">
          <a:noFill/>
        </a:ln>
      </c:spPr>
    </c:plotArea>
    <c:plotVisOnly val="1"/>
    <c:dispBlanksAs val="gap"/>
    <c:showDLblsOverMax val="0"/>
  </c:chart>
  <c:spPr>
    <a:noFill/>
    <a:ln>
      <a:noFill/>
    </a:ln>
  </c:spPr>
  <c:txPr>
    <a:bodyPr/>
    <a:lstStyle/>
    <a:p>
      <a:pPr>
        <a:defRPr/>
      </a:pPr>
      <a:endParaRPr lang="ro-RO"/>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1429588889328531E-2"/>
          <c:y val="0.13266944515454501"/>
          <c:w val="0.93176974109392108"/>
          <c:h val="0.58953067004745729"/>
        </c:manualLayout>
      </c:layout>
      <c:barChart>
        <c:barDir val="col"/>
        <c:grouping val="clustered"/>
        <c:varyColors val="0"/>
        <c:ser>
          <c:idx val="0"/>
          <c:order val="0"/>
          <c:tx>
            <c:strRef>
              <c:f>Sheet1!$B$1</c:f>
              <c:strCache>
                <c:ptCount val="1"/>
                <c:pt idx="0">
                  <c:v>Number of persons convicted in 2020 - in total 450 </c:v>
                </c:pt>
              </c:strCache>
            </c:strRef>
          </c:tx>
          <c:spPr>
            <a:gradFill rotWithShape="1">
              <a:gsLst>
                <a:gs pos="0">
                  <a:schemeClr val="accent1">
                    <a:shade val="51000"/>
                    <a:satMod val="130000"/>
                  </a:schemeClr>
                </a:gs>
                <a:gs pos="80000">
                  <a:schemeClr val="accent1">
                    <a:shade val="93000"/>
                    <a:satMod val="130000"/>
                  </a:schemeClr>
                </a:gs>
                <a:gs pos="100000">
                  <a:schemeClr val="accent1">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numFmt formatCode="#,##0" sourceLinked="0"/>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ro-RO"/>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imprisonment</c:v>
                </c:pt>
                <c:pt idx="1">
                  <c:v>suspension of the imprisonment</c:v>
                </c:pt>
                <c:pt idx="2">
                  <c:v>postponing the penalty application</c:v>
                </c:pt>
                <c:pt idx="3">
                  <c:v>fine</c:v>
                </c:pt>
              </c:strCache>
            </c:strRef>
          </c:cat>
          <c:val>
            <c:numRef>
              <c:f>Sheet1!$B$2:$B$5</c:f>
              <c:numCache>
                <c:formatCode>General</c:formatCode>
                <c:ptCount val="4"/>
                <c:pt idx="0" formatCode="#,##0">
                  <c:v>92</c:v>
                </c:pt>
                <c:pt idx="1">
                  <c:v>290</c:v>
                </c:pt>
                <c:pt idx="2">
                  <c:v>15</c:v>
                </c:pt>
                <c:pt idx="3">
                  <c:v>53</c:v>
                </c:pt>
              </c:numCache>
            </c:numRef>
          </c:val>
          <c:extLst>
            <c:ext xmlns:c16="http://schemas.microsoft.com/office/drawing/2014/chart" uri="{C3380CC4-5D6E-409C-BE32-E72D297353CC}">
              <c16:uniqueId val="{00000000-C949-47FD-8D36-A8824344392E}"/>
            </c:ext>
          </c:extLst>
        </c:ser>
        <c:dLbls>
          <c:dLblPos val="outEnd"/>
          <c:showLegendKey val="0"/>
          <c:showVal val="1"/>
          <c:showCatName val="0"/>
          <c:showSerName val="0"/>
          <c:showPercent val="0"/>
          <c:showBubbleSize val="0"/>
        </c:dLbls>
        <c:gapWidth val="100"/>
        <c:overlap val="-24"/>
        <c:axId val="878978728"/>
        <c:axId val="878986928"/>
      </c:barChart>
      <c:catAx>
        <c:axId val="878978728"/>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ro-RO"/>
          </a:p>
        </c:txPr>
        <c:crossAx val="878986928"/>
        <c:crosses val="autoZero"/>
        <c:auto val="1"/>
        <c:lblAlgn val="ctr"/>
        <c:lblOffset val="100"/>
        <c:noMultiLvlLbl val="0"/>
      </c:catAx>
      <c:valAx>
        <c:axId val="878986928"/>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ro-RO"/>
          </a:p>
        </c:txPr>
        <c:crossAx val="878978728"/>
        <c:crosses val="autoZero"/>
        <c:crossBetween val="between"/>
      </c:valAx>
      <c:spPr>
        <a:noFill/>
        <a:ln>
          <a:noFill/>
        </a:ln>
        <a:effectLst/>
      </c:spPr>
    </c:plotArea>
    <c:legend>
      <c:legendPos val="b"/>
      <c:layout>
        <c:manualLayout>
          <c:xMode val="edge"/>
          <c:yMode val="edge"/>
          <c:x val="0.15817296587926513"/>
          <c:y val="5.5506409076767807E-2"/>
          <c:w val="0.68284055118110232"/>
          <c:h val="6.2651358770206889E-2"/>
        </c:manualLayout>
      </c:layout>
      <c:overlay val="0"/>
      <c:spPr>
        <a:noFill/>
        <a:ln>
          <a:noFill/>
        </a:ln>
        <a:effectLst/>
      </c:spPr>
      <c:txPr>
        <a:bodyPr rot="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ro-RO"/>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ro-RO"/>
    </a:p>
  </c:txPr>
  <c:externalData r:id="rId3">
    <c:autoUpdate val="0"/>
  </c:externalData>
</c:chartSpace>
</file>

<file path=ppt/charts/chart3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Column1</c:v>
                </c:pt>
              </c:strCache>
            </c:strRef>
          </c:tx>
          <c:dPt>
            <c:idx val="0"/>
            <c:bubble3D val="0"/>
            <c:spPr>
              <a:solidFill>
                <a:schemeClr val="accent1"/>
              </a:solidFill>
              <a:ln w="18980">
                <a:solidFill>
                  <a:schemeClr val="lt1"/>
                </a:solidFill>
              </a:ln>
              <a:effectLst/>
            </c:spPr>
            <c:extLst>
              <c:ext xmlns:c16="http://schemas.microsoft.com/office/drawing/2014/chart" uri="{C3380CC4-5D6E-409C-BE32-E72D297353CC}">
                <c16:uniqueId val="{00000001-5648-4831-9D5C-4B8F68EEE8D0}"/>
              </c:ext>
            </c:extLst>
          </c:dPt>
          <c:dPt>
            <c:idx val="1"/>
            <c:bubble3D val="0"/>
            <c:spPr>
              <a:solidFill>
                <a:schemeClr val="accent2"/>
              </a:solidFill>
              <a:ln w="18980">
                <a:solidFill>
                  <a:schemeClr val="lt1"/>
                </a:solidFill>
              </a:ln>
              <a:effectLst/>
            </c:spPr>
            <c:extLst>
              <c:ext xmlns:c16="http://schemas.microsoft.com/office/drawing/2014/chart" uri="{C3380CC4-5D6E-409C-BE32-E72D297353CC}">
                <c16:uniqueId val="{00000003-5648-4831-9D5C-4B8F68EEE8D0}"/>
              </c:ext>
            </c:extLst>
          </c:dPt>
          <c:dPt>
            <c:idx val="2"/>
            <c:bubble3D val="0"/>
            <c:spPr>
              <a:solidFill>
                <a:schemeClr val="bg1">
                  <a:lumMod val="65000"/>
                </a:schemeClr>
              </a:solidFill>
            </c:spPr>
            <c:extLst>
              <c:ext xmlns:c16="http://schemas.microsoft.com/office/drawing/2014/chart" uri="{C3380CC4-5D6E-409C-BE32-E72D297353CC}">
                <c16:uniqueId val="{00000005-5648-4831-9D5C-4B8F68EEE8D0}"/>
              </c:ext>
            </c:extLst>
          </c:dPt>
          <c:dLbls>
            <c:numFmt formatCode="0.00%" sourceLinked="0"/>
            <c:spPr>
              <a:noFill/>
              <a:ln w="25354">
                <a:noFill/>
              </a:ln>
            </c:spPr>
            <c:txPr>
              <a:bodyPr rot="0" spcFirstLastPara="1" vertOverflow="ellipsis" vert="horz" wrap="square" lIns="38100" tIns="19050" rIns="38100" bIns="19050" anchor="ctr" anchorCtr="1">
                <a:spAutoFit/>
              </a:bodyPr>
              <a:lstStyle/>
              <a:p>
                <a:pPr>
                  <a:defRPr sz="1394" b="1" i="0" u="none" strike="noStrike" kern="1200" baseline="0">
                    <a:solidFill>
                      <a:schemeClr val="tx1">
                        <a:lumMod val="75000"/>
                        <a:lumOff val="25000"/>
                      </a:schemeClr>
                    </a:solidFill>
                    <a:latin typeface="+mn-lt"/>
                    <a:ea typeface="+mn-ea"/>
                    <a:cs typeface="+mn-cs"/>
                  </a:defRPr>
                </a:pPr>
                <a:endParaRPr lang="ro-RO"/>
              </a:p>
            </c:txPr>
            <c:showLegendKey val="0"/>
            <c:showVal val="0"/>
            <c:showCatName val="1"/>
            <c:showSerName val="0"/>
            <c:showPercent val="1"/>
            <c:showBubbleSize val="0"/>
            <c:showLeaderLines val="1"/>
            <c:leaderLines>
              <c:spPr>
                <a:ln w="9491" cap="flat" cmpd="sng" algn="ctr">
                  <a:solidFill>
                    <a:schemeClr val="tx1">
                      <a:lumMod val="35000"/>
                      <a:lumOff val="65000"/>
                    </a:schemeClr>
                  </a:solidFill>
                  <a:round/>
                </a:ln>
                <a:effectLst/>
              </c:spPr>
            </c:leaderLines>
            <c:extLst>
              <c:ext xmlns:c15="http://schemas.microsoft.com/office/drawing/2012/chart" uri="{CE6537A1-D6FC-4f65-9D91-7224C49458BB}"/>
            </c:extLst>
          </c:dLbls>
          <c:cat>
            <c:numRef>
              <c:f>Sheet1!$A$2:$A$4</c:f>
              <c:numCache>
                <c:formatCode>General</c:formatCode>
                <c:ptCount val="3"/>
              </c:numCache>
            </c:numRef>
          </c:cat>
          <c:val>
            <c:numRef>
              <c:f>Sheet1!$B$2:$B$4</c:f>
              <c:numCache>
                <c:formatCode>General</c:formatCode>
                <c:ptCount val="3"/>
                <c:pt idx="0">
                  <c:v>129</c:v>
                </c:pt>
                <c:pt idx="1">
                  <c:v>76</c:v>
                </c:pt>
                <c:pt idx="2">
                  <c:v>46</c:v>
                </c:pt>
              </c:numCache>
            </c:numRef>
          </c:val>
          <c:extLst>
            <c:ext xmlns:c16="http://schemas.microsoft.com/office/drawing/2014/chart" uri="{C3380CC4-5D6E-409C-BE32-E72D297353CC}">
              <c16:uniqueId val="{00000006-5648-4831-9D5C-4B8F68EEE8D0}"/>
            </c:ext>
          </c:extLst>
        </c:ser>
        <c:dLbls>
          <c:showLegendKey val="0"/>
          <c:showVal val="0"/>
          <c:showCatName val="0"/>
          <c:showSerName val="0"/>
          <c:showPercent val="0"/>
          <c:showBubbleSize val="0"/>
          <c:showLeaderLines val="1"/>
        </c:dLbls>
        <c:firstSliceAng val="0"/>
      </c:pieChart>
      <c:spPr>
        <a:noFill/>
        <a:ln w="25354">
          <a:noFill/>
        </a:ln>
      </c:spPr>
    </c:plotArea>
    <c:plotVisOnly val="1"/>
    <c:dispBlanksAs val="gap"/>
    <c:showDLblsOverMax val="0"/>
  </c:chart>
  <c:spPr>
    <a:noFill/>
    <a:ln>
      <a:noFill/>
    </a:ln>
  </c:spPr>
  <c:txPr>
    <a:bodyPr/>
    <a:lstStyle/>
    <a:p>
      <a:pPr>
        <a:defRPr/>
      </a:pPr>
      <a:endParaRPr lang="ro-RO"/>
    </a:p>
  </c:txPr>
  <c:externalData r:id="rId1">
    <c:autoUpdate val="0"/>
  </c:externalData>
</c:chartSpace>
</file>

<file path=ppt/charts/chart3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Column1</c:v>
                </c:pt>
              </c:strCache>
            </c:strRef>
          </c:tx>
          <c:dPt>
            <c:idx val="0"/>
            <c:bubble3D val="0"/>
            <c:spPr>
              <a:solidFill>
                <a:schemeClr val="accent1"/>
              </a:solidFill>
              <a:ln w="18980">
                <a:solidFill>
                  <a:schemeClr val="lt1"/>
                </a:solidFill>
              </a:ln>
              <a:effectLst/>
            </c:spPr>
            <c:extLst>
              <c:ext xmlns:c16="http://schemas.microsoft.com/office/drawing/2014/chart" uri="{C3380CC4-5D6E-409C-BE32-E72D297353CC}">
                <c16:uniqueId val="{00000001-71D8-4421-889E-F018C9205237}"/>
              </c:ext>
            </c:extLst>
          </c:dPt>
          <c:dPt>
            <c:idx val="1"/>
            <c:bubble3D val="0"/>
            <c:spPr>
              <a:solidFill>
                <a:schemeClr val="accent2"/>
              </a:solidFill>
              <a:ln w="18980">
                <a:solidFill>
                  <a:schemeClr val="lt1"/>
                </a:solidFill>
              </a:ln>
              <a:effectLst/>
            </c:spPr>
            <c:extLst>
              <c:ext xmlns:c16="http://schemas.microsoft.com/office/drawing/2014/chart" uri="{C3380CC4-5D6E-409C-BE32-E72D297353CC}">
                <c16:uniqueId val="{00000003-71D8-4421-889E-F018C9205237}"/>
              </c:ext>
            </c:extLst>
          </c:dPt>
          <c:dPt>
            <c:idx val="2"/>
            <c:bubble3D val="0"/>
            <c:spPr>
              <a:solidFill>
                <a:schemeClr val="bg1">
                  <a:lumMod val="65000"/>
                </a:schemeClr>
              </a:solidFill>
            </c:spPr>
            <c:extLst>
              <c:ext xmlns:c16="http://schemas.microsoft.com/office/drawing/2014/chart" uri="{C3380CC4-5D6E-409C-BE32-E72D297353CC}">
                <c16:uniqueId val="{00000005-71D8-4421-889E-F018C9205237}"/>
              </c:ext>
            </c:extLst>
          </c:dPt>
          <c:dLbls>
            <c:numFmt formatCode="0.00%" sourceLinked="0"/>
            <c:spPr>
              <a:noFill/>
              <a:ln w="25354">
                <a:noFill/>
              </a:ln>
            </c:spPr>
            <c:txPr>
              <a:bodyPr rot="0" spcFirstLastPara="1" vertOverflow="ellipsis" vert="horz" wrap="square" lIns="38100" tIns="19050" rIns="38100" bIns="19050" anchor="ctr" anchorCtr="1">
                <a:spAutoFit/>
              </a:bodyPr>
              <a:lstStyle/>
              <a:p>
                <a:pPr>
                  <a:defRPr sz="1394" b="1" i="0" u="none" strike="noStrike" kern="1200" baseline="0">
                    <a:solidFill>
                      <a:schemeClr val="tx1">
                        <a:lumMod val="75000"/>
                        <a:lumOff val="25000"/>
                      </a:schemeClr>
                    </a:solidFill>
                    <a:latin typeface="+mn-lt"/>
                    <a:ea typeface="+mn-ea"/>
                    <a:cs typeface="+mn-cs"/>
                  </a:defRPr>
                </a:pPr>
                <a:endParaRPr lang="ro-RO"/>
              </a:p>
            </c:txPr>
            <c:showLegendKey val="0"/>
            <c:showVal val="0"/>
            <c:showCatName val="1"/>
            <c:showSerName val="0"/>
            <c:showPercent val="1"/>
            <c:showBubbleSize val="0"/>
            <c:showLeaderLines val="1"/>
            <c:leaderLines>
              <c:spPr>
                <a:ln w="9491" cap="flat" cmpd="sng" algn="ctr">
                  <a:solidFill>
                    <a:schemeClr val="tx1">
                      <a:lumMod val="35000"/>
                      <a:lumOff val="65000"/>
                    </a:schemeClr>
                  </a:solidFill>
                  <a:round/>
                </a:ln>
                <a:effectLst/>
              </c:spPr>
            </c:leaderLines>
            <c:extLst>
              <c:ext xmlns:c15="http://schemas.microsoft.com/office/drawing/2012/chart" uri="{CE6537A1-D6FC-4f65-9D91-7224C49458BB}"/>
            </c:extLst>
          </c:dLbls>
          <c:cat>
            <c:numRef>
              <c:f>Sheet1!$A$2:$A$4</c:f>
              <c:numCache>
                <c:formatCode>General</c:formatCode>
                <c:ptCount val="3"/>
              </c:numCache>
            </c:numRef>
          </c:cat>
          <c:val>
            <c:numRef>
              <c:f>Sheet1!$B$2:$B$4</c:f>
              <c:numCache>
                <c:formatCode>General</c:formatCode>
                <c:ptCount val="3"/>
                <c:pt idx="0">
                  <c:v>207</c:v>
                </c:pt>
                <c:pt idx="1">
                  <c:v>105</c:v>
                </c:pt>
                <c:pt idx="2">
                  <c:v>81</c:v>
                </c:pt>
              </c:numCache>
            </c:numRef>
          </c:val>
          <c:extLst>
            <c:ext xmlns:c16="http://schemas.microsoft.com/office/drawing/2014/chart" uri="{C3380CC4-5D6E-409C-BE32-E72D297353CC}">
              <c16:uniqueId val="{00000006-71D8-4421-889E-F018C9205237}"/>
            </c:ext>
          </c:extLst>
        </c:ser>
        <c:dLbls>
          <c:showLegendKey val="0"/>
          <c:showVal val="0"/>
          <c:showCatName val="0"/>
          <c:showSerName val="0"/>
          <c:showPercent val="0"/>
          <c:showBubbleSize val="0"/>
          <c:showLeaderLines val="1"/>
        </c:dLbls>
        <c:firstSliceAng val="0"/>
      </c:pieChart>
      <c:spPr>
        <a:noFill/>
        <a:ln w="25354">
          <a:noFill/>
        </a:ln>
      </c:spPr>
    </c:plotArea>
    <c:plotVisOnly val="1"/>
    <c:dispBlanksAs val="gap"/>
    <c:showDLblsOverMax val="0"/>
  </c:chart>
  <c:spPr>
    <a:noFill/>
    <a:ln>
      <a:noFill/>
    </a:ln>
  </c:spPr>
  <c:txPr>
    <a:bodyPr/>
    <a:lstStyle/>
    <a:p>
      <a:pPr>
        <a:defRPr/>
      </a:pPr>
      <a:endParaRPr lang="ro-RO"/>
    </a:p>
  </c:txPr>
  <c:externalData r:id="rId1">
    <c:autoUpdate val="0"/>
  </c:externalData>
</c:chartSpace>
</file>

<file path=ppt/charts/chart3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1"/>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lgn="ctr">
              <a:defRPr sz="999" b="0" i="0" u="none" strike="noStrike" baseline="0">
                <a:solidFill>
                  <a:srgbClr val="000000"/>
                </a:solidFill>
                <a:latin typeface="Calibri"/>
                <a:ea typeface="Calibri"/>
                <a:cs typeface="Calibri"/>
              </a:defRPr>
            </a:pPr>
            <a:r>
              <a:rPr lang="en-US" sz="2392" b="1" i="0" u="none" strike="noStrike" baseline="0" dirty="0">
                <a:solidFill>
                  <a:srgbClr val="333333"/>
                </a:solidFill>
                <a:latin typeface="Calibri"/>
                <a:cs typeface="Calibri"/>
              </a:rPr>
              <a:t>In your opinion, the courts should impose more severe prison sentences:</a:t>
            </a:r>
            <a:endParaRPr lang="ro-RO" sz="2392" b="1" i="0" u="none" strike="noStrike" baseline="0" dirty="0">
              <a:solidFill>
                <a:srgbClr val="333333"/>
              </a:solidFill>
              <a:latin typeface="Calibri"/>
              <a:cs typeface="Calibri"/>
            </a:endParaRPr>
          </a:p>
        </c:rich>
      </c:tx>
      <c:overlay val="0"/>
      <c:spPr>
        <a:noFill/>
        <a:effectLst/>
      </c:spPr>
    </c:title>
    <c:autoTitleDeleted val="0"/>
    <c:plotArea>
      <c:layout/>
      <c:pieChart>
        <c:varyColors val="0"/>
        <c:dLbls>
          <c:showLegendKey val="0"/>
          <c:showVal val="0"/>
          <c:showCatName val="0"/>
          <c:showSerName val="0"/>
          <c:showPercent val="0"/>
          <c:showBubbleSize val="0"/>
          <c:showLeaderLines val="0"/>
        </c:dLbls>
        <c:firstSliceAng val="0"/>
      </c:pieChart>
      <c:spPr>
        <a:noFill/>
        <a:ln w="25366">
          <a:noFill/>
        </a:ln>
      </c:spPr>
    </c:plotArea>
    <c:plotVisOnly val="1"/>
    <c:dispBlanksAs val="gap"/>
    <c:showDLblsOverMax val="1"/>
  </c:chart>
  <c:spPr>
    <a:noFill/>
    <a:ln>
      <a:noFill/>
    </a:ln>
  </c:spPr>
  <c:txPr>
    <a:bodyPr/>
    <a:lstStyle/>
    <a:p>
      <a:pPr>
        <a:defRPr sz="999" b="0" i="0" u="none" strike="noStrike" baseline="0">
          <a:solidFill>
            <a:srgbClr val="000000"/>
          </a:solidFill>
          <a:latin typeface="Calibri"/>
          <a:ea typeface="Calibri"/>
          <a:cs typeface="Calibri"/>
        </a:defRPr>
      </a:pPr>
      <a:endParaRPr lang="ro-RO"/>
    </a:p>
  </c:txPr>
  <c:externalData r:id="rId1">
    <c:autoUpdate val="0"/>
  </c:externalData>
</c:chartSpace>
</file>

<file path=ppt/charts/chart3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Column1</c:v>
                </c:pt>
              </c:strCache>
            </c:strRef>
          </c:tx>
          <c:dPt>
            <c:idx val="0"/>
            <c:bubble3D val="0"/>
            <c:spPr>
              <a:solidFill>
                <a:schemeClr val="accent1"/>
              </a:solidFill>
              <a:ln w="18980">
                <a:solidFill>
                  <a:schemeClr val="lt1"/>
                </a:solidFill>
              </a:ln>
              <a:effectLst/>
            </c:spPr>
            <c:extLst>
              <c:ext xmlns:c16="http://schemas.microsoft.com/office/drawing/2014/chart" uri="{C3380CC4-5D6E-409C-BE32-E72D297353CC}">
                <c16:uniqueId val="{00000001-43E8-41F0-AF54-2C3B5C29609F}"/>
              </c:ext>
            </c:extLst>
          </c:dPt>
          <c:dPt>
            <c:idx val="1"/>
            <c:bubble3D val="0"/>
            <c:spPr>
              <a:solidFill>
                <a:schemeClr val="accent2"/>
              </a:solidFill>
              <a:ln w="18980">
                <a:solidFill>
                  <a:schemeClr val="lt1"/>
                </a:solidFill>
              </a:ln>
              <a:effectLst/>
            </c:spPr>
            <c:extLst>
              <c:ext xmlns:c16="http://schemas.microsoft.com/office/drawing/2014/chart" uri="{C3380CC4-5D6E-409C-BE32-E72D297353CC}">
                <c16:uniqueId val="{00000003-43E8-41F0-AF54-2C3B5C29609F}"/>
              </c:ext>
            </c:extLst>
          </c:dPt>
          <c:dPt>
            <c:idx val="2"/>
            <c:bubble3D val="0"/>
            <c:spPr>
              <a:solidFill>
                <a:schemeClr val="bg1">
                  <a:lumMod val="65000"/>
                </a:schemeClr>
              </a:solidFill>
            </c:spPr>
            <c:extLst>
              <c:ext xmlns:c16="http://schemas.microsoft.com/office/drawing/2014/chart" uri="{C3380CC4-5D6E-409C-BE32-E72D297353CC}">
                <c16:uniqueId val="{00000001-4CBA-4D2F-8533-897B1E4FE0A6}"/>
              </c:ext>
            </c:extLst>
          </c:dPt>
          <c:dLbls>
            <c:numFmt formatCode="0.00%" sourceLinked="0"/>
            <c:spPr>
              <a:noFill/>
              <a:ln w="25354">
                <a:noFill/>
              </a:ln>
            </c:spPr>
            <c:txPr>
              <a:bodyPr rot="0" spcFirstLastPara="1" vertOverflow="ellipsis" vert="horz" wrap="square" lIns="38100" tIns="19050" rIns="38100" bIns="19050" anchor="ctr" anchorCtr="1">
                <a:spAutoFit/>
              </a:bodyPr>
              <a:lstStyle/>
              <a:p>
                <a:pPr>
                  <a:defRPr sz="1394" b="1" i="0" u="none" strike="noStrike" kern="1200" baseline="0">
                    <a:solidFill>
                      <a:schemeClr val="tx1">
                        <a:lumMod val="75000"/>
                        <a:lumOff val="25000"/>
                      </a:schemeClr>
                    </a:solidFill>
                    <a:latin typeface="+mn-lt"/>
                    <a:ea typeface="+mn-ea"/>
                    <a:cs typeface="+mn-cs"/>
                  </a:defRPr>
                </a:pPr>
                <a:endParaRPr lang="ro-RO"/>
              </a:p>
            </c:txPr>
            <c:showLegendKey val="0"/>
            <c:showVal val="0"/>
            <c:showCatName val="1"/>
            <c:showSerName val="0"/>
            <c:showPercent val="1"/>
            <c:showBubbleSize val="0"/>
            <c:showLeaderLines val="1"/>
            <c:leaderLines>
              <c:spPr>
                <a:ln w="9491" cap="flat" cmpd="sng" algn="ctr">
                  <a:solidFill>
                    <a:schemeClr val="tx1">
                      <a:lumMod val="35000"/>
                      <a:lumOff val="65000"/>
                    </a:schemeClr>
                  </a:solidFill>
                  <a:round/>
                </a:ln>
                <a:effectLst/>
              </c:spPr>
            </c:leaderLines>
            <c:extLst>
              <c:ext xmlns:c15="http://schemas.microsoft.com/office/drawing/2012/chart" uri="{CE6537A1-D6FC-4f65-9D91-7224C49458BB}"/>
            </c:extLst>
          </c:dLbls>
          <c:cat>
            <c:numRef>
              <c:f>Sheet1!$A$2:$A$4</c:f>
              <c:numCache>
                <c:formatCode>General</c:formatCode>
                <c:ptCount val="3"/>
              </c:numCache>
            </c:numRef>
          </c:cat>
          <c:val>
            <c:numRef>
              <c:f>Sheet1!$B$2:$B$4</c:f>
              <c:numCache>
                <c:formatCode>General</c:formatCode>
                <c:ptCount val="3"/>
                <c:pt idx="0">
                  <c:v>241</c:v>
                </c:pt>
                <c:pt idx="1">
                  <c:v>182</c:v>
                </c:pt>
                <c:pt idx="2">
                  <c:v>93</c:v>
                </c:pt>
              </c:numCache>
            </c:numRef>
          </c:val>
          <c:extLst>
            <c:ext xmlns:c16="http://schemas.microsoft.com/office/drawing/2014/chart" uri="{C3380CC4-5D6E-409C-BE32-E72D297353CC}">
              <c16:uniqueId val="{00000004-43E8-41F0-AF54-2C3B5C29609F}"/>
            </c:ext>
          </c:extLst>
        </c:ser>
        <c:dLbls>
          <c:showLegendKey val="0"/>
          <c:showVal val="0"/>
          <c:showCatName val="0"/>
          <c:showSerName val="0"/>
          <c:showPercent val="0"/>
          <c:showBubbleSize val="0"/>
          <c:showLeaderLines val="1"/>
        </c:dLbls>
        <c:firstSliceAng val="0"/>
      </c:pieChart>
      <c:spPr>
        <a:noFill/>
        <a:ln w="25354">
          <a:noFill/>
        </a:ln>
      </c:spPr>
    </c:plotArea>
    <c:plotVisOnly val="1"/>
    <c:dispBlanksAs val="gap"/>
    <c:showDLblsOverMax val="0"/>
  </c:chart>
  <c:spPr>
    <a:noFill/>
    <a:ln>
      <a:noFill/>
    </a:ln>
  </c:spPr>
  <c:txPr>
    <a:bodyPr/>
    <a:lstStyle/>
    <a:p>
      <a:pPr>
        <a:defRPr/>
      </a:pPr>
      <a:endParaRPr lang="ro-RO"/>
    </a:p>
  </c:txPr>
  <c:externalData r:id="rId1">
    <c:autoUpdate val="0"/>
  </c:externalData>
</c:chartSpace>
</file>

<file path=ppt/charts/chart3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dLbls>
          <c:showLegendKey val="0"/>
          <c:showVal val="0"/>
          <c:showCatName val="0"/>
          <c:showSerName val="0"/>
          <c:showPercent val="0"/>
          <c:showBubbleSize val="0"/>
          <c:showLeaderLines val="0"/>
        </c:dLbls>
        <c:firstSliceAng val="0"/>
      </c:pieChart>
      <c:spPr>
        <a:noFill/>
        <a:ln w="25354">
          <a:noFill/>
        </a:ln>
      </c:spPr>
    </c:plotArea>
    <c:plotVisOnly val="1"/>
    <c:dispBlanksAs val="gap"/>
    <c:showDLblsOverMax val="0"/>
  </c:chart>
  <c:spPr>
    <a:noFill/>
    <a:ln>
      <a:noFill/>
    </a:ln>
  </c:spPr>
  <c:txPr>
    <a:bodyPr/>
    <a:lstStyle/>
    <a:p>
      <a:pPr>
        <a:defRPr/>
      </a:pPr>
      <a:endParaRPr lang="ro-RO"/>
    </a:p>
  </c:txPr>
  <c:externalData r:id="rId1">
    <c:autoUpdate val="0"/>
  </c:externalData>
</c:chartSpace>
</file>

<file path=ppt/charts/chart3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Column1</c:v>
                </c:pt>
              </c:strCache>
            </c:strRef>
          </c:tx>
          <c:dPt>
            <c:idx val="0"/>
            <c:bubble3D val="0"/>
            <c:spPr>
              <a:solidFill>
                <a:schemeClr val="accent1"/>
              </a:solidFill>
              <a:ln w="18980">
                <a:solidFill>
                  <a:schemeClr val="lt1"/>
                </a:solidFill>
              </a:ln>
              <a:effectLst/>
            </c:spPr>
            <c:extLst>
              <c:ext xmlns:c16="http://schemas.microsoft.com/office/drawing/2014/chart" uri="{C3380CC4-5D6E-409C-BE32-E72D297353CC}">
                <c16:uniqueId val="{00000001-AD6D-4800-AFA1-26E5A146CBCD}"/>
              </c:ext>
            </c:extLst>
          </c:dPt>
          <c:dPt>
            <c:idx val="1"/>
            <c:bubble3D val="0"/>
            <c:spPr>
              <a:solidFill>
                <a:schemeClr val="accent2"/>
              </a:solidFill>
              <a:ln w="18980">
                <a:solidFill>
                  <a:schemeClr val="lt1"/>
                </a:solidFill>
              </a:ln>
              <a:effectLst/>
            </c:spPr>
            <c:extLst>
              <c:ext xmlns:c16="http://schemas.microsoft.com/office/drawing/2014/chart" uri="{C3380CC4-5D6E-409C-BE32-E72D297353CC}">
                <c16:uniqueId val="{00000003-AD6D-4800-AFA1-26E5A146CBCD}"/>
              </c:ext>
            </c:extLst>
          </c:dPt>
          <c:dPt>
            <c:idx val="2"/>
            <c:bubble3D val="0"/>
            <c:spPr>
              <a:solidFill>
                <a:schemeClr val="bg1">
                  <a:lumMod val="65000"/>
                </a:schemeClr>
              </a:solidFill>
            </c:spPr>
            <c:extLst>
              <c:ext xmlns:c16="http://schemas.microsoft.com/office/drawing/2014/chart" uri="{C3380CC4-5D6E-409C-BE32-E72D297353CC}">
                <c16:uniqueId val="{00000005-AD6D-4800-AFA1-26E5A146CBCD}"/>
              </c:ext>
            </c:extLst>
          </c:dPt>
          <c:dLbls>
            <c:numFmt formatCode="0.00%" sourceLinked="0"/>
            <c:spPr>
              <a:noFill/>
              <a:ln w="25354">
                <a:noFill/>
              </a:ln>
            </c:spPr>
            <c:txPr>
              <a:bodyPr rot="0" spcFirstLastPara="1" vertOverflow="ellipsis" vert="horz" wrap="square" lIns="38100" tIns="19050" rIns="38100" bIns="19050" anchor="ctr" anchorCtr="1">
                <a:spAutoFit/>
              </a:bodyPr>
              <a:lstStyle/>
              <a:p>
                <a:pPr>
                  <a:defRPr sz="1394" b="1" i="0" u="none" strike="noStrike" kern="1200" baseline="0">
                    <a:solidFill>
                      <a:schemeClr val="tx1">
                        <a:lumMod val="75000"/>
                        <a:lumOff val="25000"/>
                      </a:schemeClr>
                    </a:solidFill>
                    <a:latin typeface="+mn-lt"/>
                    <a:ea typeface="+mn-ea"/>
                    <a:cs typeface="+mn-cs"/>
                  </a:defRPr>
                </a:pPr>
                <a:endParaRPr lang="ro-RO"/>
              </a:p>
            </c:txPr>
            <c:showLegendKey val="0"/>
            <c:showVal val="0"/>
            <c:showCatName val="1"/>
            <c:showSerName val="0"/>
            <c:showPercent val="1"/>
            <c:showBubbleSize val="0"/>
            <c:showLeaderLines val="1"/>
            <c:leaderLines>
              <c:spPr>
                <a:ln w="9491" cap="flat" cmpd="sng" algn="ctr">
                  <a:solidFill>
                    <a:schemeClr val="tx1">
                      <a:lumMod val="35000"/>
                      <a:lumOff val="65000"/>
                    </a:schemeClr>
                  </a:solidFill>
                  <a:round/>
                </a:ln>
                <a:effectLst/>
              </c:spPr>
            </c:leaderLines>
            <c:extLst>
              <c:ext xmlns:c15="http://schemas.microsoft.com/office/drawing/2012/chart" uri="{CE6537A1-D6FC-4f65-9D91-7224C49458BB}"/>
            </c:extLst>
          </c:dLbls>
          <c:cat>
            <c:numRef>
              <c:f>Sheet1!$A$2:$A$4</c:f>
              <c:numCache>
                <c:formatCode>General</c:formatCode>
                <c:ptCount val="3"/>
              </c:numCache>
            </c:numRef>
          </c:cat>
          <c:val>
            <c:numRef>
              <c:f>Sheet1!$B$2:$B$4</c:f>
              <c:numCache>
                <c:formatCode>General</c:formatCode>
                <c:ptCount val="3"/>
                <c:pt idx="0">
                  <c:v>126</c:v>
                </c:pt>
                <c:pt idx="1">
                  <c:v>126</c:v>
                </c:pt>
                <c:pt idx="2">
                  <c:v>83</c:v>
                </c:pt>
              </c:numCache>
            </c:numRef>
          </c:val>
          <c:extLst>
            <c:ext xmlns:c16="http://schemas.microsoft.com/office/drawing/2014/chart" uri="{C3380CC4-5D6E-409C-BE32-E72D297353CC}">
              <c16:uniqueId val="{00000006-AD6D-4800-AFA1-26E5A146CBCD}"/>
            </c:ext>
          </c:extLst>
        </c:ser>
        <c:dLbls>
          <c:showLegendKey val="0"/>
          <c:showVal val="0"/>
          <c:showCatName val="0"/>
          <c:showSerName val="0"/>
          <c:showPercent val="0"/>
          <c:showBubbleSize val="0"/>
          <c:showLeaderLines val="1"/>
        </c:dLbls>
        <c:firstSliceAng val="0"/>
      </c:pieChart>
      <c:spPr>
        <a:noFill/>
        <a:ln w="25354">
          <a:noFill/>
        </a:ln>
      </c:spPr>
    </c:plotArea>
    <c:plotVisOnly val="1"/>
    <c:dispBlanksAs val="gap"/>
    <c:showDLblsOverMax val="0"/>
  </c:chart>
  <c:spPr>
    <a:noFill/>
    <a:ln>
      <a:noFill/>
    </a:ln>
  </c:spPr>
  <c:txPr>
    <a:bodyPr/>
    <a:lstStyle/>
    <a:p>
      <a:pPr>
        <a:defRPr/>
      </a:pPr>
      <a:endParaRPr lang="ro-RO"/>
    </a:p>
  </c:txPr>
  <c:externalData r:id="rId1">
    <c:autoUpdate val="0"/>
  </c:externalData>
</c:chartSpace>
</file>

<file path=ppt/charts/chart3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Column1</c:v>
                </c:pt>
              </c:strCache>
            </c:strRef>
          </c:tx>
          <c:dPt>
            <c:idx val="0"/>
            <c:bubble3D val="0"/>
            <c:spPr>
              <a:solidFill>
                <a:schemeClr val="accent1"/>
              </a:solidFill>
              <a:ln w="18980">
                <a:solidFill>
                  <a:schemeClr val="lt1"/>
                </a:solidFill>
              </a:ln>
              <a:effectLst/>
            </c:spPr>
            <c:extLst>
              <c:ext xmlns:c16="http://schemas.microsoft.com/office/drawing/2014/chart" uri="{C3380CC4-5D6E-409C-BE32-E72D297353CC}">
                <c16:uniqueId val="{00000001-7975-4F36-BFF7-71601F0ECCC3}"/>
              </c:ext>
            </c:extLst>
          </c:dPt>
          <c:dPt>
            <c:idx val="1"/>
            <c:bubble3D val="0"/>
            <c:spPr>
              <a:solidFill>
                <a:schemeClr val="accent2"/>
              </a:solidFill>
              <a:ln w="18980">
                <a:solidFill>
                  <a:schemeClr val="lt1"/>
                </a:solidFill>
              </a:ln>
              <a:effectLst/>
            </c:spPr>
            <c:extLst>
              <c:ext xmlns:c16="http://schemas.microsoft.com/office/drawing/2014/chart" uri="{C3380CC4-5D6E-409C-BE32-E72D297353CC}">
                <c16:uniqueId val="{00000003-7975-4F36-BFF7-71601F0ECCC3}"/>
              </c:ext>
            </c:extLst>
          </c:dPt>
          <c:dPt>
            <c:idx val="2"/>
            <c:bubble3D val="0"/>
            <c:spPr>
              <a:solidFill>
                <a:schemeClr val="bg1">
                  <a:lumMod val="65000"/>
                </a:schemeClr>
              </a:solidFill>
            </c:spPr>
            <c:extLst>
              <c:ext xmlns:c16="http://schemas.microsoft.com/office/drawing/2014/chart" uri="{C3380CC4-5D6E-409C-BE32-E72D297353CC}">
                <c16:uniqueId val="{00000005-7975-4F36-BFF7-71601F0ECCC3}"/>
              </c:ext>
            </c:extLst>
          </c:dPt>
          <c:dLbls>
            <c:numFmt formatCode="0.00%" sourceLinked="0"/>
            <c:spPr>
              <a:noFill/>
              <a:ln w="25354">
                <a:noFill/>
              </a:ln>
            </c:spPr>
            <c:txPr>
              <a:bodyPr rot="0" spcFirstLastPara="1" vertOverflow="ellipsis" vert="horz" wrap="square" lIns="38100" tIns="19050" rIns="38100" bIns="19050" anchor="ctr" anchorCtr="1">
                <a:spAutoFit/>
              </a:bodyPr>
              <a:lstStyle/>
              <a:p>
                <a:pPr>
                  <a:defRPr sz="1394" b="1" i="0" u="none" strike="noStrike" kern="1200" baseline="0">
                    <a:solidFill>
                      <a:schemeClr val="tx1">
                        <a:lumMod val="75000"/>
                        <a:lumOff val="25000"/>
                      </a:schemeClr>
                    </a:solidFill>
                    <a:latin typeface="+mn-lt"/>
                    <a:ea typeface="+mn-ea"/>
                    <a:cs typeface="+mn-cs"/>
                  </a:defRPr>
                </a:pPr>
                <a:endParaRPr lang="ro-RO"/>
              </a:p>
            </c:txPr>
            <c:showLegendKey val="0"/>
            <c:showVal val="0"/>
            <c:showCatName val="1"/>
            <c:showSerName val="0"/>
            <c:showPercent val="1"/>
            <c:showBubbleSize val="0"/>
            <c:showLeaderLines val="1"/>
            <c:leaderLines>
              <c:spPr>
                <a:ln w="9491" cap="flat" cmpd="sng" algn="ctr">
                  <a:solidFill>
                    <a:schemeClr val="tx1">
                      <a:lumMod val="35000"/>
                      <a:lumOff val="65000"/>
                    </a:schemeClr>
                  </a:solidFill>
                  <a:round/>
                </a:ln>
                <a:effectLst/>
              </c:spPr>
            </c:leaderLines>
            <c:extLst>
              <c:ext xmlns:c15="http://schemas.microsoft.com/office/drawing/2012/chart" uri="{CE6537A1-D6FC-4f65-9D91-7224C49458BB}"/>
            </c:extLst>
          </c:dLbls>
          <c:cat>
            <c:numRef>
              <c:f>Sheet1!$A$2:$A$4</c:f>
              <c:numCache>
                <c:formatCode>General</c:formatCode>
                <c:ptCount val="3"/>
              </c:numCache>
            </c:numRef>
          </c:cat>
          <c:val>
            <c:numRef>
              <c:f>Sheet1!$B$2:$B$4</c:f>
              <c:numCache>
                <c:formatCode>General</c:formatCode>
                <c:ptCount val="3"/>
                <c:pt idx="0">
                  <c:v>141</c:v>
                </c:pt>
                <c:pt idx="1">
                  <c:v>141</c:v>
                </c:pt>
                <c:pt idx="2">
                  <c:v>53</c:v>
                </c:pt>
              </c:numCache>
            </c:numRef>
          </c:val>
          <c:extLst>
            <c:ext xmlns:c16="http://schemas.microsoft.com/office/drawing/2014/chart" uri="{C3380CC4-5D6E-409C-BE32-E72D297353CC}">
              <c16:uniqueId val="{00000006-7975-4F36-BFF7-71601F0ECCC3}"/>
            </c:ext>
          </c:extLst>
        </c:ser>
        <c:dLbls>
          <c:showLegendKey val="0"/>
          <c:showVal val="0"/>
          <c:showCatName val="0"/>
          <c:showSerName val="0"/>
          <c:showPercent val="0"/>
          <c:showBubbleSize val="0"/>
          <c:showLeaderLines val="1"/>
        </c:dLbls>
        <c:firstSliceAng val="0"/>
      </c:pieChart>
      <c:spPr>
        <a:noFill/>
        <a:ln w="25354">
          <a:noFill/>
        </a:ln>
      </c:spPr>
    </c:plotArea>
    <c:plotVisOnly val="1"/>
    <c:dispBlanksAs val="gap"/>
    <c:showDLblsOverMax val="0"/>
  </c:chart>
  <c:spPr>
    <a:noFill/>
    <a:ln>
      <a:noFill/>
    </a:ln>
  </c:spPr>
  <c:txPr>
    <a:bodyPr/>
    <a:lstStyle/>
    <a:p>
      <a:pPr>
        <a:defRPr/>
      </a:pPr>
      <a:endParaRPr lang="ro-RO"/>
    </a:p>
  </c:txPr>
  <c:externalData r:id="rId1">
    <c:autoUpdate val="0"/>
  </c:externalData>
</c:chartSpace>
</file>

<file path=ppt/charts/chart3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Column1</c:v>
                </c:pt>
              </c:strCache>
            </c:strRef>
          </c:tx>
          <c:dPt>
            <c:idx val="0"/>
            <c:bubble3D val="0"/>
            <c:spPr>
              <a:solidFill>
                <a:schemeClr val="accent1"/>
              </a:solidFill>
              <a:ln w="18980">
                <a:solidFill>
                  <a:schemeClr val="lt1"/>
                </a:solidFill>
              </a:ln>
              <a:effectLst/>
            </c:spPr>
            <c:extLst>
              <c:ext xmlns:c16="http://schemas.microsoft.com/office/drawing/2014/chart" uri="{C3380CC4-5D6E-409C-BE32-E72D297353CC}">
                <c16:uniqueId val="{00000001-AEC7-40B8-BC63-9E316AAC1169}"/>
              </c:ext>
            </c:extLst>
          </c:dPt>
          <c:dPt>
            <c:idx val="1"/>
            <c:bubble3D val="0"/>
            <c:spPr>
              <a:solidFill>
                <a:schemeClr val="accent2"/>
              </a:solidFill>
              <a:ln w="18980">
                <a:solidFill>
                  <a:schemeClr val="lt1"/>
                </a:solidFill>
              </a:ln>
              <a:effectLst/>
            </c:spPr>
            <c:extLst>
              <c:ext xmlns:c16="http://schemas.microsoft.com/office/drawing/2014/chart" uri="{C3380CC4-5D6E-409C-BE32-E72D297353CC}">
                <c16:uniqueId val="{00000003-AEC7-40B8-BC63-9E316AAC1169}"/>
              </c:ext>
            </c:extLst>
          </c:dPt>
          <c:dPt>
            <c:idx val="2"/>
            <c:bubble3D val="0"/>
            <c:spPr>
              <a:solidFill>
                <a:schemeClr val="bg1">
                  <a:lumMod val="65000"/>
                </a:schemeClr>
              </a:solidFill>
            </c:spPr>
            <c:extLst>
              <c:ext xmlns:c16="http://schemas.microsoft.com/office/drawing/2014/chart" uri="{C3380CC4-5D6E-409C-BE32-E72D297353CC}">
                <c16:uniqueId val="{00000005-AEC7-40B8-BC63-9E316AAC1169}"/>
              </c:ext>
            </c:extLst>
          </c:dPt>
          <c:dLbls>
            <c:numFmt formatCode="0.00%" sourceLinked="0"/>
            <c:spPr>
              <a:noFill/>
              <a:ln w="25354">
                <a:noFill/>
              </a:ln>
            </c:spPr>
            <c:txPr>
              <a:bodyPr rot="0" spcFirstLastPara="1" vertOverflow="ellipsis" vert="horz" wrap="square" lIns="38100" tIns="19050" rIns="38100" bIns="19050" anchor="ctr" anchorCtr="1">
                <a:spAutoFit/>
              </a:bodyPr>
              <a:lstStyle/>
              <a:p>
                <a:pPr>
                  <a:defRPr sz="1394" b="1" i="0" u="none" strike="noStrike" kern="1200" baseline="0">
                    <a:solidFill>
                      <a:schemeClr val="tx1">
                        <a:lumMod val="75000"/>
                        <a:lumOff val="25000"/>
                      </a:schemeClr>
                    </a:solidFill>
                    <a:latin typeface="+mn-lt"/>
                    <a:ea typeface="+mn-ea"/>
                    <a:cs typeface="+mn-cs"/>
                  </a:defRPr>
                </a:pPr>
                <a:endParaRPr lang="ro-RO"/>
              </a:p>
            </c:txPr>
            <c:showLegendKey val="0"/>
            <c:showVal val="0"/>
            <c:showCatName val="1"/>
            <c:showSerName val="0"/>
            <c:showPercent val="1"/>
            <c:showBubbleSize val="0"/>
            <c:showLeaderLines val="1"/>
            <c:leaderLines>
              <c:spPr>
                <a:ln w="9491" cap="flat" cmpd="sng" algn="ctr">
                  <a:solidFill>
                    <a:schemeClr val="tx1">
                      <a:lumMod val="35000"/>
                      <a:lumOff val="65000"/>
                    </a:schemeClr>
                  </a:solidFill>
                  <a:round/>
                </a:ln>
                <a:effectLst/>
              </c:spPr>
            </c:leaderLines>
            <c:extLst>
              <c:ext xmlns:c15="http://schemas.microsoft.com/office/drawing/2012/chart" uri="{CE6537A1-D6FC-4f65-9D91-7224C49458BB}"/>
            </c:extLst>
          </c:dLbls>
          <c:cat>
            <c:numRef>
              <c:f>Sheet1!$A$2:$A$4</c:f>
              <c:numCache>
                <c:formatCode>General</c:formatCode>
                <c:ptCount val="3"/>
              </c:numCache>
            </c:numRef>
          </c:cat>
          <c:val>
            <c:numRef>
              <c:f>Sheet1!$B$2:$B$4</c:f>
              <c:numCache>
                <c:formatCode>General</c:formatCode>
                <c:ptCount val="3"/>
                <c:pt idx="0">
                  <c:v>111</c:v>
                </c:pt>
                <c:pt idx="1">
                  <c:v>88</c:v>
                </c:pt>
                <c:pt idx="2">
                  <c:v>52</c:v>
                </c:pt>
              </c:numCache>
            </c:numRef>
          </c:val>
          <c:extLst>
            <c:ext xmlns:c16="http://schemas.microsoft.com/office/drawing/2014/chart" uri="{C3380CC4-5D6E-409C-BE32-E72D297353CC}">
              <c16:uniqueId val="{00000006-AEC7-40B8-BC63-9E316AAC1169}"/>
            </c:ext>
          </c:extLst>
        </c:ser>
        <c:dLbls>
          <c:showLegendKey val="0"/>
          <c:showVal val="0"/>
          <c:showCatName val="0"/>
          <c:showSerName val="0"/>
          <c:showPercent val="0"/>
          <c:showBubbleSize val="0"/>
          <c:showLeaderLines val="1"/>
        </c:dLbls>
        <c:firstSliceAng val="0"/>
      </c:pieChart>
      <c:spPr>
        <a:noFill/>
        <a:ln w="25354">
          <a:noFill/>
        </a:ln>
      </c:spPr>
    </c:plotArea>
    <c:plotVisOnly val="1"/>
    <c:dispBlanksAs val="gap"/>
    <c:showDLblsOverMax val="0"/>
  </c:chart>
  <c:spPr>
    <a:noFill/>
    <a:ln>
      <a:noFill/>
    </a:ln>
  </c:spPr>
  <c:txPr>
    <a:bodyPr/>
    <a:lstStyle/>
    <a:p>
      <a:pPr>
        <a:defRPr/>
      </a:pPr>
      <a:endParaRPr lang="ro-RO"/>
    </a:p>
  </c:txPr>
  <c:externalData r:id="rId1">
    <c:autoUpdate val="0"/>
  </c:externalData>
</c:chartSpace>
</file>

<file path=ppt/charts/chart3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Column1</c:v>
                </c:pt>
              </c:strCache>
            </c:strRef>
          </c:tx>
          <c:dPt>
            <c:idx val="0"/>
            <c:bubble3D val="0"/>
            <c:spPr>
              <a:solidFill>
                <a:schemeClr val="accent1"/>
              </a:solidFill>
              <a:ln w="18980">
                <a:solidFill>
                  <a:schemeClr val="lt1"/>
                </a:solidFill>
              </a:ln>
              <a:effectLst/>
            </c:spPr>
            <c:extLst>
              <c:ext xmlns:c16="http://schemas.microsoft.com/office/drawing/2014/chart" uri="{C3380CC4-5D6E-409C-BE32-E72D297353CC}">
                <c16:uniqueId val="{00000001-A4E8-4061-8E92-52A58CBF7AEE}"/>
              </c:ext>
            </c:extLst>
          </c:dPt>
          <c:dPt>
            <c:idx val="1"/>
            <c:bubble3D val="0"/>
            <c:spPr>
              <a:solidFill>
                <a:schemeClr val="accent2"/>
              </a:solidFill>
              <a:ln w="18980">
                <a:solidFill>
                  <a:schemeClr val="lt1"/>
                </a:solidFill>
              </a:ln>
              <a:effectLst/>
            </c:spPr>
            <c:extLst>
              <c:ext xmlns:c16="http://schemas.microsoft.com/office/drawing/2014/chart" uri="{C3380CC4-5D6E-409C-BE32-E72D297353CC}">
                <c16:uniqueId val="{00000003-A4E8-4061-8E92-52A58CBF7AEE}"/>
              </c:ext>
            </c:extLst>
          </c:dPt>
          <c:dPt>
            <c:idx val="2"/>
            <c:bubble3D val="0"/>
            <c:spPr>
              <a:solidFill>
                <a:schemeClr val="bg1">
                  <a:lumMod val="65000"/>
                </a:schemeClr>
              </a:solidFill>
            </c:spPr>
            <c:extLst>
              <c:ext xmlns:c16="http://schemas.microsoft.com/office/drawing/2014/chart" uri="{C3380CC4-5D6E-409C-BE32-E72D297353CC}">
                <c16:uniqueId val="{00000005-A4E8-4061-8E92-52A58CBF7AEE}"/>
              </c:ext>
            </c:extLst>
          </c:dPt>
          <c:dLbls>
            <c:numFmt formatCode="0.00%" sourceLinked="0"/>
            <c:spPr>
              <a:noFill/>
              <a:ln w="25354">
                <a:noFill/>
              </a:ln>
            </c:spPr>
            <c:txPr>
              <a:bodyPr rot="0" spcFirstLastPara="1" vertOverflow="ellipsis" vert="horz" wrap="square" lIns="38100" tIns="19050" rIns="38100" bIns="19050" anchor="ctr" anchorCtr="1">
                <a:spAutoFit/>
              </a:bodyPr>
              <a:lstStyle/>
              <a:p>
                <a:pPr>
                  <a:defRPr sz="1394" b="1" i="0" u="none" strike="noStrike" kern="1200" baseline="0">
                    <a:solidFill>
                      <a:schemeClr val="tx1">
                        <a:lumMod val="75000"/>
                        <a:lumOff val="25000"/>
                      </a:schemeClr>
                    </a:solidFill>
                    <a:latin typeface="+mn-lt"/>
                    <a:ea typeface="+mn-ea"/>
                    <a:cs typeface="+mn-cs"/>
                  </a:defRPr>
                </a:pPr>
                <a:endParaRPr lang="ro-RO"/>
              </a:p>
            </c:txPr>
            <c:showLegendKey val="0"/>
            <c:showVal val="0"/>
            <c:showCatName val="1"/>
            <c:showSerName val="0"/>
            <c:showPercent val="1"/>
            <c:showBubbleSize val="0"/>
            <c:showLeaderLines val="1"/>
            <c:leaderLines>
              <c:spPr>
                <a:ln w="9491" cap="flat" cmpd="sng" algn="ctr">
                  <a:solidFill>
                    <a:schemeClr val="tx1">
                      <a:lumMod val="35000"/>
                      <a:lumOff val="65000"/>
                    </a:schemeClr>
                  </a:solidFill>
                  <a:round/>
                </a:ln>
                <a:effectLst/>
              </c:spPr>
            </c:leaderLines>
            <c:extLst>
              <c:ext xmlns:c15="http://schemas.microsoft.com/office/drawing/2012/chart" uri="{CE6537A1-D6FC-4f65-9D91-7224C49458BB}"/>
            </c:extLst>
          </c:dLbls>
          <c:cat>
            <c:numRef>
              <c:f>Sheet1!$A$2:$A$4</c:f>
              <c:numCache>
                <c:formatCode>General</c:formatCode>
                <c:ptCount val="3"/>
              </c:numCache>
            </c:numRef>
          </c:cat>
          <c:val>
            <c:numRef>
              <c:f>Sheet1!$B$2:$B$4</c:f>
              <c:numCache>
                <c:formatCode>General</c:formatCode>
                <c:ptCount val="3"/>
                <c:pt idx="0">
                  <c:v>160</c:v>
                </c:pt>
                <c:pt idx="1">
                  <c:v>159</c:v>
                </c:pt>
                <c:pt idx="2">
                  <c:v>73</c:v>
                </c:pt>
              </c:numCache>
            </c:numRef>
          </c:val>
          <c:extLst>
            <c:ext xmlns:c16="http://schemas.microsoft.com/office/drawing/2014/chart" uri="{C3380CC4-5D6E-409C-BE32-E72D297353CC}">
              <c16:uniqueId val="{00000006-A4E8-4061-8E92-52A58CBF7AEE}"/>
            </c:ext>
          </c:extLst>
        </c:ser>
        <c:dLbls>
          <c:showLegendKey val="0"/>
          <c:showVal val="0"/>
          <c:showCatName val="0"/>
          <c:showSerName val="0"/>
          <c:showPercent val="0"/>
          <c:showBubbleSize val="0"/>
          <c:showLeaderLines val="1"/>
        </c:dLbls>
        <c:firstSliceAng val="0"/>
      </c:pieChart>
      <c:spPr>
        <a:noFill/>
        <a:ln w="25354">
          <a:noFill/>
        </a:ln>
      </c:spPr>
    </c:plotArea>
    <c:plotVisOnly val="1"/>
    <c:dispBlanksAs val="gap"/>
    <c:showDLblsOverMax val="0"/>
  </c:chart>
  <c:spPr>
    <a:noFill/>
    <a:ln>
      <a:noFill/>
    </a:ln>
  </c:spPr>
  <c:txPr>
    <a:bodyPr/>
    <a:lstStyle/>
    <a:p>
      <a:pPr>
        <a:defRPr/>
      </a:pPr>
      <a:endParaRPr lang="ro-RO"/>
    </a:p>
  </c:txPr>
  <c:externalData r:id="rId1">
    <c:autoUpdate val="0"/>
  </c:externalData>
</c:chartSpace>
</file>

<file path=ppt/charts/chart3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1"/>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lgn="ctr">
              <a:defRPr sz="999" b="0" i="0" u="none" strike="noStrike" baseline="0">
                <a:solidFill>
                  <a:srgbClr val="000000"/>
                </a:solidFill>
                <a:latin typeface="Calibri"/>
                <a:ea typeface="Calibri"/>
                <a:cs typeface="Calibri"/>
              </a:defRPr>
            </a:pPr>
            <a:r>
              <a:rPr lang="en-US" sz="2392" b="1" i="0" u="none" strike="noStrike" baseline="0" dirty="0">
                <a:solidFill>
                  <a:srgbClr val="333333"/>
                </a:solidFill>
                <a:latin typeface="Calibri"/>
                <a:cs typeface="Calibri"/>
              </a:rPr>
              <a:t>In your opinion, the courts should impose more severe prison sentences:</a:t>
            </a:r>
            <a:endParaRPr lang="ro-RO" sz="2392" b="1" i="0" u="none" strike="noStrike" baseline="0" dirty="0">
              <a:solidFill>
                <a:srgbClr val="333333"/>
              </a:solidFill>
              <a:latin typeface="Calibri"/>
              <a:cs typeface="Calibri"/>
            </a:endParaRPr>
          </a:p>
        </c:rich>
      </c:tx>
      <c:overlay val="0"/>
      <c:spPr>
        <a:noFill/>
        <a:effectLst/>
      </c:spPr>
    </c:title>
    <c:autoTitleDeleted val="0"/>
    <c:plotArea>
      <c:layout/>
      <c:pieChart>
        <c:varyColors val="0"/>
        <c:dLbls>
          <c:showLegendKey val="0"/>
          <c:showVal val="0"/>
          <c:showCatName val="0"/>
          <c:showSerName val="0"/>
          <c:showPercent val="0"/>
          <c:showBubbleSize val="0"/>
          <c:showLeaderLines val="0"/>
        </c:dLbls>
        <c:firstSliceAng val="0"/>
      </c:pieChart>
      <c:spPr>
        <a:noFill/>
        <a:ln w="25366">
          <a:noFill/>
        </a:ln>
      </c:spPr>
    </c:plotArea>
    <c:plotVisOnly val="1"/>
    <c:dispBlanksAs val="gap"/>
    <c:showDLblsOverMax val="1"/>
  </c:chart>
  <c:spPr>
    <a:noFill/>
    <a:ln>
      <a:noFill/>
    </a:ln>
  </c:spPr>
  <c:txPr>
    <a:bodyPr/>
    <a:lstStyle/>
    <a:p>
      <a:pPr>
        <a:defRPr sz="999" b="0" i="0" u="none" strike="noStrike" baseline="0">
          <a:solidFill>
            <a:srgbClr val="000000"/>
          </a:solidFill>
          <a:latin typeface="Calibri"/>
          <a:ea typeface="Calibri"/>
          <a:cs typeface="Calibri"/>
        </a:defRPr>
      </a:pPr>
      <a:endParaRPr lang="ro-RO"/>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1429588889328531E-2"/>
          <c:y val="0.13266944515454501"/>
          <c:w val="0.93176974109392108"/>
          <c:h val="0.58953067004745729"/>
        </c:manualLayout>
      </c:layout>
      <c:barChart>
        <c:barDir val="col"/>
        <c:grouping val="clustered"/>
        <c:varyColors val="0"/>
        <c:ser>
          <c:idx val="0"/>
          <c:order val="0"/>
          <c:tx>
            <c:strRef>
              <c:f>Sheet1!$B$1</c:f>
              <c:strCache>
                <c:ptCount val="1"/>
                <c:pt idx="0">
                  <c:v>Number of persons convicted in 2021 - in total 427</c:v>
                </c:pt>
              </c:strCache>
            </c:strRef>
          </c:tx>
          <c:spPr>
            <a:gradFill rotWithShape="1">
              <a:gsLst>
                <a:gs pos="0">
                  <a:schemeClr val="accent6">
                    <a:shade val="51000"/>
                    <a:satMod val="130000"/>
                  </a:schemeClr>
                </a:gs>
                <a:gs pos="80000">
                  <a:schemeClr val="accent6">
                    <a:shade val="93000"/>
                    <a:satMod val="130000"/>
                  </a:schemeClr>
                </a:gs>
                <a:gs pos="100000">
                  <a:schemeClr val="accent6">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numFmt formatCode="#,##0" sourceLinked="0"/>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ro-RO"/>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imprisonment</c:v>
                </c:pt>
                <c:pt idx="1">
                  <c:v>suspension of the imprisonment</c:v>
                </c:pt>
                <c:pt idx="2">
                  <c:v>postponing the penalty application</c:v>
                </c:pt>
                <c:pt idx="3">
                  <c:v>fine</c:v>
                </c:pt>
              </c:strCache>
            </c:strRef>
          </c:cat>
          <c:val>
            <c:numRef>
              <c:f>Sheet1!$B$2:$B$5</c:f>
              <c:numCache>
                <c:formatCode>General</c:formatCode>
                <c:ptCount val="4"/>
                <c:pt idx="0" formatCode="#,##0">
                  <c:v>87</c:v>
                </c:pt>
                <c:pt idx="1">
                  <c:v>297</c:v>
                </c:pt>
                <c:pt idx="2">
                  <c:v>13</c:v>
                </c:pt>
                <c:pt idx="3">
                  <c:v>30</c:v>
                </c:pt>
              </c:numCache>
            </c:numRef>
          </c:val>
          <c:extLst>
            <c:ext xmlns:c16="http://schemas.microsoft.com/office/drawing/2014/chart" uri="{C3380CC4-5D6E-409C-BE32-E72D297353CC}">
              <c16:uniqueId val="{00000000-26DD-4030-A802-9812B21ED17F}"/>
            </c:ext>
          </c:extLst>
        </c:ser>
        <c:dLbls>
          <c:dLblPos val="outEnd"/>
          <c:showLegendKey val="0"/>
          <c:showVal val="1"/>
          <c:showCatName val="0"/>
          <c:showSerName val="0"/>
          <c:showPercent val="0"/>
          <c:showBubbleSize val="0"/>
        </c:dLbls>
        <c:gapWidth val="100"/>
        <c:overlap val="-24"/>
        <c:axId val="878978728"/>
        <c:axId val="878986928"/>
      </c:barChart>
      <c:catAx>
        <c:axId val="878978728"/>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ro-RO"/>
          </a:p>
        </c:txPr>
        <c:crossAx val="878986928"/>
        <c:crosses val="autoZero"/>
        <c:auto val="1"/>
        <c:lblAlgn val="ctr"/>
        <c:lblOffset val="100"/>
        <c:noMultiLvlLbl val="0"/>
      </c:catAx>
      <c:valAx>
        <c:axId val="878986928"/>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ro-RO"/>
          </a:p>
        </c:txPr>
        <c:crossAx val="878978728"/>
        <c:crosses val="autoZero"/>
        <c:crossBetween val="between"/>
      </c:valAx>
      <c:spPr>
        <a:noFill/>
        <a:ln>
          <a:noFill/>
        </a:ln>
        <a:effectLst/>
      </c:spPr>
    </c:plotArea>
    <c:legend>
      <c:legendPos val="b"/>
      <c:layout>
        <c:manualLayout>
          <c:xMode val="edge"/>
          <c:yMode val="edge"/>
          <c:x val="0.16817296587926508"/>
          <c:y val="3.4545802638560746E-2"/>
          <c:w val="0.66284055118110241"/>
          <c:h val="6.2651358770206889E-2"/>
        </c:manualLayout>
      </c:layout>
      <c:overlay val="0"/>
      <c:spPr>
        <a:noFill/>
        <a:ln>
          <a:noFill/>
        </a:ln>
        <a:effectLst/>
      </c:spPr>
      <c:txPr>
        <a:bodyPr rot="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ro-RO"/>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ro-RO"/>
    </a:p>
  </c:txPr>
  <c:externalData r:id="rId3">
    <c:autoUpdate val="0"/>
  </c:externalData>
</c:chartSpace>
</file>

<file path=ppt/charts/chart4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Column1</c:v>
                </c:pt>
              </c:strCache>
            </c:strRef>
          </c:tx>
          <c:dPt>
            <c:idx val="0"/>
            <c:bubble3D val="0"/>
            <c:spPr>
              <a:solidFill>
                <a:schemeClr val="accent1"/>
              </a:solidFill>
              <a:ln w="18980">
                <a:solidFill>
                  <a:schemeClr val="lt1"/>
                </a:solidFill>
              </a:ln>
              <a:effectLst/>
            </c:spPr>
            <c:extLst>
              <c:ext xmlns:c16="http://schemas.microsoft.com/office/drawing/2014/chart" uri="{C3380CC4-5D6E-409C-BE32-E72D297353CC}">
                <c16:uniqueId val="{00000001-43E8-41F0-AF54-2C3B5C29609F}"/>
              </c:ext>
            </c:extLst>
          </c:dPt>
          <c:dPt>
            <c:idx val="1"/>
            <c:bubble3D val="0"/>
            <c:spPr>
              <a:solidFill>
                <a:schemeClr val="accent2"/>
              </a:solidFill>
              <a:ln w="18980">
                <a:solidFill>
                  <a:schemeClr val="lt1"/>
                </a:solidFill>
              </a:ln>
              <a:effectLst/>
            </c:spPr>
            <c:extLst>
              <c:ext xmlns:c16="http://schemas.microsoft.com/office/drawing/2014/chart" uri="{C3380CC4-5D6E-409C-BE32-E72D297353CC}">
                <c16:uniqueId val="{00000003-43E8-41F0-AF54-2C3B5C29609F}"/>
              </c:ext>
            </c:extLst>
          </c:dPt>
          <c:dPt>
            <c:idx val="2"/>
            <c:bubble3D val="0"/>
            <c:spPr>
              <a:solidFill>
                <a:schemeClr val="bg1">
                  <a:lumMod val="65000"/>
                </a:schemeClr>
              </a:solidFill>
            </c:spPr>
            <c:extLst>
              <c:ext xmlns:c16="http://schemas.microsoft.com/office/drawing/2014/chart" uri="{C3380CC4-5D6E-409C-BE32-E72D297353CC}">
                <c16:uniqueId val="{00000001-4CBA-4D2F-8533-897B1E4FE0A6}"/>
              </c:ext>
            </c:extLst>
          </c:dPt>
          <c:dLbls>
            <c:numFmt formatCode="0.00%" sourceLinked="0"/>
            <c:spPr>
              <a:noFill/>
              <a:ln w="25354">
                <a:noFill/>
              </a:ln>
            </c:spPr>
            <c:txPr>
              <a:bodyPr rot="0" spcFirstLastPara="1" vertOverflow="ellipsis" vert="horz" wrap="square" lIns="38100" tIns="19050" rIns="38100" bIns="19050" anchor="ctr" anchorCtr="1">
                <a:spAutoFit/>
              </a:bodyPr>
              <a:lstStyle/>
              <a:p>
                <a:pPr>
                  <a:defRPr sz="1394" b="1" i="0" u="none" strike="noStrike" kern="1200" baseline="0">
                    <a:solidFill>
                      <a:schemeClr val="tx1">
                        <a:lumMod val="75000"/>
                        <a:lumOff val="25000"/>
                      </a:schemeClr>
                    </a:solidFill>
                    <a:latin typeface="+mn-lt"/>
                    <a:ea typeface="+mn-ea"/>
                    <a:cs typeface="+mn-cs"/>
                  </a:defRPr>
                </a:pPr>
                <a:endParaRPr lang="ro-RO"/>
              </a:p>
            </c:txPr>
            <c:showLegendKey val="0"/>
            <c:showVal val="0"/>
            <c:showCatName val="1"/>
            <c:showSerName val="0"/>
            <c:showPercent val="1"/>
            <c:showBubbleSize val="0"/>
            <c:showLeaderLines val="1"/>
            <c:leaderLines>
              <c:spPr>
                <a:ln w="9491" cap="flat" cmpd="sng" algn="ctr">
                  <a:solidFill>
                    <a:schemeClr val="tx1">
                      <a:lumMod val="35000"/>
                      <a:lumOff val="65000"/>
                    </a:schemeClr>
                  </a:solidFill>
                  <a:round/>
                </a:ln>
                <a:effectLst/>
              </c:spPr>
            </c:leaderLines>
            <c:extLst>
              <c:ext xmlns:c15="http://schemas.microsoft.com/office/drawing/2012/chart" uri="{CE6537A1-D6FC-4f65-9D91-7224C49458BB}"/>
            </c:extLst>
          </c:dLbls>
          <c:cat>
            <c:numRef>
              <c:f>Sheet1!$A$2:$A$4</c:f>
              <c:numCache>
                <c:formatCode>General</c:formatCode>
                <c:ptCount val="3"/>
              </c:numCache>
            </c:numRef>
          </c:cat>
          <c:val>
            <c:numRef>
              <c:f>Sheet1!$B$2:$B$4</c:f>
              <c:numCache>
                <c:formatCode>General</c:formatCode>
                <c:ptCount val="3"/>
                <c:pt idx="0">
                  <c:v>219</c:v>
                </c:pt>
                <c:pt idx="1">
                  <c:v>182</c:v>
                </c:pt>
                <c:pt idx="2">
                  <c:v>115</c:v>
                </c:pt>
              </c:numCache>
            </c:numRef>
          </c:val>
          <c:extLst>
            <c:ext xmlns:c16="http://schemas.microsoft.com/office/drawing/2014/chart" uri="{C3380CC4-5D6E-409C-BE32-E72D297353CC}">
              <c16:uniqueId val="{00000004-43E8-41F0-AF54-2C3B5C29609F}"/>
            </c:ext>
          </c:extLst>
        </c:ser>
        <c:dLbls>
          <c:showLegendKey val="0"/>
          <c:showVal val="0"/>
          <c:showCatName val="0"/>
          <c:showSerName val="0"/>
          <c:showPercent val="0"/>
          <c:showBubbleSize val="0"/>
          <c:showLeaderLines val="1"/>
        </c:dLbls>
        <c:firstSliceAng val="0"/>
      </c:pieChart>
      <c:spPr>
        <a:noFill/>
        <a:ln w="25354">
          <a:noFill/>
        </a:ln>
      </c:spPr>
    </c:plotArea>
    <c:plotVisOnly val="1"/>
    <c:dispBlanksAs val="gap"/>
    <c:showDLblsOverMax val="0"/>
  </c:chart>
  <c:spPr>
    <a:noFill/>
    <a:ln>
      <a:noFill/>
    </a:ln>
  </c:spPr>
  <c:txPr>
    <a:bodyPr/>
    <a:lstStyle/>
    <a:p>
      <a:pPr>
        <a:defRPr/>
      </a:pPr>
      <a:endParaRPr lang="ro-RO"/>
    </a:p>
  </c:txPr>
  <c:externalData r:id="rId1">
    <c:autoUpdate val="0"/>
  </c:externalData>
</c:chartSpace>
</file>

<file path=ppt/charts/chart4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dLbls>
          <c:showLegendKey val="0"/>
          <c:showVal val="0"/>
          <c:showCatName val="0"/>
          <c:showSerName val="0"/>
          <c:showPercent val="0"/>
          <c:showBubbleSize val="0"/>
          <c:showLeaderLines val="0"/>
        </c:dLbls>
        <c:firstSliceAng val="0"/>
      </c:pieChart>
      <c:spPr>
        <a:noFill/>
        <a:ln w="25354">
          <a:noFill/>
        </a:ln>
      </c:spPr>
    </c:plotArea>
    <c:plotVisOnly val="1"/>
    <c:dispBlanksAs val="gap"/>
    <c:showDLblsOverMax val="0"/>
  </c:chart>
  <c:spPr>
    <a:noFill/>
    <a:ln>
      <a:noFill/>
    </a:ln>
  </c:spPr>
  <c:txPr>
    <a:bodyPr/>
    <a:lstStyle/>
    <a:p>
      <a:pPr>
        <a:defRPr/>
      </a:pPr>
      <a:endParaRPr lang="ro-RO"/>
    </a:p>
  </c:txPr>
  <c:externalData r:id="rId1">
    <c:autoUpdate val="0"/>
  </c:externalData>
</c:chartSpace>
</file>

<file path=ppt/charts/chart4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Column1</c:v>
                </c:pt>
              </c:strCache>
            </c:strRef>
          </c:tx>
          <c:dPt>
            <c:idx val="0"/>
            <c:bubble3D val="0"/>
            <c:spPr>
              <a:solidFill>
                <a:schemeClr val="accent1"/>
              </a:solidFill>
              <a:ln w="18980">
                <a:solidFill>
                  <a:schemeClr val="lt1"/>
                </a:solidFill>
              </a:ln>
              <a:effectLst/>
            </c:spPr>
            <c:extLst>
              <c:ext xmlns:c16="http://schemas.microsoft.com/office/drawing/2014/chart" uri="{C3380CC4-5D6E-409C-BE32-E72D297353CC}">
                <c16:uniqueId val="{00000001-AD6D-4800-AFA1-26E5A146CBCD}"/>
              </c:ext>
            </c:extLst>
          </c:dPt>
          <c:dPt>
            <c:idx val="1"/>
            <c:bubble3D val="0"/>
            <c:spPr>
              <a:solidFill>
                <a:schemeClr val="accent2"/>
              </a:solidFill>
              <a:ln w="18980">
                <a:solidFill>
                  <a:schemeClr val="lt1"/>
                </a:solidFill>
              </a:ln>
              <a:effectLst/>
            </c:spPr>
            <c:extLst>
              <c:ext xmlns:c16="http://schemas.microsoft.com/office/drawing/2014/chart" uri="{C3380CC4-5D6E-409C-BE32-E72D297353CC}">
                <c16:uniqueId val="{00000003-AD6D-4800-AFA1-26E5A146CBCD}"/>
              </c:ext>
            </c:extLst>
          </c:dPt>
          <c:dPt>
            <c:idx val="2"/>
            <c:bubble3D val="0"/>
            <c:spPr>
              <a:solidFill>
                <a:schemeClr val="bg1">
                  <a:lumMod val="65000"/>
                </a:schemeClr>
              </a:solidFill>
            </c:spPr>
            <c:extLst>
              <c:ext xmlns:c16="http://schemas.microsoft.com/office/drawing/2014/chart" uri="{C3380CC4-5D6E-409C-BE32-E72D297353CC}">
                <c16:uniqueId val="{00000005-AD6D-4800-AFA1-26E5A146CBCD}"/>
              </c:ext>
            </c:extLst>
          </c:dPt>
          <c:dLbls>
            <c:numFmt formatCode="0.00%" sourceLinked="0"/>
            <c:spPr>
              <a:noFill/>
              <a:ln w="25354">
                <a:noFill/>
              </a:ln>
            </c:spPr>
            <c:txPr>
              <a:bodyPr rot="0" spcFirstLastPara="1" vertOverflow="ellipsis" vert="horz" wrap="square" lIns="38100" tIns="19050" rIns="38100" bIns="19050" anchor="ctr" anchorCtr="1">
                <a:spAutoFit/>
              </a:bodyPr>
              <a:lstStyle/>
              <a:p>
                <a:pPr>
                  <a:defRPr sz="1394" b="1" i="0" u="none" strike="noStrike" kern="1200" baseline="0">
                    <a:solidFill>
                      <a:schemeClr val="tx1">
                        <a:lumMod val="75000"/>
                        <a:lumOff val="25000"/>
                      </a:schemeClr>
                    </a:solidFill>
                    <a:latin typeface="+mn-lt"/>
                    <a:ea typeface="+mn-ea"/>
                    <a:cs typeface="+mn-cs"/>
                  </a:defRPr>
                </a:pPr>
                <a:endParaRPr lang="ro-RO"/>
              </a:p>
            </c:txPr>
            <c:showLegendKey val="0"/>
            <c:showVal val="0"/>
            <c:showCatName val="1"/>
            <c:showSerName val="0"/>
            <c:showPercent val="1"/>
            <c:showBubbleSize val="0"/>
            <c:showLeaderLines val="1"/>
            <c:leaderLines>
              <c:spPr>
                <a:ln w="9491" cap="flat" cmpd="sng" algn="ctr">
                  <a:solidFill>
                    <a:schemeClr val="tx1">
                      <a:lumMod val="35000"/>
                      <a:lumOff val="65000"/>
                    </a:schemeClr>
                  </a:solidFill>
                  <a:round/>
                </a:ln>
                <a:effectLst/>
              </c:spPr>
            </c:leaderLines>
            <c:extLst>
              <c:ext xmlns:c15="http://schemas.microsoft.com/office/drawing/2012/chart" uri="{CE6537A1-D6FC-4f65-9D91-7224C49458BB}"/>
            </c:extLst>
          </c:dLbls>
          <c:cat>
            <c:numRef>
              <c:f>Sheet1!$A$2:$A$4</c:f>
              <c:numCache>
                <c:formatCode>General</c:formatCode>
                <c:ptCount val="3"/>
              </c:numCache>
            </c:numRef>
          </c:cat>
          <c:val>
            <c:numRef>
              <c:f>Sheet1!$B$2:$B$4</c:f>
              <c:numCache>
                <c:formatCode>General</c:formatCode>
                <c:ptCount val="3"/>
                <c:pt idx="0">
                  <c:v>141</c:v>
                </c:pt>
                <c:pt idx="1">
                  <c:v>130</c:v>
                </c:pt>
                <c:pt idx="2">
                  <c:v>64</c:v>
                </c:pt>
              </c:numCache>
            </c:numRef>
          </c:val>
          <c:extLst>
            <c:ext xmlns:c16="http://schemas.microsoft.com/office/drawing/2014/chart" uri="{C3380CC4-5D6E-409C-BE32-E72D297353CC}">
              <c16:uniqueId val="{00000006-AD6D-4800-AFA1-26E5A146CBCD}"/>
            </c:ext>
          </c:extLst>
        </c:ser>
        <c:dLbls>
          <c:showLegendKey val="0"/>
          <c:showVal val="0"/>
          <c:showCatName val="0"/>
          <c:showSerName val="0"/>
          <c:showPercent val="0"/>
          <c:showBubbleSize val="0"/>
          <c:showLeaderLines val="1"/>
        </c:dLbls>
        <c:firstSliceAng val="0"/>
      </c:pieChart>
      <c:spPr>
        <a:noFill/>
        <a:ln w="25354">
          <a:noFill/>
        </a:ln>
      </c:spPr>
    </c:plotArea>
    <c:plotVisOnly val="1"/>
    <c:dispBlanksAs val="gap"/>
    <c:showDLblsOverMax val="0"/>
  </c:chart>
  <c:spPr>
    <a:noFill/>
    <a:ln>
      <a:noFill/>
    </a:ln>
  </c:spPr>
  <c:txPr>
    <a:bodyPr/>
    <a:lstStyle/>
    <a:p>
      <a:pPr>
        <a:defRPr/>
      </a:pPr>
      <a:endParaRPr lang="ro-RO"/>
    </a:p>
  </c:txPr>
  <c:externalData r:id="rId1">
    <c:autoUpdate val="0"/>
  </c:externalData>
</c:chartSpace>
</file>

<file path=ppt/charts/chart4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Column1</c:v>
                </c:pt>
              </c:strCache>
            </c:strRef>
          </c:tx>
          <c:dPt>
            <c:idx val="0"/>
            <c:bubble3D val="0"/>
            <c:spPr>
              <a:solidFill>
                <a:schemeClr val="accent1"/>
              </a:solidFill>
              <a:ln w="18980">
                <a:solidFill>
                  <a:schemeClr val="lt1"/>
                </a:solidFill>
              </a:ln>
              <a:effectLst/>
            </c:spPr>
            <c:extLst>
              <c:ext xmlns:c16="http://schemas.microsoft.com/office/drawing/2014/chart" uri="{C3380CC4-5D6E-409C-BE32-E72D297353CC}">
                <c16:uniqueId val="{00000001-7975-4F36-BFF7-71601F0ECCC3}"/>
              </c:ext>
            </c:extLst>
          </c:dPt>
          <c:dPt>
            <c:idx val="1"/>
            <c:bubble3D val="0"/>
            <c:spPr>
              <a:solidFill>
                <a:schemeClr val="accent2"/>
              </a:solidFill>
              <a:ln w="18980">
                <a:solidFill>
                  <a:schemeClr val="lt1"/>
                </a:solidFill>
              </a:ln>
              <a:effectLst/>
            </c:spPr>
            <c:extLst>
              <c:ext xmlns:c16="http://schemas.microsoft.com/office/drawing/2014/chart" uri="{C3380CC4-5D6E-409C-BE32-E72D297353CC}">
                <c16:uniqueId val="{00000003-7975-4F36-BFF7-71601F0ECCC3}"/>
              </c:ext>
            </c:extLst>
          </c:dPt>
          <c:dPt>
            <c:idx val="2"/>
            <c:bubble3D val="0"/>
            <c:spPr>
              <a:solidFill>
                <a:schemeClr val="bg1">
                  <a:lumMod val="65000"/>
                </a:schemeClr>
              </a:solidFill>
            </c:spPr>
            <c:extLst>
              <c:ext xmlns:c16="http://schemas.microsoft.com/office/drawing/2014/chart" uri="{C3380CC4-5D6E-409C-BE32-E72D297353CC}">
                <c16:uniqueId val="{00000005-7975-4F36-BFF7-71601F0ECCC3}"/>
              </c:ext>
            </c:extLst>
          </c:dPt>
          <c:dLbls>
            <c:numFmt formatCode="0.0%" sourceLinked="0"/>
            <c:spPr>
              <a:noFill/>
              <a:ln w="25354">
                <a:noFill/>
              </a:ln>
            </c:spPr>
            <c:txPr>
              <a:bodyPr rot="0" spcFirstLastPara="1" vertOverflow="ellipsis" vert="horz" wrap="square" lIns="38100" tIns="19050" rIns="38100" bIns="19050" anchor="ctr" anchorCtr="1">
                <a:spAutoFit/>
              </a:bodyPr>
              <a:lstStyle/>
              <a:p>
                <a:pPr>
                  <a:defRPr sz="1394" b="1" i="0" u="none" strike="noStrike" kern="1200" baseline="0">
                    <a:solidFill>
                      <a:schemeClr val="tx1">
                        <a:lumMod val="75000"/>
                        <a:lumOff val="25000"/>
                      </a:schemeClr>
                    </a:solidFill>
                    <a:latin typeface="+mn-lt"/>
                    <a:ea typeface="+mn-ea"/>
                    <a:cs typeface="+mn-cs"/>
                  </a:defRPr>
                </a:pPr>
                <a:endParaRPr lang="ro-RO"/>
              </a:p>
            </c:txPr>
            <c:showLegendKey val="0"/>
            <c:showVal val="0"/>
            <c:showCatName val="1"/>
            <c:showSerName val="0"/>
            <c:showPercent val="1"/>
            <c:showBubbleSize val="0"/>
            <c:showLeaderLines val="1"/>
            <c:leaderLines>
              <c:spPr>
                <a:ln w="9491" cap="flat" cmpd="sng" algn="ctr">
                  <a:solidFill>
                    <a:schemeClr val="tx1">
                      <a:lumMod val="35000"/>
                      <a:lumOff val="65000"/>
                    </a:schemeClr>
                  </a:solidFill>
                  <a:round/>
                </a:ln>
                <a:effectLst/>
              </c:spPr>
            </c:leaderLines>
            <c:extLst>
              <c:ext xmlns:c15="http://schemas.microsoft.com/office/drawing/2012/chart" uri="{CE6537A1-D6FC-4f65-9D91-7224C49458BB}"/>
            </c:extLst>
          </c:dLbls>
          <c:cat>
            <c:numRef>
              <c:f>Sheet1!$A$2:$A$4</c:f>
              <c:numCache>
                <c:formatCode>General</c:formatCode>
                <c:ptCount val="3"/>
              </c:numCache>
            </c:numRef>
          </c:cat>
          <c:val>
            <c:numRef>
              <c:f>Sheet1!$B$2:$B$4</c:f>
              <c:numCache>
                <c:formatCode>General</c:formatCode>
                <c:ptCount val="3"/>
                <c:pt idx="0">
                  <c:v>125</c:v>
                </c:pt>
                <c:pt idx="1">
                  <c:v>124</c:v>
                </c:pt>
                <c:pt idx="2">
                  <c:v>86</c:v>
                </c:pt>
              </c:numCache>
            </c:numRef>
          </c:val>
          <c:extLst>
            <c:ext xmlns:c16="http://schemas.microsoft.com/office/drawing/2014/chart" uri="{C3380CC4-5D6E-409C-BE32-E72D297353CC}">
              <c16:uniqueId val="{00000006-7975-4F36-BFF7-71601F0ECCC3}"/>
            </c:ext>
          </c:extLst>
        </c:ser>
        <c:dLbls>
          <c:showLegendKey val="0"/>
          <c:showVal val="0"/>
          <c:showCatName val="0"/>
          <c:showSerName val="0"/>
          <c:showPercent val="0"/>
          <c:showBubbleSize val="0"/>
          <c:showLeaderLines val="1"/>
        </c:dLbls>
        <c:firstSliceAng val="0"/>
      </c:pieChart>
      <c:spPr>
        <a:noFill/>
        <a:ln w="25354">
          <a:noFill/>
        </a:ln>
      </c:spPr>
    </c:plotArea>
    <c:plotVisOnly val="1"/>
    <c:dispBlanksAs val="gap"/>
    <c:showDLblsOverMax val="0"/>
  </c:chart>
  <c:spPr>
    <a:noFill/>
    <a:ln>
      <a:noFill/>
    </a:ln>
  </c:spPr>
  <c:txPr>
    <a:bodyPr/>
    <a:lstStyle/>
    <a:p>
      <a:pPr>
        <a:defRPr/>
      </a:pPr>
      <a:endParaRPr lang="ro-RO"/>
    </a:p>
  </c:txPr>
  <c:externalData r:id="rId1">
    <c:autoUpdate val="0"/>
  </c:externalData>
</c:chartSpace>
</file>

<file path=ppt/charts/chart4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Column1</c:v>
                </c:pt>
              </c:strCache>
            </c:strRef>
          </c:tx>
          <c:dPt>
            <c:idx val="0"/>
            <c:bubble3D val="0"/>
            <c:spPr>
              <a:solidFill>
                <a:schemeClr val="accent1"/>
              </a:solidFill>
              <a:ln w="18980">
                <a:solidFill>
                  <a:schemeClr val="lt1"/>
                </a:solidFill>
              </a:ln>
              <a:effectLst/>
            </c:spPr>
            <c:extLst>
              <c:ext xmlns:c16="http://schemas.microsoft.com/office/drawing/2014/chart" uri="{C3380CC4-5D6E-409C-BE32-E72D297353CC}">
                <c16:uniqueId val="{00000001-950D-4996-B399-81C9D72B40B1}"/>
              </c:ext>
            </c:extLst>
          </c:dPt>
          <c:dPt>
            <c:idx val="1"/>
            <c:bubble3D val="0"/>
            <c:spPr>
              <a:solidFill>
                <a:schemeClr val="accent2"/>
              </a:solidFill>
              <a:ln w="18980">
                <a:solidFill>
                  <a:schemeClr val="lt1"/>
                </a:solidFill>
              </a:ln>
              <a:effectLst/>
            </c:spPr>
            <c:extLst>
              <c:ext xmlns:c16="http://schemas.microsoft.com/office/drawing/2014/chart" uri="{C3380CC4-5D6E-409C-BE32-E72D297353CC}">
                <c16:uniqueId val="{00000003-950D-4996-B399-81C9D72B40B1}"/>
              </c:ext>
            </c:extLst>
          </c:dPt>
          <c:dPt>
            <c:idx val="2"/>
            <c:bubble3D val="0"/>
            <c:spPr>
              <a:solidFill>
                <a:schemeClr val="bg1">
                  <a:lumMod val="65000"/>
                </a:schemeClr>
              </a:solidFill>
            </c:spPr>
            <c:extLst>
              <c:ext xmlns:c16="http://schemas.microsoft.com/office/drawing/2014/chart" uri="{C3380CC4-5D6E-409C-BE32-E72D297353CC}">
                <c16:uniqueId val="{00000005-950D-4996-B399-81C9D72B40B1}"/>
              </c:ext>
            </c:extLst>
          </c:dPt>
          <c:dLbls>
            <c:numFmt formatCode="0.0%" sourceLinked="0"/>
            <c:spPr>
              <a:noFill/>
              <a:ln w="25354">
                <a:noFill/>
              </a:ln>
            </c:spPr>
            <c:txPr>
              <a:bodyPr rot="0" spcFirstLastPara="1" vertOverflow="ellipsis" vert="horz" wrap="square" lIns="38100" tIns="19050" rIns="38100" bIns="19050" anchor="ctr" anchorCtr="1">
                <a:spAutoFit/>
              </a:bodyPr>
              <a:lstStyle/>
              <a:p>
                <a:pPr>
                  <a:defRPr sz="1394" b="1" i="0" u="none" strike="noStrike" kern="1200" baseline="0">
                    <a:solidFill>
                      <a:schemeClr val="tx1">
                        <a:lumMod val="75000"/>
                        <a:lumOff val="25000"/>
                      </a:schemeClr>
                    </a:solidFill>
                    <a:latin typeface="+mn-lt"/>
                    <a:ea typeface="+mn-ea"/>
                    <a:cs typeface="+mn-cs"/>
                  </a:defRPr>
                </a:pPr>
                <a:endParaRPr lang="ro-RO"/>
              </a:p>
            </c:txPr>
            <c:showLegendKey val="0"/>
            <c:showVal val="0"/>
            <c:showCatName val="1"/>
            <c:showSerName val="0"/>
            <c:showPercent val="1"/>
            <c:showBubbleSize val="0"/>
            <c:showLeaderLines val="1"/>
            <c:leaderLines>
              <c:spPr>
                <a:ln w="9491" cap="flat" cmpd="sng" algn="ctr">
                  <a:solidFill>
                    <a:schemeClr val="tx1">
                      <a:lumMod val="35000"/>
                      <a:lumOff val="65000"/>
                    </a:schemeClr>
                  </a:solidFill>
                  <a:round/>
                </a:ln>
                <a:effectLst/>
              </c:spPr>
            </c:leaderLines>
            <c:extLst>
              <c:ext xmlns:c15="http://schemas.microsoft.com/office/drawing/2012/chart" uri="{CE6537A1-D6FC-4f65-9D91-7224C49458BB}"/>
            </c:extLst>
          </c:dLbls>
          <c:cat>
            <c:numRef>
              <c:f>Sheet1!$A$2:$A$4</c:f>
              <c:numCache>
                <c:formatCode>General</c:formatCode>
                <c:ptCount val="3"/>
              </c:numCache>
            </c:numRef>
          </c:cat>
          <c:val>
            <c:numRef>
              <c:f>Sheet1!$B$2:$B$4</c:f>
              <c:numCache>
                <c:formatCode>General</c:formatCode>
                <c:ptCount val="3"/>
                <c:pt idx="0">
                  <c:v>119</c:v>
                </c:pt>
                <c:pt idx="1">
                  <c:v>87</c:v>
                </c:pt>
                <c:pt idx="2">
                  <c:v>45</c:v>
                </c:pt>
              </c:numCache>
            </c:numRef>
          </c:val>
          <c:extLst>
            <c:ext xmlns:c16="http://schemas.microsoft.com/office/drawing/2014/chart" uri="{C3380CC4-5D6E-409C-BE32-E72D297353CC}">
              <c16:uniqueId val="{00000006-950D-4996-B399-81C9D72B40B1}"/>
            </c:ext>
          </c:extLst>
        </c:ser>
        <c:dLbls>
          <c:showLegendKey val="0"/>
          <c:showVal val="0"/>
          <c:showCatName val="0"/>
          <c:showSerName val="0"/>
          <c:showPercent val="0"/>
          <c:showBubbleSize val="0"/>
          <c:showLeaderLines val="1"/>
        </c:dLbls>
        <c:firstSliceAng val="0"/>
      </c:pieChart>
      <c:spPr>
        <a:noFill/>
        <a:ln w="25354">
          <a:noFill/>
        </a:ln>
      </c:spPr>
    </c:plotArea>
    <c:plotVisOnly val="1"/>
    <c:dispBlanksAs val="gap"/>
    <c:showDLblsOverMax val="0"/>
  </c:chart>
  <c:spPr>
    <a:noFill/>
    <a:ln>
      <a:noFill/>
    </a:ln>
  </c:spPr>
  <c:txPr>
    <a:bodyPr/>
    <a:lstStyle/>
    <a:p>
      <a:pPr>
        <a:defRPr/>
      </a:pPr>
      <a:endParaRPr lang="ro-RO"/>
    </a:p>
  </c:txPr>
  <c:externalData r:id="rId1">
    <c:autoUpdate val="0"/>
  </c:externalData>
</c:chartSpace>
</file>

<file path=ppt/charts/chart4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Column1</c:v>
                </c:pt>
              </c:strCache>
            </c:strRef>
          </c:tx>
          <c:dPt>
            <c:idx val="0"/>
            <c:bubble3D val="0"/>
            <c:spPr>
              <a:solidFill>
                <a:schemeClr val="accent1"/>
              </a:solidFill>
              <a:ln w="18980">
                <a:solidFill>
                  <a:schemeClr val="lt1"/>
                </a:solidFill>
              </a:ln>
              <a:effectLst/>
            </c:spPr>
            <c:extLst>
              <c:ext xmlns:c16="http://schemas.microsoft.com/office/drawing/2014/chart" uri="{C3380CC4-5D6E-409C-BE32-E72D297353CC}">
                <c16:uniqueId val="{00000001-0098-4AD5-961C-48411471786E}"/>
              </c:ext>
            </c:extLst>
          </c:dPt>
          <c:dPt>
            <c:idx val="1"/>
            <c:bubble3D val="0"/>
            <c:spPr>
              <a:solidFill>
                <a:schemeClr val="accent2"/>
              </a:solidFill>
              <a:ln w="18980">
                <a:solidFill>
                  <a:schemeClr val="lt1"/>
                </a:solidFill>
              </a:ln>
              <a:effectLst/>
            </c:spPr>
            <c:extLst>
              <c:ext xmlns:c16="http://schemas.microsoft.com/office/drawing/2014/chart" uri="{C3380CC4-5D6E-409C-BE32-E72D297353CC}">
                <c16:uniqueId val="{00000003-0098-4AD5-961C-48411471786E}"/>
              </c:ext>
            </c:extLst>
          </c:dPt>
          <c:dPt>
            <c:idx val="2"/>
            <c:bubble3D val="0"/>
            <c:spPr>
              <a:solidFill>
                <a:schemeClr val="bg1">
                  <a:lumMod val="65000"/>
                </a:schemeClr>
              </a:solidFill>
            </c:spPr>
            <c:extLst>
              <c:ext xmlns:c16="http://schemas.microsoft.com/office/drawing/2014/chart" uri="{C3380CC4-5D6E-409C-BE32-E72D297353CC}">
                <c16:uniqueId val="{00000005-0098-4AD5-961C-48411471786E}"/>
              </c:ext>
            </c:extLst>
          </c:dPt>
          <c:dLbls>
            <c:numFmt formatCode="0.00%" sourceLinked="0"/>
            <c:spPr>
              <a:noFill/>
              <a:ln w="25354">
                <a:noFill/>
              </a:ln>
            </c:spPr>
            <c:txPr>
              <a:bodyPr rot="0" spcFirstLastPara="1" vertOverflow="ellipsis" vert="horz" wrap="square" lIns="38100" tIns="19050" rIns="38100" bIns="19050" anchor="ctr" anchorCtr="1">
                <a:spAutoFit/>
              </a:bodyPr>
              <a:lstStyle/>
              <a:p>
                <a:pPr>
                  <a:defRPr sz="1394" b="1" i="0" u="none" strike="noStrike" kern="1200" baseline="0">
                    <a:solidFill>
                      <a:schemeClr val="tx1">
                        <a:lumMod val="75000"/>
                        <a:lumOff val="25000"/>
                      </a:schemeClr>
                    </a:solidFill>
                    <a:latin typeface="+mn-lt"/>
                    <a:ea typeface="+mn-ea"/>
                    <a:cs typeface="+mn-cs"/>
                  </a:defRPr>
                </a:pPr>
                <a:endParaRPr lang="ro-RO"/>
              </a:p>
            </c:txPr>
            <c:showLegendKey val="0"/>
            <c:showVal val="0"/>
            <c:showCatName val="1"/>
            <c:showSerName val="0"/>
            <c:showPercent val="1"/>
            <c:showBubbleSize val="0"/>
            <c:showLeaderLines val="1"/>
            <c:leaderLines>
              <c:spPr>
                <a:ln w="9491" cap="flat" cmpd="sng" algn="ctr">
                  <a:solidFill>
                    <a:schemeClr val="tx1">
                      <a:lumMod val="35000"/>
                      <a:lumOff val="65000"/>
                    </a:schemeClr>
                  </a:solidFill>
                  <a:round/>
                </a:ln>
                <a:effectLst/>
              </c:spPr>
            </c:leaderLines>
            <c:extLst>
              <c:ext xmlns:c15="http://schemas.microsoft.com/office/drawing/2012/chart" uri="{CE6537A1-D6FC-4f65-9D91-7224C49458BB}"/>
            </c:extLst>
          </c:dLbls>
          <c:cat>
            <c:numRef>
              <c:f>Sheet1!$A$2:$A$4</c:f>
              <c:numCache>
                <c:formatCode>General</c:formatCode>
                <c:ptCount val="3"/>
              </c:numCache>
            </c:numRef>
          </c:cat>
          <c:val>
            <c:numRef>
              <c:f>Sheet1!$B$2:$B$4</c:f>
              <c:numCache>
                <c:formatCode>General</c:formatCode>
                <c:ptCount val="3"/>
                <c:pt idx="0">
                  <c:v>177</c:v>
                </c:pt>
                <c:pt idx="1">
                  <c:v>121</c:v>
                </c:pt>
                <c:pt idx="2">
                  <c:v>95</c:v>
                </c:pt>
              </c:numCache>
            </c:numRef>
          </c:val>
          <c:extLst>
            <c:ext xmlns:c16="http://schemas.microsoft.com/office/drawing/2014/chart" uri="{C3380CC4-5D6E-409C-BE32-E72D297353CC}">
              <c16:uniqueId val="{00000006-0098-4AD5-961C-48411471786E}"/>
            </c:ext>
          </c:extLst>
        </c:ser>
        <c:dLbls>
          <c:showLegendKey val="0"/>
          <c:showVal val="0"/>
          <c:showCatName val="0"/>
          <c:showSerName val="0"/>
          <c:showPercent val="0"/>
          <c:showBubbleSize val="0"/>
          <c:showLeaderLines val="1"/>
        </c:dLbls>
        <c:firstSliceAng val="0"/>
      </c:pieChart>
      <c:spPr>
        <a:noFill/>
        <a:ln w="25354">
          <a:noFill/>
        </a:ln>
      </c:spPr>
    </c:plotArea>
    <c:plotVisOnly val="1"/>
    <c:dispBlanksAs val="gap"/>
    <c:showDLblsOverMax val="0"/>
  </c:chart>
  <c:spPr>
    <a:noFill/>
    <a:ln>
      <a:noFill/>
    </a:ln>
  </c:spPr>
  <c:txPr>
    <a:bodyPr/>
    <a:lstStyle/>
    <a:p>
      <a:pPr>
        <a:defRPr/>
      </a:pPr>
      <a:endParaRPr lang="ro-RO"/>
    </a:p>
  </c:txPr>
  <c:externalData r:id="rId1">
    <c:autoUpdate val="0"/>
  </c:externalData>
</c:chartSpace>
</file>

<file path=ppt/charts/chart4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1"/>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lgn="ctr">
              <a:defRPr sz="999" b="0" i="0" u="none" strike="noStrike" baseline="0">
                <a:solidFill>
                  <a:srgbClr val="000000"/>
                </a:solidFill>
                <a:latin typeface="Calibri"/>
                <a:ea typeface="Calibri"/>
                <a:cs typeface="Calibri"/>
              </a:defRPr>
            </a:pPr>
            <a:r>
              <a:rPr lang="en-US" sz="2392" b="1" i="0" u="none" strike="noStrike" baseline="0" dirty="0">
                <a:solidFill>
                  <a:srgbClr val="333333"/>
                </a:solidFill>
                <a:latin typeface="Calibri"/>
                <a:cs typeface="Calibri"/>
              </a:rPr>
              <a:t>In your opinion, the courts should impose more severe prison sentences:</a:t>
            </a:r>
            <a:endParaRPr lang="ro-RO" sz="2392" b="1" i="0" u="none" strike="noStrike" baseline="0" dirty="0">
              <a:solidFill>
                <a:srgbClr val="333333"/>
              </a:solidFill>
              <a:latin typeface="Calibri"/>
              <a:cs typeface="Calibri"/>
            </a:endParaRPr>
          </a:p>
        </c:rich>
      </c:tx>
      <c:overlay val="0"/>
      <c:spPr>
        <a:noFill/>
        <a:effectLst/>
      </c:spPr>
    </c:title>
    <c:autoTitleDeleted val="0"/>
    <c:plotArea>
      <c:layout/>
      <c:pieChart>
        <c:varyColors val="0"/>
        <c:dLbls>
          <c:showLegendKey val="0"/>
          <c:showVal val="0"/>
          <c:showCatName val="0"/>
          <c:showSerName val="0"/>
          <c:showPercent val="0"/>
          <c:showBubbleSize val="0"/>
          <c:showLeaderLines val="0"/>
        </c:dLbls>
        <c:firstSliceAng val="0"/>
      </c:pieChart>
      <c:spPr>
        <a:noFill/>
        <a:ln w="25366">
          <a:noFill/>
        </a:ln>
      </c:spPr>
    </c:plotArea>
    <c:plotVisOnly val="1"/>
    <c:dispBlanksAs val="gap"/>
    <c:showDLblsOverMax val="1"/>
  </c:chart>
  <c:spPr>
    <a:noFill/>
    <a:ln>
      <a:noFill/>
    </a:ln>
  </c:spPr>
  <c:txPr>
    <a:bodyPr/>
    <a:lstStyle/>
    <a:p>
      <a:pPr>
        <a:defRPr sz="999" b="0" i="0" u="none" strike="noStrike" baseline="0">
          <a:solidFill>
            <a:srgbClr val="000000"/>
          </a:solidFill>
          <a:latin typeface="Calibri"/>
          <a:ea typeface="Calibri"/>
          <a:cs typeface="Calibri"/>
        </a:defRPr>
      </a:pPr>
      <a:endParaRPr lang="ro-RO"/>
    </a:p>
  </c:txPr>
  <c:externalData r:id="rId1">
    <c:autoUpdate val="0"/>
  </c:externalData>
</c:chartSpace>
</file>

<file path=ppt/charts/chart4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Column1</c:v>
                </c:pt>
              </c:strCache>
            </c:strRef>
          </c:tx>
          <c:dPt>
            <c:idx val="0"/>
            <c:bubble3D val="0"/>
            <c:spPr>
              <a:solidFill>
                <a:schemeClr val="accent1"/>
              </a:solidFill>
              <a:ln w="18980">
                <a:solidFill>
                  <a:schemeClr val="lt1"/>
                </a:solidFill>
              </a:ln>
              <a:effectLst/>
            </c:spPr>
            <c:extLst>
              <c:ext xmlns:c16="http://schemas.microsoft.com/office/drawing/2014/chart" uri="{C3380CC4-5D6E-409C-BE32-E72D297353CC}">
                <c16:uniqueId val="{00000001-43E8-41F0-AF54-2C3B5C29609F}"/>
              </c:ext>
            </c:extLst>
          </c:dPt>
          <c:dPt>
            <c:idx val="1"/>
            <c:bubble3D val="0"/>
            <c:spPr>
              <a:solidFill>
                <a:schemeClr val="accent2"/>
              </a:solidFill>
              <a:ln w="18980">
                <a:solidFill>
                  <a:schemeClr val="lt1"/>
                </a:solidFill>
              </a:ln>
              <a:effectLst/>
            </c:spPr>
            <c:extLst>
              <c:ext xmlns:c16="http://schemas.microsoft.com/office/drawing/2014/chart" uri="{C3380CC4-5D6E-409C-BE32-E72D297353CC}">
                <c16:uniqueId val="{00000003-43E8-41F0-AF54-2C3B5C29609F}"/>
              </c:ext>
            </c:extLst>
          </c:dPt>
          <c:dPt>
            <c:idx val="2"/>
            <c:bubble3D val="0"/>
            <c:spPr>
              <a:solidFill>
                <a:schemeClr val="bg1">
                  <a:lumMod val="65000"/>
                </a:schemeClr>
              </a:solidFill>
            </c:spPr>
            <c:extLst>
              <c:ext xmlns:c16="http://schemas.microsoft.com/office/drawing/2014/chart" uri="{C3380CC4-5D6E-409C-BE32-E72D297353CC}">
                <c16:uniqueId val="{00000001-4CBA-4D2F-8533-897B1E4FE0A6}"/>
              </c:ext>
            </c:extLst>
          </c:dPt>
          <c:dLbls>
            <c:numFmt formatCode="0.00%" sourceLinked="0"/>
            <c:spPr>
              <a:noFill/>
              <a:ln w="25354">
                <a:noFill/>
              </a:ln>
            </c:spPr>
            <c:txPr>
              <a:bodyPr rot="0" spcFirstLastPara="1" vertOverflow="ellipsis" vert="horz" wrap="square" lIns="38100" tIns="19050" rIns="38100" bIns="19050" anchor="ctr" anchorCtr="1">
                <a:spAutoFit/>
              </a:bodyPr>
              <a:lstStyle/>
              <a:p>
                <a:pPr>
                  <a:defRPr sz="1394" b="1" i="0" u="none" strike="noStrike" kern="1200" baseline="0">
                    <a:solidFill>
                      <a:schemeClr val="tx1">
                        <a:lumMod val="75000"/>
                        <a:lumOff val="25000"/>
                      </a:schemeClr>
                    </a:solidFill>
                    <a:latin typeface="+mn-lt"/>
                    <a:ea typeface="+mn-ea"/>
                    <a:cs typeface="+mn-cs"/>
                  </a:defRPr>
                </a:pPr>
                <a:endParaRPr lang="ro-RO"/>
              </a:p>
            </c:txPr>
            <c:showLegendKey val="0"/>
            <c:showVal val="0"/>
            <c:showCatName val="1"/>
            <c:showSerName val="0"/>
            <c:showPercent val="1"/>
            <c:showBubbleSize val="0"/>
            <c:showLeaderLines val="1"/>
            <c:leaderLines>
              <c:spPr>
                <a:ln w="9491" cap="flat" cmpd="sng" algn="ctr">
                  <a:solidFill>
                    <a:schemeClr val="tx1">
                      <a:lumMod val="35000"/>
                      <a:lumOff val="65000"/>
                    </a:schemeClr>
                  </a:solidFill>
                  <a:round/>
                </a:ln>
                <a:effectLst/>
              </c:spPr>
            </c:leaderLines>
            <c:extLst>
              <c:ext xmlns:c15="http://schemas.microsoft.com/office/drawing/2012/chart" uri="{CE6537A1-D6FC-4f65-9D91-7224C49458BB}"/>
            </c:extLst>
          </c:dLbls>
          <c:cat>
            <c:numRef>
              <c:f>Sheet1!$A$2:$A$4</c:f>
              <c:numCache>
                <c:formatCode>General</c:formatCode>
                <c:ptCount val="3"/>
              </c:numCache>
            </c:numRef>
          </c:cat>
          <c:val>
            <c:numRef>
              <c:f>Sheet1!$B$2:$B$4</c:f>
              <c:numCache>
                <c:formatCode>General</c:formatCode>
                <c:ptCount val="3"/>
                <c:pt idx="0">
                  <c:v>244</c:v>
                </c:pt>
                <c:pt idx="1">
                  <c:v>189</c:v>
                </c:pt>
                <c:pt idx="2">
                  <c:v>83</c:v>
                </c:pt>
              </c:numCache>
            </c:numRef>
          </c:val>
          <c:extLst>
            <c:ext xmlns:c16="http://schemas.microsoft.com/office/drawing/2014/chart" uri="{C3380CC4-5D6E-409C-BE32-E72D297353CC}">
              <c16:uniqueId val="{00000004-43E8-41F0-AF54-2C3B5C29609F}"/>
            </c:ext>
          </c:extLst>
        </c:ser>
        <c:dLbls>
          <c:showLegendKey val="0"/>
          <c:showVal val="0"/>
          <c:showCatName val="0"/>
          <c:showSerName val="0"/>
          <c:showPercent val="0"/>
          <c:showBubbleSize val="0"/>
          <c:showLeaderLines val="1"/>
        </c:dLbls>
        <c:firstSliceAng val="0"/>
      </c:pieChart>
      <c:spPr>
        <a:noFill/>
        <a:ln w="25354">
          <a:noFill/>
        </a:ln>
      </c:spPr>
    </c:plotArea>
    <c:plotVisOnly val="1"/>
    <c:dispBlanksAs val="gap"/>
    <c:showDLblsOverMax val="0"/>
  </c:chart>
  <c:spPr>
    <a:noFill/>
    <a:ln>
      <a:noFill/>
    </a:ln>
  </c:spPr>
  <c:txPr>
    <a:bodyPr/>
    <a:lstStyle/>
    <a:p>
      <a:pPr>
        <a:defRPr/>
      </a:pPr>
      <a:endParaRPr lang="ro-RO"/>
    </a:p>
  </c:txPr>
  <c:externalData r:id="rId1">
    <c:autoUpdate val="0"/>
  </c:externalData>
</c:chartSpace>
</file>

<file path=ppt/charts/chart4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dLbls>
          <c:showLegendKey val="0"/>
          <c:showVal val="0"/>
          <c:showCatName val="0"/>
          <c:showSerName val="0"/>
          <c:showPercent val="0"/>
          <c:showBubbleSize val="0"/>
          <c:showLeaderLines val="0"/>
        </c:dLbls>
        <c:firstSliceAng val="0"/>
      </c:pieChart>
      <c:spPr>
        <a:noFill/>
        <a:ln w="25354">
          <a:noFill/>
        </a:ln>
      </c:spPr>
    </c:plotArea>
    <c:plotVisOnly val="1"/>
    <c:dispBlanksAs val="gap"/>
    <c:showDLblsOverMax val="0"/>
  </c:chart>
  <c:spPr>
    <a:noFill/>
    <a:ln>
      <a:noFill/>
    </a:ln>
  </c:spPr>
  <c:txPr>
    <a:bodyPr/>
    <a:lstStyle/>
    <a:p>
      <a:pPr>
        <a:defRPr/>
      </a:pPr>
      <a:endParaRPr lang="ro-RO"/>
    </a:p>
  </c:txPr>
  <c:externalData r:id="rId1">
    <c:autoUpdate val="0"/>
  </c:externalData>
</c:chartSpace>
</file>

<file path=ppt/charts/chart4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Column1</c:v>
                </c:pt>
              </c:strCache>
            </c:strRef>
          </c:tx>
          <c:dPt>
            <c:idx val="0"/>
            <c:bubble3D val="0"/>
            <c:spPr>
              <a:solidFill>
                <a:schemeClr val="accent1"/>
              </a:solidFill>
              <a:ln w="18980">
                <a:solidFill>
                  <a:schemeClr val="lt1"/>
                </a:solidFill>
              </a:ln>
              <a:effectLst/>
            </c:spPr>
            <c:extLst>
              <c:ext xmlns:c16="http://schemas.microsoft.com/office/drawing/2014/chart" uri="{C3380CC4-5D6E-409C-BE32-E72D297353CC}">
                <c16:uniqueId val="{00000001-AD6D-4800-AFA1-26E5A146CBCD}"/>
              </c:ext>
            </c:extLst>
          </c:dPt>
          <c:dPt>
            <c:idx val="1"/>
            <c:bubble3D val="0"/>
            <c:spPr>
              <a:solidFill>
                <a:schemeClr val="accent2"/>
              </a:solidFill>
              <a:ln w="18980">
                <a:solidFill>
                  <a:schemeClr val="lt1"/>
                </a:solidFill>
              </a:ln>
              <a:effectLst/>
            </c:spPr>
            <c:extLst>
              <c:ext xmlns:c16="http://schemas.microsoft.com/office/drawing/2014/chart" uri="{C3380CC4-5D6E-409C-BE32-E72D297353CC}">
                <c16:uniqueId val="{00000003-AD6D-4800-AFA1-26E5A146CBCD}"/>
              </c:ext>
            </c:extLst>
          </c:dPt>
          <c:dPt>
            <c:idx val="2"/>
            <c:bubble3D val="0"/>
            <c:spPr>
              <a:solidFill>
                <a:schemeClr val="bg1">
                  <a:lumMod val="65000"/>
                </a:schemeClr>
              </a:solidFill>
            </c:spPr>
            <c:extLst>
              <c:ext xmlns:c16="http://schemas.microsoft.com/office/drawing/2014/chart" uri="{C3380CC4-5D6E-409C-BE32-E72D297353CC}">
                <c16:uniqueId val="{00000005-AD6D-4800-AFA1-26E5A146CBCD}"/>
              </c:ext>
            </c:extLst>
          </c:dPt>
          <c:dLbls>
            <c:numFmt formatCode="0.00%" sourceLinked="0"/>
            <c:spPr>
              <a:noFill/>
              <a:ln w="25354">
                <a:noFill/>
              </a:ln>
            </c:spPr>
            <c:txPr>
              <a:bodyPr rot="0" spcFirstLastPara="1" vertOverflow="ellipsis" vert="horz" wrap="square" lIns="38100" tIns="19050" rIns="38100" bIns="19050" anchor="ctr" anchorCtr="1">
                <a:spAutoFit/>
              </a:bodyPr>
              <a:lstStyle/>
              <a:p>
                <a:pPr>
                  <a:defRPr sz="1394" b="1" i="0" u="none" strike="noStrike" kern="1200" baseline="0">
                    <a:solidFill>
                      <a:schemeClr val="tx1">
                        <a:lumMod val="75000"/>
                        <a:lumOff val="25000"/>
                      </a:schemeClr>
                    </a:solidFill>
                    <a:latin typeface="+mn-lt"/>
                    <a:ea typeface="+mn-ea"/>
                    <a:cs typeface="+mn-cs"/>
                  </a:defRPr>
                </a:pPr>
                <a:endParaRPr lang="ro-RO"/>
              </a:p>
            </c:txPr>
            <c:showLegendKey val="0"/>
            <c:showVal val="0"/>
            <c:showCatName val="1"/>
            <c:showSerName val="0"/>
            <c:showPercent val="1"/>
            <c:showBubbleSize val="0"/>
            <c:showLeaderLines val="1"/>
            <c:leaderLines>
              <c:spPr>
                <a:ln w="9491" cap="flat" cmpd="sng" algn="ctr">
                  <a:solidFill>
                    <a:schemeClr val="tx1">
                      <a:lumMod val="35000"/>
                      <a:lumOff val="65000"/>
                    </a:schemeClr>
                  </a:solidFill>
                  <a:round/>
                </a:ln>
                <a:effectLst/>
              </c:spPr>
            </c:leaderLines>
            <c:extLst>
              <c:ext xmlns:c15="http://schemas.microsoft.com/office/drawing/2012/chart" uri="{CE6537A1-D6FC-4f65-9D91-7224C49458BB}"/>
            </c:extLst>
          </c:dLbls>
          <c:cat>
            <c:numRef>
              <c:f>Sheet1!$A$2:$A$4</c:f>
              <c:numCache>
                <c:formatCode>General</c:formatCode>
                <c:ptCount val="3"/>
              </c:numCache>
            </c:numRef>
          </c:cat>
          <c:val>
            <c:numRef>
              <c:f>Sheet1!$B$2:$B$4</c:f>
              <c:numCache>
                <c:formatCode>General</c:formatCode>
                <c:ptCount val="3"/>
                <c:pt idx="0">
                  <c:v>153</c:v>
                </c:pt>
                <c:pt idx="1">
                  <c:v>124</c:v>
                </c:pt>
                <c:pt idx="2">
                  <c:v>58</c:v>
                </c:pt>
              </c:numCache>
            </c:numRef>
          </c:val>
          <c:extLst>
            <c:ext xmlns:c16="http://schemas.microsoft.com/office/drawing/2014/chart" uri="{C3380CC4-5D6E-409C-BE32-E72D297353CC}">
              <c16:uniqueId val="{00000006-AD6D-4800-AFA1-26E5A146CBCD}"/>
            </c:ext>
          </c:extLst>
        </c:ser>
        <c:dLbls>
          <c:showLegendKey val="0"/>
          <c:showVal val="0"/>
          <c:showCatName val="0"/>
          <c:showSerName val="0"/>
          <c:showPercent val="0"/>
          <c:showBubbleSize val="0"/>
          <c:showLeaderLines val="1"/>
        </c:dLbls>
        <c:firstSliceAng val="0"/>
      </c:pieChart>
      <c:spPr>
        <a:noFill/>
        <a:ln w="25354">
          <a:noFill/>
        </a:ln>
      </c:spPr>
    </c:plotArea>
    <c:plotVisOnly val="1"/>
    <c:dispBlanksAs val="gap"/>
    <c:showDLblsOverMax val="0"/>
  </c:chart>
  <c:spPr>
    <a:noFill/>
    <a:ln>
      <a:noFill/>
    </a:ln>
  </c:spPr>
  <c:txPr>
    <a:bodyPr/>
    <a:lstStyle/>
    <a:p>
      <a:pPr>
        <a:defRPr/>
      </a:pPr>
      <a:endParaRPr lang="ro-RO"/>
    </a:p>
  </c:tx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1429588889328531E-2"/>
          <c:y val="0.22089397323024812"/>
          <c:w val="0.93176974109392108"/>
          <c:h val="0.5013062053437346"/>
        </c:manualLayout>
      </c:layout>
      <c:barChart>
        <c:barDir val="col"/>
        <c:grouping val="clustered"/>
        <c:varyColors val="0"/>
        <c:ser>
          <c:idx val="0"/>
          <c:order val="0"/>
          <c:tx>
            <c:strRef>
              <c:f>Sheet1!$B$1</c:f>
              <c:strCache>
                <c:ptCount val="1"/>
                <c:pt idx="0">
                  <c:v>Number of persons convicted in 2019 - in total 422</c:v>
                </c:pt>
              </c:strCache>
            </c:strRef>
          </c:tx>
          <c:spPr>
            <a:solidFill>
              <a:schemeClr val="accent4">
                <a:lumMod val="75000"/>
              </a:schemeClr>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numFmt formatCode="#,##0" sourceLinked="0"/>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ro-RO"/>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imprisonment</c:v>
                </c:pt>
                <c:pt idx="1">
                  <c:v>suspension of the imprisonment</c:v>
                </c:pt>
                <c:pt idx="2">
                  <c:v>postponing the penalty application</c:v>
                </c:pt>
                <c:pt idx="3">
                  <c:v>fine</c:v>
                </c:pt>
              </c:strCache>
            </c:strRef>
          </c:cat>
          <c:val>
            <c:numRef>
              <c:f>Sheet1!$B$2:$B$5</c:f>
              <c:numCache>
                <c:formatCode>General</c:formatCode>
                <c:ptCount val="4"/>
                <c:pt idx="0" formatCode="#,##0">
                  <c:v>114</c:v>
                </c:pt>
                <c:pt idx="1">
                  <c:v>258</c:v>
                </c:pt>
                <c:pt idx="2">
                  <c:v>12</c:v>
                </c:pt>
                <c:pt idx="3">
                  <c:v>38</c:v>
                </c:pt>
              </c:numCache>
            </c:numRef>
          </c:val>
          <c:extLst>
            <c:ext xmlns:c16="http://schemas.microsoft.com/office/drawing/2014/chart" uri="{C3380CC4-5D6E-409C-BE32-E72D297353CC}">
              <c16:uniqueId val="{00000000-5429-4BC5-9B54-52E540319702}"/>
            </c:ext>
          </c:extLst>
        </c:ser>
        <c:dLbls>
          <c:dLblPos val="outEnd"/>
          <c:showLegendKey val="0"/>
          <c:showVal val="1"/>
          <c:showCatName val="0"/>
          <c:showSerName val="0"/>
          <c:showPercent val="0"/>
          <c:showBubbleSize val="0"/>
        </c:dLbls>
        <c:gapWidth val="100"/>
        <c:overlap val="-24"/>
        <c:axId val="878978728"/>
        <c:axId val="878986928"/>
      </c:barChart>
      <c:catAx>
        <c:axId val="878978728"/>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ro-RO"/>
          </a:p>
        </c:txPr>
        <c:crossAx val="878986928"/>
        <c:crosses val="autoZero"/>
        <c:auto val="1"/>
        <c:lblAlgn val="ctr"/>
        <c:lblOffset val="100"/>
        <c:noMultiLvlLbl val="0"/>
      </c:catAx>
      <c:valAx>
        <c:axId val="878986928"/>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ro-RO"/>
          </a:p>
        </c:txPr>
        <c:crossAx val="878978728"/>
        <c:crosses val="autoZero"/>
        <c:crossBetween val="between"/>
      </c:valAx>
      <c:spPr>
        <a:noFill/>
        <a:ln>
          <a:noFill/>
        </a:ln>
        <a:effectLst/>
      </c:spPr>
    </c:plotArea>
    <c:legend>
      <c:legendPos val="b"/>
      <c:layout>
        <c:manualLayout>
          <c:xMode val="edge"/>
          <c:yMode val="edge"/>
          <c:x val="0.15817296587926513"/>
          <c:y val="5.5506409076767807E-2"/>
          <c:w val="0.68284055118110232"/>
          <c:h val="6.2651358770206889E-2"/>
        </c:manualLayout>
      </c:layout>
      <c:overlay val="0"/>
      <c:spPr>
        <a:noFill/>
        <a:ln>
          <a:noFill/>
        </a:ln>
        <a:effectLst/>
      </c:spPr>
      <c:txPr>
        <a:bodyPr rot="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ro-RO"/>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ro-RO"/>
    </a:p>
  </c:txPr>
  <c:externalData r:id="rId3">
    <c:autoUpdate val="0"/>
  </c:externalData>
</c:chartSpace>
</file>

<file path=ppt/charts/chart5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Column1</c:v>
                </c:pt>
              </c:strCache>
            </c:strRef>
          </c:tx>
          <c:dPt>
            <c:idx val="0"/>
            <c:bubble3D val="0"/>
            <c:spPr>
              <a:solidFill>
                <a:schemeClr val="accent1"/>
              </a:solidFill>
              <a:ln w="18980">
                <a:solidFill>
                  <a:schemeClr val="lt1"/>
                </a:solidFill>
              </a:ln>
              <a:effectLst/>
            </c:spPr>
            <c:extLst>
              <c:ext xmlns:c16="http://schemas.microsoft.com/office/drawing/2014/chart" uri="{C3380CC4-5D6E-409C-BE32-E72D297353CC}">
                <c16:uniqueId val="{00000001-7975-4F36-BFF7-71601F0ECCC3}"/>
              </c:ext>
            </c:extLst>
          </c:dPt>
          <c:dPt>
            <c:idx val="1"/>
            <c:bubble3D val="0"/>
            <c:spPr>
              <a:solidFill>
                <a:schemeClr val="accent2"/>
              </a:solidFill>
              <a:ln w="18980">
                <a:solidFill>
                  <a:schemeClr val="lt1"/>
                </a:solidFill>
              </a:ln>
              <a:effectLst/>
            </c:spPr>
            <c:extLst>
              <c:ext xmlns:c16="http://schemas.microsoft.com/office/drawing/2014/chart" uri="{C3380CC4-5D6E-409C-BE32-E72D297353CC}">
                <c16:uniqueId val="{00000003-7975-4F36-BFF7-71601F0ECCC3}"/>
              </c:ext>
            </c:extLst>
          </c:dPt>
          <c:dPt>
            <c:idx val="2"/>
            <c:bubble3D val="0"/>
            <c:spPr>
              <a:solidFill>
                <a:schemeClr val="bg1">
                  <a:lumMod val="65000"/>
                </a:schemeClr>
              </a:solidFill>
            </c:spPr>
            <c:extLst>
              <c:ext xmlns:c16="http://schemas.microsoft.com/office/drawing/2014/chart" uri="{C3380CC4-5D6E-409C-BE32-E72D297353CC}">
                <c16:uniqueId val="{00000005-7975-4F36-BFF7-71601F0ECCC3}"/>
              </c:ext>
            </c:extLst>
          </c:dPt>
          <c:dLbls>
            <c:numFmt formatCode="0.00%" sourceLinked="0"/>
            <c:spPr>
              <a:noFill/>
              <a:ln w="25354">
                <a:noFill/>
              </a:ln>
            </c:spPr>
            <c:txPr>
              <a:bodyPr rot="0" spcFirstLastPara="1" vertOverflow="ellipsis" vert="horz" wrap="square" lIns="38100" tIns="19050" rIns="38100" bIns="19050" anchor="ctr" anchorCtr="1">
                <a:spAutoFit/>
              </a:bodyPr>
              <a:lstStyle/>
              <a:p>
                <a:pPr>
                  <a:defRPr sz="1394" b="1" i="0" u="none" strike="noStrike" kern="1200" baseline="0">
                    <a:solidFill>
                      <a:schemeClr val="tx1">
                        <a:lumMod val="75000"/>
                        <a:lumOff val="25000"/>
                      </a:schemeClr>
                    </a:solidFill>
                    <a:latin typeface="+mn-lt"/>
                    <a:ea typeface="+mn-ea"/>
                    <a:cs typeface="+mn-cs"/>
                  </a:defRPr>
                </a:pPr>
                <a:endParaRPr lang="ro-RO"/>
              </a:p>
            </c:txPr>
            <c:showLegendKey val="0"/>
            <c:showVal val="0"/>
            <c:showCatName val="1"/>
            <c:showSerName val="0"/>
            <c:showPercent val="1"/>
            <c:showBubbleSize val="0"/>
            <c:showLeaderLines val="1"/>
            <c:leaderLines>
              <c:spPr>
                <a:ln w="9491" cap="flat" cmpd="sng" algn="ctr">
                  <a:solidFill>
                    <a:schemeClr val="tx1">
                      <a:lumMod val="35000"/>
                      <a:lumOff val="65000"/>
                    </a:schemeClr>
                  </a:solidFill>
                  <a:round/>
                </a:ln>
                <a:effectLst/>
              </c:spPr>
            </c:leaderLines>
            <c:extLst>
              <c:ext xmlns:c15="http://schemas.microsoft.com/office/drawing/2012/chart" uri="{CE6537A1-D6FC-4f65-9D91-7224C49458BB}"/>
            </c:extLst>
          </c:dLbls>
          <c:cat>
            <c:numRef>
              <c:f>Sheet1!$A$2:$A$4</c:f>
              <c:numCache>
                <c:formatCode>General</c:formatCode>
                <c:ptCount val="3"/>
              </c:numCache>
            </c:numRef>
          </c:cat>
          <c:val>
            <c:numRef>
              <c:f>Sheet1!$B$2:$B$4</c:f>
              <c:numCache>
                <c:formatCode>General</c:formatCode>
                <c:ptCount val="3"/>
                <c:pt idx="0">
                  <c:v>148</c:v>
                </c:pt>
                <c:pt idx="1">
                  <c:v>138</c:v>
                </c:pt>
                <c:pt idx="2">
                  <c:v>48</c:v>
                </c:pt>
              </c:numCache>
            </c:numRef>
          </c:val>
          <c:extLst>
            <c:ext xmlns:c16="http://schemas.microsoft.com/office/drawing/2014/chart" uri="{C3380CC4-5D6E-409C-BE32-E72D297353CC}">
              <c16:uniqueId val="{00000006-7975-4F36-BFF7-71601F0ECCC3}"/>
            </c:ext>
          </c:extLst>
        </c:ser>
        <c:dLbls>
          <c:showLegendKey val="0"/>
          <c:showVal val="0"/>
          <c:showCatName val="0"/>
          <c:showSerName val="0"/>
          <c:showPercent val="0"/>
          <c:showBubbleSize val="0"/>
          <c:showLeaderLines val="1"/>
        </c:dLbls>
        <c:firstSliceAng val="0"/>
      </c:pieChart>
      <c:spPr>
        <a:noFill/>
        <a:ln w="25354">
          <a:noFill/>
        </a:ln>
      </c:spPr>
    </c:plotArea>
    <c:plotVisOnly val="1"/>
    <c:dispBlanksAs val="gap"/>
    <c:showDLblsOverMax val="0"/>
  </c:chart>
  <c:spPr>
    <a:noFill/>
    <a:ln>
      <a:noFill/>
    </a:ln>
  </c:spPr>
  <c:txPr>
    <a:bodyPr/>
    <a:lstStyle/>
    <a:p>
      <a:pPr>
        <a:defRPr/>
      </a:pPr>
      <a:endParaRPr lang="ro-RO"/>
    </a:p>
  </c:txPr>
  <c:externalData r:id="rId1">
    <c:autoUpdate val="0"/>
  </c:externalData>
</c:chartSpace>
</file>

<file path=ppt/charts/chart5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Column1</c:v>
                </c:pt>
              </c:strCache>
            </c:strRef>
          </c:tx>
          <c:dPt>
            <c:idx val="0"/>
            <c:bubble3D val="0"/>
            <c:spPr>
              <a:solidFill>
                <a:schemeClr val="accent1"/>
              </a:solidFill>
              <a:ln w="18980">
                <a:solidFill>
                  <a:schemeClr val="lt1"/>
                </a:solidFill>
              </a:ln>
              <a:effectLst/>
            </c:spPr>
            <c:extLst>
              <c:ext xmlns:c16="http://schemas.microsoft.com/office/drawing/2014/chart" uri="{C3380CC4-5D6E-409C-BE32-E72D297353CC}">
                <c16:uniqueId val="{00000001-AE0B-4AF0-9AE0-52109165E608}"/>
              </c:ext>
            </c:extLst>
          </c:dPt>
          <c:dPt>
            <c:idx val="1"/>
            <c:bubble3D val="0"/>
            <c:spPr>
              <a:solidFill>
                <a:schemeClr val="accent2"/>
              </a:solidFill>
              <a:ln w="18980">
                <a:solidFill>
                  <a:schemeClr val="lt1"/>
                </a:solidFill>
              </a:ln>
              <a:effectLst/>
            </c:spPr>
            <c:extLst>
              <c:ext xmlns:c16="http://schemas.microsoft.com/office/drawing/2014/chart" uri="{C3380CC4-5D6E-409C-BE32-E72D297353CC}">
                <c16:uniqueId val="{00000003-AE0B-4AF0-9AE0-52109165E608}"/>
              </c:ext>
            </c:extLst>
          </c:dPt>
          <c:dPt>
            <c:idx val="2"/>
            <c:bubble3D val="0"/>
            <c:spPr>
              <a:solidFill>
                <a:schemeClr val="bg1">
                  <a:lumMod val="65000"/>
                </a:schemeClr>
              </a:solidFill>
            </c:spPr>
            <c:extLst>
              <c:ext xmlns:c16="http://schemas.microsoft.com/office/drawing/2014/chart" uri="{C3380CC4-5D6E-409C-BE32-E72D297353CC}">
                <c16:uniqueId val="{00000005-AE0B-4AF0-9AE0-52109165E608}"/>
              </c:ext>
            </c:extLst>
          </c:dPt>
          <c:dLbls>
            <c:numFmt formatCode="0.00%" sourceLinked="0"/>
            <c:spPr>
              <a:noFill/>
              <a:ln w="25354">
                <a:noFill/>
              </a:ln>
            </c:spPr>
            <c:txPr>
              <a:bodyPr rot="0" spcFirstLastPara="1" vertOverflow="ellipsis" vert="horz" wrap="square" lIns="38100" tIns="19050" rIns="38100" bIns="19050" anchor="ctr" anchorCtr="1">
                <a:spAutoFit/>
              </a:bodyPr>
              <a:lstStyle/>
              <a:p>
                <a:pPr>
                  <a:defRPr sz="1394" b="1" i="0" u="none" strike="noStrike" kern="1200" baseline="0">
                    <a:solidFill>
                      <a:schemeClr val="tx1">
                        <a:lumMod val="75000"/>
                        <a:lumOff val="25000"/>
                      </a:schemeClr>
                    </a:solidFill>
                    <a:latin typeface="+mn-lt"/>
                    <a:ea typeface="+mn-ea"/>
                    <a:cs typeface="+mn-cs"/>
                  </a:defRPr>
                </a:pPr>
                <a:endParaRPr lang="ro-RO"/>
              </a:p>
            </c:txPr>
            <c:showLegendKey val="0"/>
            <c:showVal val="0"/>
            <c:showCatName val="1"/>
            <c:showSerName val="0"/>
            <c:showPercent val="1"/>
            <c:showBubbleSize val="0"/>
            <c:showLeaderLines val="1"/>
            <c:leaderLines>
              <c:spPr>
                <a:ln w="9491" cap="flat" cmpd="sng" algn="ctr">
                  <a:solidFill>
                    <a:schemeClr val="tx1">
                      <a:lumMod val="35000"/>
                      <a:lumOff val="65000"/>
                    </a:schemeClr>
                  </a:solidFill>
                  <a:round/>
                </a:ln>
                <a:effectLst/>
              </c:spPr>
            </c:leaderLines>
            <c:extLst>
              <c:ext xmlns:c15="http://schemas.microsoft.com/office/drawing/2012/chart" uri="{CE6537A1-D6FC-4f65-9D91-7224C49458BB}"/>
            </c:extLst>
          </c:dLbls>
          <c:cat>
            <c:numRef>
              <c:f>Sheet1!$A$2:$A$4</c:f>
              <c:numCache>
                <c:formatCode>General</c:formatCode>
                <c:ptCount val="3"/>
              </c:numCache>
            </c:numRef>
          </c:cat>
          <c:val>
            <c:numRef>
              <c:f>Sheet1!$B$2:$B$4</c:f>
              <c:numCache>
                <c:formatCode>General</c:formatCode>
                <c:ptCount val="3"/>
                <c:pt idx="0">
                  <c:v>125</c:v>
                </c:pt>
                <c:pt idx="1">
                  <c:v>84</c:v>
                </c:pt>
                <c:pt idx="2">
                  <c:v>43</c:v>
                </c:pt>
              </c:numCache>
            </c:numRef>
          </c:val>
          <c:extLst>
            <c:ext xmlns:c16="http://schemas.microsoft.com/office/drawing/2014/chart" uri="{C3380CC4-5D6E-409C-BE32-E72D297353CC}">
              <c16:uniqueId val="{00000006-AE0B-4AF0-9AE0-52109165E608}"/>
            </c:ext>
          </c:extLst>
        </c:ser>
        <c:dLbls>
          <c:showLegendKey val="0"/>
          <c:showVal val="0"/>
          <c:showCatName val="0"/>
          <c:showSerName val="0"/>
          <c:showPercent val="0"/>
          <c:showBubbleSize val="0"/>
          <c:showLeaderLines val="1"/>
        </c:dLbls>
        <c:firstSliceAng val="0"/>
      </c:pieChart>
      <c:spPr>
        <a:noFill/>
        <a:ln w="25354">
          <a:noFill/>
        </a:ln>
      </c:spPr>
    </c:plotArea>
    <c:plotVisOnly val="1"/>
    <c:dispBlanksAs val="gap"/>
    <c:showDLblsOverMax val="0"/>
  </c:chart>
  <c:spPr>
    <a:noFill/>
    <a:ln>
      <a:noFill/>
    </a:ln>
  </c:spPr>
  <c:txPr>
    <a:bodyPr/>
    <a:lstStyle/>
    <a:p>
      <a:pPr>
        <a:defRPr/>
      </a:pPr>
      <a:endParaRPr lang="ro-RO"/>
    </a:p>
  </c:txPr>
  <c:externalData r:id="rId1">
    <c:autoUpdate val="0"/>
  </c:externalData>
</c:chartSpace>
</file>

<file path=ppt/charts/chart5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Column1</c:v>
                </c:pt>
              </c:strCache>
            </c:strRef>
          </c:tx>
          <c:dPt>
            <c:idx val="0"/>
            <c:bubble3D val="0"/>
            <c:spPr>
              <a:solidFill>
                <a:schemeClr val="accent1"/>
              </a:solidFill>
              <a:ln w="18980">
                <a:solidFill>
                  <a:schemeClr val="lt1"/>
                </a:solidFill>
              </a:ln>
              <a:effectLst/>
            </c:spPr>
            <c:extLst>
              <c:ext xmlns:c16="http://schemas.microsoft.com/office/drawing/2014/chart" uri="{C3380CC4-5D6E-409C-BE32-E72D297353CC}">
                <c16:uniqueId val="{00000001-AE02-4058-BC48-2AEADEEBD85B}"/>
              </c:ext>
            </c:extLst>
          </c:dPt>
          <c:dPt>
            <c:idx val="1"/>
            <c:bubble3D val="0"/>
            <c:spPr>
              <a:solidFill>
                <a:schemeClr val="accent2"/>
              </a:solidFill>
              <a:ln w="18980">
                <a:solidFill>
                  <a:schemeClr val="lt1"/>
                </a:solidFill>
              </a:ln>
              <a:effectLst/>
            </c:spPr>
            <c:extLst>
              <c:ext xmlns:c16="http://schemas.microsoft.com/office/drawing/2014/chart" uri="{C3380CC4-5D6E-409C-BE32-E72D297353CC}">
                <c16:uniqueId val="{00000003-AE02-4058-BC48-2AEADEEBD85B}"/>
              </c:ext>
            </c:extLst>
          </c:dPt>
          <c:dPt>
            <c:idx val="2"/>
            <c:bubble3D val="0"/>
            <c:spPr>
              <a:solidFill>
                <a:schemeClr val="bg1">
                  <a:lumMod val="65000"/>
                </a:schemeClr>
              </a:solidFill>
            </c:spPr>
            <c:extLst>
              <c:ext xmlns:c16="http://schemas.microsoft.com/office/drawing/2014/chart" uri="{C3380CC4-5D6E-409C-BE32-E72D297353CC}">
                <c16:uniqueId val="{00000005-AE02-4058-BC48-2AEADEEBD85B}"/>
              </c:ext>
            </c:extLst>
          </c:dPt>
          <c:dLbls>
            <c:numFmt formatCode="0.00%" sourceLinked="0"/>
            <c:spPr>
              <a:noFill/>
              <a:ln w="25354">
                <a:noFill/>
              </a:ln>
            </c:spPr>
            <c:txPr>
              <a:bodyPr rot="0" spcFirstLastPara="1" vertOverflow="ellipsis" vert="horz" wrap="square" lIns="38100" tIns="19050" rIns="38100" bIns="19050" anchor="ctr" anchorCtr="1">
                <a:spAutoFit/>
              </a:bodyPr>
              <a:lstStyle/>
              <a:p>
                <a:pPr>
                  <a:defRPr sz="1394" b="1" i="0" u="none" strike="noStrike" kern="1200" baseline="0">
                    <a:solidFill>
                      <a:schemeClr val="tx1">
                        <a:lumMod val="75000"/>
                        <a:lumOff val="25000"/>
                      </a:schemeClr>
                    </a:solidFill>
                    <a:latin typeface="+mn-lt"/>
                    <a:ea typeface="+mn-ea"/>
                    <a:cs typeface="+mn-cs"/>
                  </a:defRPr>
                </a:pPr>
                <a:endParaRPr lang="ro-RO"/>
              </a:p>
            </c:txPr>
            <c:showLegendKey val="0"/>
            <c:showVal val="0"/>
            <c:showCatName val="1"/>
            <c:showSerName val="0"/>
            <c:showPercent val="1"/>
            <c:showBubbleSize val="0"/>
            <c:showLeaderLines val="1"/>
            <c:leaderLines>
              <c:spPr>
                <a:ln w="9491" cap="flat" cmpd="sng" algn="ctr">
                  <a:solidFill>
                    <a:schemeClr val="tx1">
                      <a:lumMod val="35000"/>
                      <a:lumOff val="65000"/>
                    </a:schemeClr>
                  </a:solidFill>
                  <a:round/>
                </a:ln>
                <a:effectLst/>
              </c:spPr>
            </c:leaderLines>
            <c:extLst>
              <c:ext xmlns:c15="http://schemas.microsoft.com/office/drawing/2012/chart" uri="{CE6537A1-D6FC-4f65-9D91-7224C49458BB}"/>
            </c:extLst>
          </c:dLbls>
          <c:cat>
            <c:numRef>
              <c:f>Sheet1!$A$2:$A$4</c:f>
              <c:numCache>
                <c:formatCode>General</c:formatCode>
                <c:ptCount val="3"/>
              </c:numCache>
            </c:numRef>
          </c:cat>
          <c:val>
            <c:numRef>
              <c:f>Sheet1!$B$2:$B$4</c:f>
              <c:numCache>
                <c:formatCode>General</c:formatCode>
                <c:ptCount val="3"/>
                <c:pt idx="0">
                  <c:v>178</c:v>
                </c:pt>
                <c:pt idx="1">
                  <c:v>157</c:v>
                </c:pt>
                <c:pt idx="2">
                  <c:v>57</c:v>
                </c:pt>
              </c:numCache>
            </c:numRef>
          </c:val>
          <c:extLst>
            <c:ext xmlns:c16="http://schemas.microsoft.com/office/drawing/2014/chart" uri="{C3380CC4-5D6E-409C-BE32-E72D297353CC}">
              <c16:uniqueId val="{00000006-AE02-4058-BC48-2AEADEEBD85B}"/>
            </c:ext>
          </c:extLst>
        </c:ser>
        <c:dLbls>
          <c:showLegendKey val="0"/>
          <c:showVal val="0"/>
          <c:showCatName val="0"/>
          <c:showSerName val="0"/>
          <c:showPercent val="0"/>
          <c:showBubbleSize val="0"/>
          <c:showLeaderLines val="1"/>
        </c:dLbls>
        <c:firstSliceAng val="0"/>
      </c:pieChart>
      <c:spPr>
        <a:noFill/>
        <a:ln w="25354">
          <a:noFill/>
        </a:ln>
      </c:spPr>
    </c:plotArea>
    <c:plotVisOnly val="1"/>
    <c:dispBlanksAs val="gap"/>
    <c:showDLblsOverMax val="0"/>
  </c:chart>
  <c:spPr>
    <a:noFill/>
    <a:ln>
      <a:noFill/>
    </a:ln>
  </c:spPr>
  <c:txPr>
    <a:bodyPr/>
    <a:lstStyle/>
    <a:p>
      <a:pPr>
        <a:defRPr/>
      </a:pPr>
      <a:endParaRPr lang="ro-RO"/>
    </a:p>
  </c:txPr>
  <c:externalData r:id="rId1">
    <c:autoUpdate val="0"/>
  </c:externalData>
</c:chartSpace>
</file>

<file path=ppt/charts/chart5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4707527136997323"/>
          <c:y val="3.0866359269839369E-2"/>
          <c:w val="0.7175855656233926"/>
          <c:h val="0.81432283030152919"/>
        </c:manualLayout>
      </c:layout>
      <c:barChart>
        <c:barDir val="bar"/>
        <c:grouping val="clustered"/>
        <c:varyColors val="0"/>
        <c:ser>
          <c:idx val="0"/>
          <c:order val="0"/>
          <c:tx>
            <c:strRef>
              <c:f>Sheet1!$B$1</c:f>
              <c:strCache>
                <c:ptCount val="1"/>
                <c:pt idx="0">
                  <c:v>5</c:v>
                </c:pt>
              </c:strCache>
            </c:strRef>
          </c:tx>
          <c:spPr>
            <a:solidFill>
              <a:srgbClr val="FF0000"/>
            </a:solidFill>
            <a:ln>
              <a:noFill/>
            </a:ln>
            <a:effectLst/>
          </c:spPr>
          <c:invertIfNegative val="0"/>
          <c:cat>
            <c:strRef>
              <c:f>Sheet1!$A$2:$A$6</c:f>
              <c:strCache>
                <c:ptCount val="5"/>
                <c:pt idx="0">
                  <c:v>corruption offenses</c:v>
                </c:pt>
                <c:pt idx="1">
                  <c:v>tax evasion offenses</c:v>
                </c:pt>
                <c:pt idx="2">
                  <c:v>cybercrime</c:v>
                </c:pt>
                <c:pt idx="3">
                  <c:v>human trafficking offenses</c:v>
                </c:pt>
                <c:pt idx="4">
                  <c:v>crimes against life</c:v>
                </c:pt>
              </c:strCache>
            </c:strRef>
          </c:cat>
          <c:val>
            <c:numRef>
              <c:f>Sheet1!$B$2:$B$6</c:f>
              <c:numCache>
                <c:formatCode>General</c:formatCode>
                <c:ptCount val="5"/>
                <c:pt idx="0">
                  <c:v>102</c:v>
                </c:pt>
                <c:pt idx="1">
                  <c:v>44</c:v>
                </c:pt>
                <c:pt idx="2">
                  <c:v>41</c:v>
                </c:pt>
                <c:pt idx="3">
                  <c:v>399</c:v>
                </c:pt>
                <c:pt idx="4">
                  <c:v>493</c:v>
                </c:pt>
              </c:numCache>
            </c:numRef>
          </c:val>
          <c:extLst>
            <c:ext xmlns:c16="http://schemas.microsoft.com/office/drawing/2014/chart" uri="{C3380CC4-5D6E-409C-BE32-E72D297353CC}">
              <c16:uniqueId val="{00000000-D796-40B6-9F30-DBE78C2DFE09}"/>
            </c:ext>
          </c:extLst>
        </c:ser>
        <c:ser>
          <c:idx val="1"/>
          <c:order val="1"/>
          <c:tx>
            <c:strRef>
              <c:f>Sheet1!$C$1</c:f>
              <c:strCache>
                <c:ptCount val="1"/>
                <c:pt idx="0">
                  <c:v>4</c:v>
                </c:pt>
              </c:strCache>
            </c:strRef>
          </c:tx>
          <c:spPr>
            <a:solidFill>
              <a:srgbClr val="FFC000"/>
            </a:solidFill>
            <a:ln>
              <a:noFill/>
            </a:ln>
            <a:effectLst/>
          </c:spPr>
          <c:invertIfNegative val="0"/>
          <c:cat>
            <c:strRef>
              <c:f>Sheet1!$A$2:$A$6</c:f>
              <c:strCache>
                <c:ptCount val="5"/>
                <c:pt idx="0">
                  <c:v>corruption offenses</c:v>
                </c:pt>
                <c:pt idx="1">
                  <c:v>tax evasion offenses</c:v>
                </c:pt>
                <c:pt idx="2">
                  <c:v>cybercrime</c:v>
                </c:pt>
                <c:pt idx="3">
                  <c:v>human trafficking offenses</c:v>
                </c:pt>
                <c:pt idx="4">
                  <c:v>crimes against life</c:v>
                </c:pt>
              </c:strCache>
            </c:strRef>
          </c:cat>
          <c:val>
            <c:numRef>
              <c:f>Sheet1!$C$2:$C$6</c:f>
              <c:numCache>
                <c:formatCode>General</c:formatCode>
                <c:ptCount val="5"/>
                <c:pt idx="0">
                  <c:v>201</c:v>
                </c:pt>
                <c:pt idx="1">
                  <c:v>152</c:v>
                </c:pt>
                <c:pt idx="2">
                  <c:v>165</c:v>
                </c:pt>
                <c:pt idx="3">
                  <c:v>107</c:v>
                </c:pt>
                <c:pt idx="4">
                  <c:v>20</c:v>
                </c:pt>
              </c:numCache>
            </c:numRef>
          </c:val>
          <c:extLst>
            <c:ext xmlns:c16="http://schemas.microsoft.com/office/drawing/2014/chart" uri="{C3380CC4-5D6E-409C-BE32-E72D297353CC}">
              <c16:uniqueId val="{00000001-D796-40B6-9F30-DBE78C2DFE09}"/>
            </c:ext>
          </c:extLst>
        </c:ser>
        <c:ser>
          <c:idx val="2"/>
          <c:order val="2"/>
          <c:tx>
            <c:strRef>
              <c:f>Sheet1!$D$1</c:f>
              <c:strCache>
                <c:ptCount val="1"/>
                <c:pt idx="0">
                  <c:v>3</c:v>
                </c:pt>
              </c:strCache>
            </c:strRef>
          </c:tx>
          <c:spPr>
            <a:solidFill>
              <a:srgbClr val="92D050"/>
            </a:solidFill>
            <a:ln>
              <a:noFill/>
            </a:ln>
            <a:effectLst/>
          </c:spPr>
          <c:invertIfNegative val="0"/>
          <c:cat>
            <c:strRef>
              <c:f>Sheet1!$A$2:$A$6</c:f>
              <c:strCache>
                <c:ptCount val="5"/>
                <c:pt idx="0">
                  <c:v>corruption offenses</c:v>
                </c:pt>
                <c:pt idx="1">
                  <c:v>tax evasion offenses</c:v>
                </c:pt>
                <c:pt idx="2">
                  <c:v>cybercrime</c:v>
                </c:pt>
                <c:pt idx="3">
                  <c:v>human trafficking offenses</c:v>
                </c:pt>
                <c:pt idx="4">
                  <c:v>crimes against life</c:v>
                </c:pt>
              </c:strCache>
            </c:strRef>
          </c:cat>
          <c:val>
            <c:numRef>
              <c:f>Sheet1!$D$2:$D$6</c:f>
              <c:numCache>
                <c:formatCode>General</c:formatCode>
                <c:ptCount val="5"/>
                <c:pt idx="0">
                  <c:v>162</c:v>
                </c:pt>
                <c:pt idx="1">
                  <c:v>181</c:v>
                </c:pt>
                <c:pt idx="2">
                  <c:v>200</c:v>
                </c:pt>
                <c:pt idx="3">
                  <c:v>9</c:v>
                </c:pt>
                <c:pt idx="4">
                  <c:v>3</c:v>
                </c:pt>
              </c:numCache>
            </c:numRef>
          </c:val>
          <c:extLst>
            <c:ext xmlns:c16="http://schemas.microsoft.com/office/drawing/2014/chart" uri="{C3380CC4-5D6E-409C-BE32-E72D297353CC}">
              <c16:uniqueId val="{00000002-D796-40B6-9F30-DBE78C2DFE09}"/>
            </c:ext>
          </c:extLst>
        </c:ser>
        <c:ser>
          <c:idx val="3"/>
          <c:order val="3"/>
          <c:tx>
            <c:strRef>
              <c:f>Sheet1!$E$1</c:f>
              <c:strCache>
                <c:ptCount val="1"/>
                <c:pt idx="0">
                  <c:v>2</c:v>
                </c:pt>
              </c:strCache>
            </c:strRef>
          </c:tx>
          <c:spPr>
            <a:solidFill>
              <a:srgbClr val="00B0F0"/>
            </a:solidFill>
            <a:ln>
              <a:noFill/>
            </a:ln>
            <a:effectLst/>
          </c:spPr>
          <c:invertIfNegative val="0"/>
          <c:cat>
            <c:strRef>
              <c:f>Sheet1!$A$2:$A$6</c:f>
              <c:strCache>
                <c:ptCount val="5"/>
                <c:pt idx="0">
                  <c:v>corruption offenses</c:v>
                </c:pt>
                <c:pt idx="1">
                  <c:v>tax evasion offenses</c:v>
                </c:pt>
                <c:pt idx="2">
                  <c:v>cybercrime</c:v>
                </c:pt>
                <c:pt idx="3">
                  <c:v>human trafficking offenses</c:v>
                </c:pt>
                <c:pt idx="4">
                  <c:v>crimes against life</c:v>
                </c:pt>
              </c:strCache>
            </c:strRef>
          </c:cat>
          <c:val>
            <c:numRef>
              <c:f>Sheet1!$E$2:$E$6</c:f>
              <c:numCache>
                <c:formatCode>General</c:formatCode>
                <c:ptCount val="5"/>
                <c:pt idx="0">
                  <c:v>41</c:v>
                </c:pt>
                <c:pt idx="1">
                  <c:v>89</c:v>
                </c:pt>
                <c:pt idx="2">
                  <c:v>62</c:v>
                </c:pt>
                <c:pt idx="3">
                  <c:v>2</c:v>
                </c:pt>
                <c:pt idx="4">
                  <c:v>0</c:v>
                </c:pt>
              </c:numCache>
            </c:numRef>
          </c:val>
          <c:extLst>
            <c:ext xmlns:c16="http://schemas.microsoft.com/office/drawing/2014/chart" uri="{C3380CC4-5D6E-409C-BE32-E72D297353CC}">
              <c16:uniqueId val="{00000004-D796-40B6-9F30-DBE78C2DFE09}"/>
            </c:ext>
          </c:extLst>
        </c:ser>
        <c:ser>
          <c:idx val="4"/>
          <c:order val="4"/>
          <c:tx>
            <c:strRef>
              <c:f>Sheet1!$F$1</c:f>
              <c:strCache>
                <c:ptCount val="1"/>
                <c:pt idx="0">
                  <c:v>1</c:v>
                </c:pt>
              </c:strCache>
            </c:strRef>
          </c:tx>
          <c:spPr>
            <a:solidFill>
              <a:schemeClr val="bg1">
                <a:lumMod val="50000"/>
              </a:schemeClr>
            </a:solidFill>
            <a:ln>
              <a:noFill/>
            </a:ln>
            <a:effectLst/>
          </c:spPr>
          <c:invertIfNegative val="0"/>
          <c:cat>
            <c:strRef>
              <c:f>Sheet1!$A$2:$A$6</c:f>
              <c:strCache>
                <c:ptCount val="5"/>
                <c:pt idx="0">
                  <c:v>corruption offenses</c:v>
                </c:pt>
                <c:pt idx="1">
                  <c:v>tax evasion offenses</c:v>
                </c:pt>
                <c:pt idx="2">
                  <c:v>cybercrime</c:v>
                </c:pt>
                <c:pt idx="3">
                  <c:v>human trafficking offenses</c:v>
                </c:pt>
                <c:pt idx="4">
                  <c:v>crimes against life</c:v>
                </c:pt>
              </c:strCache>
            </c:strRef>
          </c:cat>
          <c:val>
            <c:numRef>
              <c:f>Sheet1!$F$2:$F$6</c:f>
              <c:numCache>
                <c:formatCode>General</c:formatCode>
                <c:ptCount val="5"/>
                <c:pt idx="0">
                  <c:v>10</c:v>
                </c:pt>
                <c:pt idx="1">
                  <c:v>50</c:v>
                </c:pt>
                <c:pt idx="2">
                  <c:v>48</c:v>
                </c:pt>
                <c:pt idx="3">
                  <c:v>0</c:v>
                </c:pt>
                <c:pt idx="4">
                  <c:v>0</c:v>
                </c:pt>
              </c:numCache>
            </c:numRef>
          </c:val>
          <c:extLst>
            <c:ext xmlns:c16="http://schemas.microsoft.com/office/drawing/2014/chart" uri="{C3380CC4-5D6E-409C-BE32-E72D297353CC}">
              <c16:uniqueId val="{00000005-D796-40B6-9F30-DBE78C2DFE09}"/>
            </c:ext>
          </c:extLst>
        </c:ser>
        <c:dLbls>
          <c:showLegendKey val="0"/>
          <c:showVal val="0"/>
          <c:showCatName val="0"/>
          <c:showSerName val="0"/>
          <c:showPercent val="0"/>
          <c:showBubbleSize val="0"/>
        </c:dLbls>
        <c:gapWidth val="182"/>
        <c:axId val="540263800"/>
        <c:axId val="524323848"/>
      </c:barChart>
      <c:catAx>
        <c:axId val="540263800"/>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ro-RO"/>
          </a:p>
        </c:txPr>
        <c:crossAx val="524323848"/>
        <c:crosses val="autoZero"/>
        <c:auto val="1"/>
        <c:lblAlgn val="ctr"/>
        <c:lblOffset val="100"/>
        <c:noMultiLvlLbl val="0"/>
      </c:catAx>
      <c:valAx>
        <c:axId val="524323848"/>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ro-RO"/>
          </a:p>
        </c:txPr>
        <c:crossAx val="540263800"/>
        <c:crosses val="autoZero"/>
        <c:crossBetween val="between"/>
      </c:valAx>
      <c:spPr>
        <a:noFill/>
        <a:ln>
          <a:noFill/>
        </a:ln>
        <a:effectLst/>
      </c:spPr>
    </c:plotArea>
    <c:legend>
      <c:legendPos val="b"/>
      <c:layout>
        <c:manualLayout>
          <c:xMode val="edge"/>
          <c:yMode val="edge"/>
          <c:x val="0.40512180324193142"/>
          <c:y val="0.92574132842005119"/>
          <c:w val="0.19310647726823091"/>
          <c:h val="5.7422475614581914E-2"/>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ro-RO"/>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ro-RO"/>
    </a:p>
  </c:txPr>
  <c:externalData r:id="rId3">
    <c:autoUpdate val="0"/>
  </c:externalData>
</c:chartSpace>
</file>

<file path=ppt/charts/chart5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4707527136997323"/>
          <c:y val="3.0866359269839369E-2"/>
          <c:w val="0.7175855656233926"/>
          <c:h val="0.81432283030152919"/>
        </c:manualLayout>
      </c:layout>
      <c:barChart>
        <c:barDir val="bar"/>
        <c:grouping val="clustered"/>
        <c:varyColors val="0"/>
        <c:ser>
          <c:idx val="0"/>
          <c:order val="0"/>
          <c:tx>
            <c:strRef>
              <c:f>Sheet1!$B$1</c:f>
              <c:strCache>
                <c:ptCount val="1"/>
                <c:pt idx="0">
                  <c:v>5</c:v>
                </c:pt>
              </c:strCache>
            </c:strRef>
          </c:tx>
          <c:spPr>
            <a:solidFill>
              <a:srgbClr val="FF0000"/>
            </a:solidFill>
            <a:ln>
              <a:noFill/>
            </a:ln>
            <a:effectLst/>
          </c:spPr>
          <c:invertIfNegative val="0"/>
          <c:cat>
            <c:strRef>
              <c:f>Sheet1!$A$2:$A$6</c:f>
              <c:strCache>
                <c:ptCount val="5"/>
                <c:pt idx="0">
                  <c:v>corruption offenses</c:v>
                </c:pt>
                <c:pt idx="1">
                  <c:v>tax evasion offenses</c:v>
                </c:pt>
                <c:pt idx="2">
                  <c:v>cybercrime</c:v>
                </c:pt>
                <c:pt idx="3">
                  <c:v>human trafficking offenses</c:v>
                </c:pt>
                <c:pt idx="4">
                  <c:v>crimes against life</c:v>
                </c:pt>
              </c:strCache>
            </c:strRef>
          </c:cat>
          <c:val>
            <c:numRef>
              <c:f>Sheet1!$B$2:$B$6</c:f>
              <c:numCache>
                <c:formatCode>General</c:formatCode>
                <c:ptCount val="5"/>
                <c:pt idx="0">
                  <c:v>76</c:v>
                </c:pt>
                <c:pt idx="1">
                  <c:v>29</c:v>
                </c:pt>
                <c:pt idx="2">
                  <c:v>42</c:v>
                </c:pt>
                <c:pt idx="3">
                  <c:v>267</c:v>
                </c:pt>
                <c:pt idx="4">
                  <c:v>317</c:v>
                </c:pt>
              </c:numCache>
            </c:numRef>
          </c:val>
          <c:extLst>
            <c:ext xmlns:c16="http://schemas.microsoft.com/office/drawing/2014/chart" uri="{C3380CC4-5D6E-409C-BE32-E72D297353CC}">
              <c16:uniqueId val="{00000000-D796-40B6-9F30-DBE78C2DFE09}"/>
            </c:ext>
          </c:extLst>
        </c:ser>
        <c:ser>
          <c:idx val="1"/>
          <c:order val="1"/>
          <c:tx>
            <c:strRef>
              <c:f>Sheet1!$C$1</c:f>
              <c:strCache>
                <c:ptCount val="1"/>
                <c:pt idx="0">
                  <c:v>4</c:v>
                </c:pt>
              </c:strCache>
            </c:strRef>
          </c:tx>
          <c:spPr>
            <a:solidFill>
              <a:srgbClr val="FFC000"/>
            </a:solidFill>
            <a:ln>
              <a:noFill/>
            </a:ln>
            <a:effectLst/>
          </c:spPr>
          <c:invertIfNegative val="0"/>
          <c:cat>
            <c:strRef>
              <c:f>Sheet1!$A$2:$A$6</c:f>
              <c:strCache>
                <c:ptCount val="5"/>
                <c:pt idx="0">
                  <c:v>corruption offenses</c:v>
                </c:pt>
                <c:pt idx="1">
                  <c:v>tax evasion offenses</c:v>
                </c:pt>
                <c:pt idx="2">
                  <c:v>cybercrime</c:v>
                </c:pt>
                <c:pt idx="3">
                  <c:v>human trafficking offenses</c:v>
                </c:pt>
                <c:pt idx="4">
                  <c:v>crimes against life</c:v>
                </c:pt>
              </c:strCache>
            </c:strRef>
          </c:cat>
          <c:val>
            <c:numRef>
              <c:f>Sheet1!$C$2:$C$6</c:f>
              <c:numCache>
                <c:formatCode>General</c:formatCode>
                <c:ptCount val="5"/>
                <c:pt idx="0">
                  <c:v>112</c:v>
                </c:pt>
                <c:pt idx="1">
                  <c:v>88</c:v>
                </c:pt>
                <c:pt idx="2">
                  <c:v>90</c:v>
                </c:pt>
                <c:pt idx="3">
                  <c:v>64</c:v>
                </c:pt>
                <c:pt idx="4">
                  <c:v>13</c:v>
                </c:pt>
              </c:numCache>
            </c:numRef>
          </c:val>
          <c:extLst>
            <c:ext xmlns:c16="http://schemas.microsoft.com/office/drawing/2014/chart" uri="{C3380CC4-5D6E-409C-BE32-E72D297353CC}">
              <c16:uniqueId val="{00000001-D796-40B6-9F30-DBE78C2DFE09}"/>
            </c:ext>
          </c:extLst>
        </c:ser>
        <c:ser>
          <c:idx val="2"/>
          <c:order val="2"/>
          <c:tx>
            <c:strRef>
              <c:f>Sheet1!$D$1</c:f>
              <c:strCache>
                <c:ptCount val="1"/>
                <c:pt idx="0">
                  <c:v>3</c:v>
                </c:pt>
              </c:strCache>
            </c:strRef>
          </c:tx>
          <c:spPr>
            <a:solidFill>
              <a:srgbClr val="92D050"/>
            </a:solidFill>
            <a:ln>
              <a:noFill/>
            </a:ln>
            <a:effectLst/>
          </c:spPr>
          <c:invertIfNegative val="0"/>
          <c:cat>
            <c:strRef>
              <c:f>Sheet1!$A$2:$A$6</c:f>
              <c:strCache>
                <c:ptCount val="5"/>
                <c:pt idx="0">
                  <c:v>corruption offenses</c:v>
                </c:pt>
                <c:pt idx="1">
                  <c:v>tax evasion offenses</c:v>
                </c:pt>
                <c:pt idx="2">
                  <c:v>cybercrime</c:v>
                </c:pt>
                <c:pt idx="3">
                  <c:v>human trafficking offenses</c:v>
                </c:pt>
                <c:pt idx="4">
                  <c:v>crimes against life</c:v>
                </c:pt>
              </c:strCache>
            </c:strRef>
          </c:cat>
          <c:val>
            <c:numRef>
              <c:f>Sheet1!$D$2:$D$6</c:f>
              <c:numCache>
                <c:formatCode>General</c:formatCode>
                <c:ptCount val="5"/>
                <c:pt idx="0">
                  <c:v>123</c:v>
                </c:pt>
                <c:pt idx="1">
                  <c:v>129</c:v>
                </c:pt>
                <c:pt idx="2">
                  <c:v>125</c:v>
                </c:pt>
                <c:pt idx="3">
                  <c:v>3</c:v>
                </c:pt>
                <c:pt idx="4">
                  <c:v>3</c:v>
                </c:pt>
              </c:numCache>
            </c:numRef>
          </c:val>
          <c:extLst>
            <c:ext xmlns:c16="http://schemas.microsoft.com/office/drawing/2014/chart" uri="{C3380CC4-5D6E-409C-BE32-E72D297353CC}">
              <c16:uniqueId val="{00000002-D796-40B6-9F30-DBE78C2DFE09}"/>
            </c:ext>
          </c:extLst>
        </c:ser>
        <c:ser>
          <c:idx val="3"/>
          <c:order val="3"/>
          <c:tx>
            <c:strRef>
              <c:f>Sheet1!$E$1</c:f>
              <c:strCache>
                <c:ptCount val="1"/>
                <c:pt idx="0">
                  <c:v>2</c:v>
                </c:pt>
              </c:strCache>
            </c:strRef>
          </c:tx>
          <c:spPr>
            <a:solidFill>
              <a:srgbClr val="00B0F0"/>
            </a:solidFill>
            <a:ln>
              <a:noFill/>
            </a:ln>
            <a:effectLst/>
          </c:spPr>
          <c:invertIfNegative val="0"/>
          <c:cat>
            <c:strRef>
              <c:f>Sheet1!$A$2:$A$6</c:f>
              <c:strCache>
                <c:ptCount val="5"/>
                <c:pt idx="0">
                  <c:v>corruption offenses</c:v>
                </c:pt>
                <c:pt idx="1">
                  <c:v>tax evasion offenses</c:v>
                </c:pt>
                <c:pt idx="2">
                  <c:v>cybercrime</c:v>
                </c:pt>
                <c:pt idx="3">
                  <c:v>human trafficking offenses</c:v>
                </c:pt>
                <c:pt idx="4">
                  <c:v>crimes against life</c:v>
                </c:pt>
              </c:strCache>
            </c:strRef>
          </c:cat>
          <c:val>
            <c:numRef>
              <c:f>Sheet1!$E$2:$E$6</c:f>
              <c:numCache>
                <c:formatCode>General</c:formatCode>
                <c:ptCount val="5"/>
                <c:pt idx="0">
                  <c:v>23</c:v>
                </c:pt>
                <c:pt idx="1">
                  <c:v>51</c:v>
                </c:pt>
                <c:pt idx="2">
                  <c:v>54</c:v>
                </c:pt>
                <c:pt idx="3">
                  <c:v>0</c:v>
                </c:pt>
                <c:pt idx="4">
                  <c:v>1</c:v>
                </c:pt>
              </c:numCache>
            </c:numRef>
          </c:val>
          <c:extLst>
            <c:ext xmlns:c16="http://schemas.microsoft.com/office/drawing/2014/chart" uri="{C3380CC4-5D6E-409C-BE32-E72D297353CC}">
              <c16:uniqueId val="{00000004-D796-40B6-9F30-DBE78C2DFE09}"/>
            </c:ext>
          </c:extLst>
        </c:ser>
        <c:ser>
          <c:idx val="4"/>
          <c:order val="4"/>
          <c:tx>
            <c:strRef>
              <c:f>Sheet1!$F$1</c:f>
              <c:strCache>
                <c:ptCount val="1"/>
                <c:pt idx="0">
                  <c:v>1</c:v>
                </c:pt>
              </c:strCache>
            </c:strRef>
          </c:tx>
          <c:spPr>
            <a:solidFill>
              <a:schemeClr val="bg1">
                <a:lumMod val="50000"/>
              </a:schemeClr>
            </a:solidFill>
            <a:ln>
              <a:noFill/>
            </a:ln>
            <a:effectLst/>
          </c:spPr>
          <c:invertIfNegative val="0"/>
          <c:cat>
            <c:strRef>
              <c:f>Sheet1!$A$2:$A$6</c:f>
              <c:strCache>
                <c:ptCount val="5"/>
                <c:pt idx="0">
                  <c:v>corruption offenses</c:v>
                </c:pt>
                <c:pt idx="1">
                  <c:v>tax evasion offenses</c:v>
                </c:pt>
                <c:pt idx="2">
                  <c:v>cybercrime</c:v>
                </c:pt>
                <c:pt idx="3">
                  <c:v>human trafficking offenses</c:v>
                </c:pt>
                <c:pt idx="4">
                  <c:v>crimes against life</c:v>
                </c:pt>
              </c:strCache>
            </c:strRef>
          </c:cat>
          <c:val>
            <c:numRef>
              <c:f>Sheet1!$F$2:$F$6</c:f>
              <c:numCache>
                <c:formatCode>General</c:formatCode>
                <c:ptCount val="5"/>
                <c:pt idx="0">
                  <c:v>1</c:v>
                </c:pt>
                <c:pt idx="1">
                  <c:v>38</c:v>
                </c:pt>
                <c:pt idx="2">
                  <c:v>24</c:v>
                </c:pt>
                <c:pt idx="3">
                  <c:v>1</c:v>
                </c:pt>
                <c:pt idx="4">
                  <c:v>1</c:v>
                </c:pt>
              </c:numCache>
            </c:numRef>
          </c:val>
          <c:extLst>
            <c:ext xmlns:c16="http://schemas.microsoft.com/office/drawing/2014/chart" uri="{C3380CC4-5D6E-409C-BE32-E72D297353CC}">
              <c16:uniqueId val="{00000005-D796-40B6-9F30-DBE78C2DFE09}"/>
            </c:ext>
          </c:extLst>
        </c:ser>
        <c:dLbls>
          <c:showLegendKey val="0"/>
          <c:showVal val="0"/>
          <c:showCatName val="0"/>
          <c:showSerName val="0"/>
          <c:showPercent val="0"/>
          <c:showBubbleSize val="0"/>
        </c:dLbls>
        <c:gapWidth val="182"/>
        <c:axId val="540263800"/>
        <c:axId val="524323848"/>
      </c:barChart>
      <c:catAx>
        <c:axId val="540263800"/>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ro-RO"/>
          </a:p>
        </c:txPr>
        <c:crossAx val="524323848"/>
        <c:crosses val="autoZero"/>
        <c:auto val="1"/>
        <c:lblAlgn val="ctr"/>
        <c:lblOffset val="100"/>
        <c:noMultiLvlLbl val="0"/>
      </c:catAx>
      <c:valAx>
        <c:axId val="524323848"/>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ro-RO"/>
          </a:p>
        </c:txPr>
        <c:crossAx val="540263800"/>
        <c:crosses val="autoZero"/>
        <c:crossBetween val="between"/>
      </c:valAx>
      <c:spPr>
        <a:noFill/>
        <a:ln>
          <a:noFill/>
        </a:ln>
        <a:effectLst/>
      </c:spPr>
    </c:plotArea>
    <c:legend>
      <c:legendPos val="b"/>
      <c:layout>
        <c:manualLayout>
          <c:xMode val="edge"/>
          <c:yMode val="edge"/>
          <c:x val="0.40512180324193142"/>
          <c:y val="0.92574132842005119"/>
          <c:w val="0.19310647726823091"/>
          <c:h val="5.7422475614581914E-2"/>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ro-RO"/>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ro-RO"/>
    </a:p>
  </c:txPr>
  <c:externalData r:id="rId3">
    <c:autoUpdate val="0"/>
  </c:externalData>
</c:chartSpace>
</file>

<file path=ppt/charts/chart5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4707527136997323"/>
          <c:y val="3.0866359269839369E-2"/>
          <c:w val="0.7175855656233926"/>
          <c:h val="0.81432283030152919"/>
        </c:manualLayout>
      </c:layout>
      <c:barChart>
        <c:barDir val="bar"/>
        <c:grouping val="clustered"/>
        <c:varyColors val="0"/>
        <c:ser>
          <c:idx val="0"/>
          <c:order val="0"/>
          <c:tx>
            <c:strRef>
              <c:f>Sheet1!$B$1</c:f>
              <c:strCache>
                <c:ptCount val="1"/>
                <c:pt idx="0">
                  <c:v>5</c:v>
                </c:pt>
              </c:strCache>
            </c:strRef>
          </c:tx>
          <c:spPr>
            <a:solidFill>
              <a:srgbClr val="FF0000"/>
            </a:solidFill>
            <a:ln>
              <a:noFill/>
            </a:ln>
            <a:effectLst/>
          </c:spPr>
          <c:invertIfNegative val="0"/>
          <c:cat>
            <c:strRef>
              <c:f>Sheet1!$A$2:$A$6</c:f>
              <c:strCache>
                <c:ptCount val="5"/>
                <c:pt idx="0">
                  <c:v>corruption offenses</c:v>
                </c:pt>
                <c:pt idx="1">
                  <c:v>tax evasion offenses</c:v>
                </c:pt>
                <c:pt idx="2">
                  <c:v>cybercrime</c:v>
                </c:pt>
                <c:pt idx="3">
                  <c:v>human trafficking offenses</c:v>
                </c:pt>
                <c:pt idx="4">
                  <c:v>crimes against life</c:v>
                </c:pt>
              </c:strCache>
            </c:strRef>
          </c:cat>
          <c:val>
            <c:numRef>
              <c:f>Sheet1!$B$2:$B$6</c:f>
              <c:numCache>
                <c:formatCode>General</c:formatCode>
                <c:ptCount val="5"/>
                <c:pt idx="0">
                  <c:v>53</c:v>
                </c:pt>
                <c:pt idx="1">
                  <c:v>26</c:v>
                </c:pt>
                <c:pt idx="2">
                  <c:v>33</c:v>
                </c:pt>
                <c:pt idx="3">
                  <c:v>260</c:v>
                </c:pt>
                <c:pt idx="4">
                  <c:v>305</c:v>
                </c:pt>
              </c:numCache>
            </c:numRef>
          </c:val>
          <c:extLst>
            <c:ext xmlns:c16="http://schemas.microsoft.com/office/drawing/2014/chart" uri="{C3380CC4-5D6E-409C-BE32-E72D297353CC}">
              <c16:uniqueId val="{00000000-D796-40B6-9F30-DBE78C2DFE09}"/>
            </c:ext>
          </c:extLst>
        </c:ser>
        <c:ser>
          <c:idx val="1"/>
          <c:order val="1"/>
          <c:tx>
            <c:strRef>
              <c:f>Sheet1!$C$1</c:f>
              <c:strCache>
                <c:ptCount val="1"/>
                <c:pt idx="0">
                  <c:v>4</c:v>
                </c:pt>
              </c:strCache>
            </c:strRef>
          </c:tx>
          <c:spPr>
            <a:solidFill>
              <a:srgbClr val="FFC000"/>
            </a:solidFill>
            <a:ln>
              <a:noFill/>
            </a:ln>
            <a:effectLst/>
          </c:spPr>
          <c:invertIfNegative val="0"/>
          <c:cat>
            <c:strRef>
              <c:f>Sheet1!$A$2:$A$6</c:f>
              <c:strCache>
                <c:ptCount val="5"/>
                <c:pt idx="0">
                  <c:v>corruption offenses</c:v>
                </c:pt>
                <c:pt idx="1">
                  <c:v>tax evasion offenses</c:v>
                </c:pt>
                <c:pt idx="2">
                  <c:v>cybercrime</c:v>
                </c:pt>
                <c:pt idx="3">
                  <c:v>human trafficking offenses</c:v>
                </c:pt>
                <c:pt idx="4">
                  <c:v>crimes against life</c:v>
                </c:pt>
              </c:strCache>
            </c:strRef>
          </c:cat>
          <c:val>
            <c:numRef>
              <c:f>Sheet1!$C$2:$C$6</c:f>
              <c:numCache>
                <c:formatCode>General</c:formatCode>
                <c:ptCount val="5"/>
                <c:pt idx="0">
                  <c:v>126</c:v>
                </c:pt>
                <c:pt idx="1">
                  <c:v>94</c:v>
                </c:pt>
                <c:pt idx="2">
                  <c:v>90</c:v>
                </c:pt>
                <c:pt idx="3">
                  <c:v>67</c:v>
                </c:pt>
                <c:pt idx="4">
                  <c:v>22</c:v>
                </c:pt>
              </c:numCache>
            </c:numRef>
          </c:val>
          <c:extLst>
            <c:ext xmlns:c16="http://schemas.microsoft.com/office/drawing/2014/chart" uri="{C3380CC4-5D6E-409C-BE32-E72D297353CC}">
              <c16:uniqueId val="{00000001-D796-40B6-9F30-DBE78C2DFE09}"/>
            </c:ext>
          </c:extLst>
        </c:ser>
        <c:ser>
          <c:idx val="2"/>
          <c:order val="2"/>
          <c:tx>
            <c:strRef>
              <c:f>Sheet1!$D$1</c:f>
              <c:strCache>
                <c:ptCount val="1"/>
                <c:pt idx="0">
                  <c:v>3</c:v>
                </c:pt>
              </c:strCache>
            </c:strRef>
          </c:tx>
          <c:spPr>
            <a:solidFill>
              <a:srgbClr val="92D050"/>
            </a:solidFill>
            <a:ln>
              <a:noFill/>
            </a:ln>
            <a:effectLst/>
          </c:spPr>
          <c:invertIfNegative val="0"/>
          <c:cat>
            <c:strRef>
              <c:f>Sheet1!$A$2:$A$6</c:f>
              <c:strCache>
                <c:ptCount val="5"/>
                <c:pt idx="0">
                  <c:v>corruption offenses</c:v>
                </c:pt>
                <c:pt idx="1">
                  <c:v>tax evasion offenses</c:v>
                </c:pt>
                <c:pt idx="2">
                  <c:v>cybercrime</c:v>
                </c:pt>
                <c:pt idx="3">
                  <c:v>human trafficking offenses</c:v>
                </c:pt>
                <c:pt idx="4">
                  <c:v>crimes against life</c:v>
                </c:pt>
              </c:strCache>
            </c:strRef>
          </c:cat>
          <c:val>
            <c:numRef>
              <c:f>Sheet1!$D$2:$D$6</c:f>
              <c:numCache>
                <c:formatCode>General</c:formatCode>
                <c:ptCount val="5"/>
                <c:pt idx="0">
                  <c:v>119</c:v>
                </c:pt>
                <c:pt idx="1">
                  <c:v>111</c:v>
                </c:pt>
                <c:pt idx="2">
                  <c:v>127</c:v>
                </c:pt>
                <c:pt idx="3">
                  <c:v>3</c:v>
                </c:pt>
                <c:pt idx="4">
                  <c:v>3</c:v>
                </c:pt>
              </c:numCache>
            </c:numRef>
          </c:val>
          <c:extLst>
            <c:ext xmlns:c16="http://schemas.microsoft.com/office/drawing/2014/chart" uri="{C3380CC4-5D6E-409C-BE32-E72D297353CC}">
              <c16:uniqueId val="{00000002-D796-40B6-9F30-DBE78C2DFE09}"/>
            </c:ext>
          </c:extLst>
        </c:ser>
        <c:ser>
          <c:idx val="3"/>
          <c:order val="3"/>
          <c:tx>
            <c:strRef>
              <c:f>Sheet1!$E$1</c:f>
              <c:strCache>
                <c:ptCount val="1"/>
                <c:pt idx="0">
                  <c:v>2</c:v>
                </c:pt>
              </c:strCache>
            </c:strRef>
          </c:tx>
          <c:spPr>
            <a:solidFill>
              <a:srgbClr val="00B0F0"/>
            </a:solidFill>
            <a:ln>
              <a:noFill/>
            </a:ln>
            <a:effectLst/>
          </c:spPr>
          <c:invertIfNegative val="0"/>
          <c:cat>
            <c:strRef>
              <c:f>Sheet1!$A$2:$A$6</c:f>
              <c:strCache>
                <c:ptCount val="5"/>
                <c:pt idx="0">
                  <c:v>corruption offenses</c:v>
                </c:pt>
                <c:pt idx="1">
                  <c:v>tax evasion offenses</c:v>
                </c:pt>
                <c:pt idx="2">
                  <c:v>cybercrime</c:v>
                </c:pt>
                <c:pt idx="3">
                  <c:v>human trafficking offenses</c:v>
                </c:pt>
                <c:pt idx="4">
                  <c:v>crimes against life</c:v>
                </c:pt>
              </c:strCache>
            </c:strRef>
          </c:cat>
          <c:val>
            <c:numRef>
              <c:f>Sheet1!$E$2:$E$6</c:f>
              <c:numCache>
                <c:formatCode>General</c:formatCode>
                <c:ptCount val="5"/>
                <c:pt idx="0">
                  <c:v>28</c:v>
                </c:pt>
                <c:pt idx="1">
                  <c:v>64</c:v>
                </c:pt>
                <c:pt idx="2">
                  <c:v>53</c:v>
                </c:pt>
                <c:pt idx="3">
                  <c:v>5</c:v>
                </c:pt>
                <c:pt idx="4">
                  <c:v>0</c:v>
                </c:pt>
              </c:numCache>
            </c:numRef>
          </c:val>
          <c:extLst>
            <c:ext xmlns:c16="http://schemas.microsoft.com/office/drawing/2014/chart" uri="{C3380CC4-5D6E-409C-BE32-E72D297353CC}">
              <c16:uniqueId val="{00000004-D796-40B6-9F30-DBE78C2DFE09}"/>
            </c:ext>
          </c:extLst>
        </c:ser>
        <c:ser>
          <c:idx val="4"/>
          <c:order val="4"/>
          <c:tx>
            <c:strRef>
              <c:f>Sheet1!$F$1</c:f>
              <c:strCache>
                <c:ptCount val="1"/>
                <c:pt idx="0">
                  <c:v>1</c:v>
                </c:pt>
              </c:strCache>
            </c:strRef>
          </c:tx>
          <c:spPr>
            <a:solidFill>
              <a:schemeClr val="bg1">
                <a:lumMod val="50000"/>
              </a:schemeClr>
            </a:solidFill>
            <a:ln>
              <a:noFill/>
            </a:ln>
            <a:effectLst/>
          </c:spPr>
          <c:invertIfNegative val="0"/>
          <c:cat>
            <c:strRef>
              <c:f>Sheet1!$A$2:$A$6</c:f>
              <c:strCache>
                <c:ptCount val="5"/>
                <c:pt idx="0">
                  <c:v>corruption offenses</c:v>
                </c:pt>
                <c:pt idx="1">
                  <c:v>tax evasion offenses</c:v>
                </c:pt>
                <c:pt idx="2">
                  <c:v>cybercrime</c:v>
                </c:pt>
                <c:pt idx="3">
                  <c:v>human trafficking offenses</c:v>
                </c:pt>
                <c:pt idx="4">
                  <c:v>crimes against life</c:v>
                </c:pt>
              </c:strCache>
            </c:strRef>
          </c:cat>
          <c:val>
            <c:numRef>
              <c:f>Sheet1!$F$2:$F$6</c:f>
              <c:numCache>
                <c:formatCode>General</c:formatCode>
                <c:ptCount val="5"/>
                <c:pt idx="0">
                  <c:v>9</c:v>
                </c:pt>
                <c:pt idx="1">
                  <c:v>40</c:v>
                </c:pt>
                <c:pt idx="2">
                  <c:v>31</c:v>
                </c:pt>
                <c:pt idx="3">
                  <c:v>0</c:v>
                </c:pt>
                <c:pt idx="4">
                  <c:v>5</c:v>
                </c:pt>
              </c:numCache>
            </c:numRef>
          </c:val>
          <c:extLst>
            <c:ext xmlns:c16="http://schemas.microsoft.com/office/drawing/2014/chart" uri="{C3380CC4-5D6E-409C-BE32-E72D297353CC}">
              <c16:uniqueId val="{00000005-D796-40B6-9F30-DBE78C2DFE09}"/>
            </c:ext>
          </c:extLst>
        </c:ser>
        <c:dLbls>
          <c:showLegendKey val="0"/>
          <c:showVal val="0"/>
          <c:showCatName val="0"/>
          <c:showSerName val="0"/>
          <c:showPercent val="0"/>
          <c:showBubbleSize val="0"/>
        </c:dLbls>
        <c:gapWidth val="182"/>
        <c:axId val="540263800"/>
        <c:axId val="524323848"/>
      </c:barChart>
      <c:catAx>
        <c:axId val="540263800"/>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ro-RO"/>
          </a:p>
        </c:txPr>
        <c:crossAx val="524323848"/>
        <c:crosses val="autoZero"/>
        <c:auto val="1"/>
        <c:lblAlgn val="ctr"/>
        <c:lblOffset val="100"/>
        <c:noMultiLvlLbl val="0"/>
      </c:catAx>
      <c:valAx>
        <c:axId val="524323848"/>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ro-RO"/>
          </a:p>
        </c:txPr>
        <c:crossAx val="540263800"/>
        <c:crosses val="autoZero"/>
        <c:crossBetween val="between"/>
      </c:valAx>
      <c:spPr>
        <a:noFill/>
        <a:ln>
          <a:noFill/>
        </a:ln>
        <a:effectLst/>
      </c:spPr>
    </c:plotArea>
    <c:legend>
      <c:legendPos val="b"/>
      <c:layout>
        <c:manualLayout>
          <c:xMode val="edge"/>
          <c:yMode val="edge"/>
          <c:x val="0.40512180324193142"/>
          <c:y val="0.92574132842005119"/>
          <c:w val="0.19310647726823091"/>
          <c:h val="5.7422475614581914E-2"/>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ro-RO"/>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ro-RO"/>
    </a:p>
  </c:txPr>
  <c:externalData r:id="rId3">
    <c:autoUpdate val="0"/>
  </c:externalData>
</c:chartSpace>
</file>

<file path=ppt/charts/chart5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4707527136997323"/>
          <c:y val="3.0866359269839369E-2"/>
          <c:w val="0.7175855656233926"/>
          <c:h val="0.81432283030152919"/>
        </c:manualLayout>
      </c:layout>
      <c:barChart>
        <c:barDir val="bar"/>
        <c:grouping val="clustered"/>
        <c:varyColors val="0"/>
        <c:ser>
          <c:idx val="0"/>
          <c:order val="0"/>
          <c:tx>
            <c:strRef>
              <c:f>Sheet1!$B$1</c:f>
              <c:strCache>
                <c:ptCount val="1"/>
                <c:pt idx="0">
                  <c:v>5</c:v>
                </c:pt>
              </c:strCache>
            </c:strRef>
          </c:tx>
          <c:spPr>
            <a:solidFill>
              <a:srgbClr val="FF0000"/>
            </a:solidFill>
            <a:ln>
              <a:noFill/>
            </a:ln>
            <a:effectLst/>
          </c:spPr>
          <c:invertIfNegative val="0"/>
          <c:cat>
            <c:strRef>
              <c:f>Sheet1!$A$2:$A$6</c:f>
              <c:strCache>
                <c:ptCount val="5"/>
                <c:pt idx="0">
                  <c:v>corruption offenses</c:v>
                </c:pt>
                <c:pt idx="1">
                  <c:v>tax evasion offenses</c:v>
                </c:pt>
                <c:pt idx="2">
                  <c:v>cybercrime</c:v>
                </c:pt>
                <c:pt idx="3">
                  <c:v>human trafficking offenses</c:v>
                </c:pt>
                <c:pt idx="4">
                  <c:v>crimes against life</c:v>
                </c:pt>
              </c:strCache>
            </c:strRef>
          </c:cat>
          <c:val>
            <c:numRef>
              <c:f>Sheet1!$B$2:$B$6</c:f>
              <c:numCache>
                <c:formatCode>General</c:formatCode>
                <c:ptCount val="5"/>
                <c:pt idx="0">
                  <c:v>95</c:v>
                </c:pt>
                <c:pt idx="1">
                  <c:v>41</c:v>
                </c:pt>
                <c:pt idx="2">
                  <c:v>27</c:v>
                </c:pt>
                <c:pt idx="3">
                  <c:v>296</c:v>
                </c:pt>
                <c:pt idx="4">
                  <c:v>363</c:v>
                </c:pt>
              </c:numCache>
            </c:numRef>
          </c:val>
          <c:extLst>
            <c:ext xmlns:c16="http://schemas.microsoft.com/office/drawing/2014/chart" uri="{C3380CC4-5D6E-409C-BE32-E72D297353CC}">
              <c16:uniqueId val="{00000000-D796-40B6-9F30-DBE78C2DFE09}"/>
            </c:ext>
          </c:extLst>
        </c:ser>
        <c:ser>
          <c:idx val="1"/>
          <c:order val="1"/>
          <c:tx>
            <c:strRef>
              <c:f>Sheet1!$C$1</c:f>
              <c:strCache>
                <c:ptCount val="1"/>
                <c:pt idx="0">
                  <c:v>4</c:v>
                </c:pt>
              </c:strCache>
            </c:strRef>
          </c:tx>
          <c:spPr>
            <a:solidFill>
              <a:srgbClr val="FFC000"/>
            </a:solidFill>
            <a:ln>
              <a:noFill/>
            </a:ln>
            <a:effectLst/>
          </c:spPr>
          <c:invertIfNegative val="0"/>
          <c:cat>
            <c:strRef>
              <c:f>Sheet1!$A$2:$A$6</c:f>
              <c:strCache>
                <c:ptCount val="5"/>
                <c:pt idx="0">
                  <c:v>corruption offenses</c:v>
                </c:pt>
                <c:pt idx="1">
                  <c:v>tax evasion offenses</c:v>
                </c:pt>
                <c:pt idx="2">
                  <c:v>cybercrime</c:v>
                </c:pt>
                <c:pt idx="3">
                  <c:v>human trafficking offenses</c:v>
                </c:pt>
                <c:pt idx="4">
                  <c:v>crimes against life</c:v>
                </c:pt>
              </c:strCache>
            </c:strRef>
          </c:cat>
          <c:val>
            <c:numRef>
              <c:f>Sheet1!$C$2:$C$6</c:f>
              <c:numCache>
                <c:formatCode>General</c:formatCode>
                <c:ptCount val="5"/>
                <c:pt idx="0">
                  <c:v>142</c:v>
                </c:pt>
                <c:pt idx="1">
                  <c:v>113</c:v>
                </c:pt>
                <c:pt idx="2">
                  <c:v>117</c:v>
                </c:pt>
                <c:pt idx="3">
                  <c:v>92</c:v>
                </c:pt>
                <c:pt idx="4">
                  <c:v>23</c:v>
                </c:pt>
              </c:numCache>
            </c:numRef>
          </c:val>
          <c:extLst>
            <c:ext xmlns:c16="http://schemas.microsoft.com/office/drawing/2014/chart" uri="{C3380CC4-5D6E-409C-BE32-E72D297353CC}">
              <c16:uniqueId val="{00000001-D796-40B6-9F30-DBE78C2DFE09}"/>
            </c:ext>
          </c:extLst>
        </c:ser>
        <c:ser>
          <c:idx val="2"/>
          <c:order val="2"/>
          <c:tx>
            <c:strRef>
              <c:f>Sheet1!$D$1</c:f>
              <c:strCache>
                <c:ptCount val="1"/>
                <c:pt idx="0">
                  <c:v>3</c:v>
                </c:pt>
              </c:strCache>
            </c:strRef>
          </c:tx>
          <c:spPr>
            <a:solidFill>
              <a:srgbClr val="92D050"/>
            </a:solidFill>
            <a:ln>
              <a:noFill/>
            </a:ln>
            <a:effectLst/>
          </c:spPr>
          <c:invertIfNegative val="0"/>
          <c:cat>
            <c:strRef>
              <c:f>Sheet1!$A$2:$A$6</c:f>
              <c:strCache>
                <c:ptCount val="5"/>
                <c:pt idx="0">
                  <c:v>corruption offenses</c:v>
                </c:pt>
                <c:pt idx="1">
                  <c:v>tax evasion offenses</c:v>
                </c:pt>
                <c:pt idx="2">
                  <c:v>cybercrime</c:v>
                </c:pt>
                <c:pt idx="3">
                  <c:v>human trafficking offenses</c:v>
                </c:pt>
                <c:pt idx="4">
                  <c:v>crimes against life</c:v>
                </c:pt>
              </c:strCache>
            </c:strRef>
          </c:cat>
          <c:val>
            <c:numRef>
              <c:f>Sheet1!$D$2:$D$6</c:f>
              <c:numCache>
                <c:formatCode>General</c:formatCode>
                <c:ptCount val="5"/>
                <c:pt idx="0">
                  <c:v>119</c:v>
                </c:pt>
                <c:pt idx="1">
                  <c:v>127</c:v>
                </c:pt>
                <c:pt idx="2">
                  <c:v>149</c:v>
                </c:pt>
                <c:pt idx="3">
                  <c:v>4</c:v>
                </c:pt>
                <c:pt idx="4">
                  <c:v>5</c:v>
                </c:pt>
              </c:numCache>
            </c:numRef>
          </c:val>
          <c:extLst>
            <c:ext xmlns:c16="http://schemas.microsoft.com/office/drawing/2014/chart" uri="{C3380CC4-5D6E-409C-BE32-E72D297353CC}">
              <c16:uniqueId val="{00000002-D796-40B6-9F30-DBE78C2DFE09}"/>
            </c:ext>
          </c:extLst>
        </c:ser>
        <c:ser>
          <c:idx val="3"/>
          <c:order val="3"/>
          <c:tx>
            <c:strRef>
              <c:f>Sheet1!$E$1</c:f>
              <c:strCache>
                <c:ptCount val="1"/>
                <c:pt idx="0">
                  <c:v>2</c:v>
                </c:pt>
              </c:strCache>
            </c:strRef>
          </c:tx>
          <c:spPr>
            <a:solidFill>
              <a:srgbClr val="00B0F0"/>
            </a:solidFill>
            <a:ln>
              <a:noFill/>
            </a:ln>
            <a:effectLst/>
          </c:spPr>
          <c:invertIfNegative val="0"/>
          <c:cat>
            <c:strRef>
              <c:f>Sheet1!$A$2:$A$6</c:f>
              <c:strCache>
                <c:ptCount val="5"/>
                <c:pt idx="0">
                  <c:v>corruption offenses</c:v>
                </c:pt>
                <c:pt idx="1">
                  <c:v>tax evasion offenses</c:v>
                </c:pt>
                <c:pt idx="2">
                  <c:v>cybercrime</c:v>
                </c:pt>
                <c:pt idx="3">
                  <c:v>human trafficking offenses</c:v>
                </c:pt>
                <c:pt idx="4">
                  <c:v>crimes against life</c:v>
                </c:pt>
              </c:strCache>
            </c:strRef>
          </c:cat>
          <c:val>
            <c:numRef>
              <c:f>Sheet1!$E$2:$E$6</c:f>
              <c:numCache>
                <c:formatCode>General</c:formatCode>
                <c:ptCount val="5"/>
                <c:pt idx="0">
                  <c:v>24</c:v>
                </c:pt>
                <c:pt idx="1">
                  <c:v>66</c:v>
                </c:pt>
                <c:pt idx="2">
                  <c:v>60</c:v>
                </c:pt>
                <c:pt idx="3">
                  <c:v>0</c:v>
                </c:pt>
                <c:pt idx="4">
                  <c:v>1</c:v>
                </c:pt>
              </c:numCache>
            </c:numRef>
          </c:val>
          <c:extLst>
            <c:ext xmlns:c16="http://schemas.microsoft.com/office/drawing/2014/chart" uri="{C3380CC4-5D6E-409C-BE32-E72D297353CC}">
              <c16:uniqueId val="{00000004-D796-40B6-9F30-DBE78C2DFE09}"/>
            </c:ext>
          </c:extLst>
        </c:ser>
        <c:ser>
          <c:idx val="4"/>
          <c:order val="4"/>
          <c:tx>
            <c:strRef>
              <c:f>Sheet1!$F$1</c:f>
              <c:strCache>
                <c:ptCount val="1"/>
                <c:pt idx="0">
                  <c:v>1</c:v>
                </c:pt>
              </c:strCache>
            </c:strRef>
          </c:tx>
          <c:spPr>
            <a:solidFill>
              <a:schemeClr val="bg1">
                <a:lumMod val="50000"/>
              </a:schemeClr>
            </a:solidFill>
            <a:ln>
              <a:noFill/>
            </a:ln>
            <a:effectLst/>
          </c:spPr>
          <c:invertIfNegative val="0"/>
          <c:cat>
            <c:strRef>
              <c:f>Sheet1!$A$2:$A$6</c:f>
              <c:strCache>
                <c:ptCount val="5"/>
                <c:pt idx="0">
                  <c:v>corruption offenses</c:v>
                </c:pt>
                <c:pt idx="1">
                  <c:v>tax evasion offenses</c:v>
                </c:pt>
                <c:pt idx="2">
                  <c:v>cybercrime</c:v>
                </c:pt>
                <c:pt idx="3">
                  <c:v>human trafficking offenses</c:v>
                </c:pt>
                <c:pt idx="4">
                  <c:v>crimes against life</c:v>
                </c:pt>
              </c:strCache>
            </c:strRef>
          </c:cat>
          <c:val>
            <c:numRef>
              <c:f>Sheet1!$F$2:$F$6</c:f>
              <c:numCache>
                <c:formatCode>General</c:formatCode>
                <c:ptCount val="5"/>
                <c:pt idx="0">
                  <c:v>13</c:v>
                </c:pt>
                <c:pt idx="1">
                  <c:v>46</c:v>
                </c:pt>
                <c:pt idx="2">
                  <c:v>40</c:v>
                </c:pt>
                <c:pt idx="3">
                  <c:v>1</c:v>
                </c:pt>
                <c:pt idx="4">
                  <c:v>0</c:v>
                </c:pt>
              </c:numCache>
            </c:numRef>
          </c:val>
          <c:extLst>
            <c:ext xmlns:c16="http://schemas.microsoft.com/office/drawing/2014/chart" uri="{C3380CC4-5D6E-409C-BE32-E72D297353CC}">
              <c16:uniqueId val="{00000005-D796-40B6-9F30-DBE78C2DFE09}"/>
            </c:ext>
          </c:extLst>
        </c:ser>
        <c:dLbls>
          <c:showLegendKey val="0"/>
          <c:showVal val="0"/>
          <c:showCatName val="0"/>
          <c:showSerName val="0"/>
          <c:showPercent val="0"/>
          <c:showBubbleSize val="0"/>
        </c:dLbls>
        <c:gapWidth val="182"/>
        <c:axId val="540263800"/>
        <c:axId val="524323848"/>
      </c:barChart>
      <c:catAx>
        <c:axId val="540263800"/>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ro-RO"/>
          </a:p>
        </c:txPr>
        <c:crossAx val="524323848"/>
        <c:crosses val="autoZero"/>
        <c:auto val="1"/>
        <c:lblAlgn val="ctr"/>
        <c:lblOffset val="100"/>
        <c:noMultiLvlLbl val="0"/>
      </c:catAx>
      <c:valAx>
        <c:axId val="524323848"/>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ro-RO"/>
          </a:p>
        </c:txPr>
        <c:crossAx val="540263800"/>
        <c:crosses val="autoZero"/>
        <c:crossBetween val="between"/>
      </c:valAx>
      <c:spPr>
        <a:noFill/>
        <a:ln>
          <a:noFill/>
        </a:ln>
        <a:effectLst/>
      </c:spPr>
    </c:plotArea>
    <c:legend>
      <c:legendPos val="b"/>
      <c:layout>
        <c:manualLayout>
          <c:xMode val="edge"/>
          <c:yMode val="edge"/>
          <c:x val="0.40512180324193142"/>
          <c:y val="0.92574132842005119"/>
          <c:w val="0.19310647726823091"/>
          <c:h val="5.7422475614581914E-2"/>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ro-RO"/>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ro-RO"/>
    </a:p>
  </c:txPr>
  <c:externalData r:id="rId3">
    <c:autoUpdate val="0"/>
  </c:externalData>
</c:chartSpace>
</file>

<file path=ppt/charts/chart5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4707527136997323"/>
          <c:y val="3.0866359269839369E-2"/>
          <c:w val="0.7175855656233926"/>
          <c:h val="0.81432283030152919"/>
        </c:manualLayout>
      </c:layout>
      <c:barChart>
        <c:barDir val="bar"/>
        <c:grouping val="clustered"/>
        <c:varyColors val="0"/>
        <c:ser>
          <c:idx val="0"/>
          <c:order val="0"/>
          <c:tx>
            <c:strRef>
              <c:f>Sheet1!$B$1</c:f>
              <c:strCache>
                <c:ptCount val="1"/>
                <c:pt idx="0">
                  <c:v>5</c:v>
                </c:pt>
              </c:strCache>
            </c:strRef>
          </c:tx>
          <c:spPr>
            <a:solidFill>
              <a:srgbClr val="FF0000"/>
            </a:solidFill>
            <a:ln>
              <a:noFill/>
            </a:ln>
            <a:effectLst/>
          </c:spPr>
          <c:invertIfNegative val="0"/>
          <c:cat>
            <c:strRef>
              <c:f>Sheet1!$A$2:$A$7</c:f>
              <c:strCache>
                <c:ptCount val="5"/>
                <c:pt idx="0">
                  <c:v>corruption offenses</c:v>
                </c:pt>
                <c:pt idx="1">
                  <c:v>tax evasion offenses</c:v>
                </c:pt>
                <c:pt idx="2">
                  <c:v>cybercrime</c:v>
                </c:pt>
                <c:pt idx="3">
                  <c:v>human trafficking offenses</c:v>
                </c:pt>
                <c:pt idx="4">
                  <c:v>crimes against life</c:v>
                </c:pt>
              </c:strCache>
            </c:strRef>
          </c:cat>
          <c:val>
            <c:numRef>
              <c:f>Sheet1!$B$2:$B$7</c:f>
              <c:numCache>
                <c:formatCode>General</c:formatCode>
                <c:ptCount val="6"/>
                <c:pt idx="0">
                  <c:v>46</c:v>
                </c:pt>
                <c:pt idx="1">
                  <c:v>18</c:v>
                </c:pt>
                <c:pt idx="2">
                  <c:v>20</c:v>
                </c:pt>
                <c:pt idx="3">
                  <c:v>188</c:v>
                </c:pt>
                <c:pt idx="4">
                  <c:v>232</c:v>
                </c:pt>
              </c:numCache>
            </c:numRef>
          </c:val>
          <c:extLst>
            <c:ext xmlns:c16="http://schemas.microsoft.com/office/drawing/2014/chart" uri="{C3380CC4-5D6E-409C-BE32-E72D297353CC}">
              <c16:uniqueId val="{00000000-D796-40B6-9F30-DBE78C2DFE09}"/>
            </c:ext>
          </c:extLst>
        </c:ser>
        <c:ser>
          <c:idx val="1"/>
          <c:order val="1"/>
          <c:tx>
            <c:strRef>
              <c:f>Sheet1!$C$1</c:f>
              <c:strCache>
                <c:ptCount val="1"/>
                <c:pt idx="0">
                  <c:v>4</c:v>
                </c:pt>
              </c:strCache>
            </c:strRef>
          </c:tx>
          <c:spPr>
            <a:solidFill>
              <a:srgbClr val="FFC000"/>
            </a:solidFill>
            <a:ln>
              <a:noFill/>
            </a:ln>
            <a:effectLst/>
          </c:spPr>
          <c:invertIfNegative val="0"/>
          <c:cat>
            <c:strRef>
              <c:f>Sheet1!$A$2:$A$7</c:f>
              <c:strCache>
                <c:ptCount val="5"/>
                <c:pt idx="0">
                  <c:v>corruption offenses</c:v>
                </c:pt>
                <c:pt idx="1">
                  <c:v>tax evasion offenses</c:v>
                </c:pt>
                <c:pt idx="2">
                  <c:v>cybercrime</c:v>
                </c:pt>
                <c:pt idx="3">
                  <c:v>human trafficking offenses</c:v>
                </c:pt>
                <c:pt idx="4">
                  <c:v>crimes against life</c:v>
                </c:pt>
              </c:strCache>
            </c:strRef>
          </c:cat>
          <c:val>
            <c:numRef>
              <c:f>Sheet1!$C$2:$C$7</c:f>
              <c:numCache>
                <c:formatCode>General</c:formatCode>
                <c:ptCount val="6"/>
                <c:pt idx="0">
                  <c:v>90</c:v>
                </c:pt>
                <c:pt idx="1">
                  <c:v>59</c:v>
                </c:pt>
                <c:pt idx="2">
                  <c:v>62</c:v>
                </c:pt>
                <c:pt idx="3">
                  <c:v>61</c:v>
                </c:pt>
                <c:pt idx="4">
                  <c:v>15</c:v>
                </c:pt>
              </c:numCache>
            </c:numRef>
          </c:val>
          <c:extLst>
            <c:ext xmlns:c16="http://schemas.microsoft.com/office/drawing/2014/chart" uri="{C3380CC4-5D6E-409C-BE32-E72D297353CC}">
              <c16:uniqueId val="{00000001-D796-40B6-9F30-DBE78C2DFE09}"/>
            </c:ext>
          </c:extLst>
        </c:ser>
        <c:ser>
          <c:idx val="2"/>
          <c:order val="2"/>
          <c:tx>
            <c:strRef>
              <c:f>Sheet1!$D$1</c:f>
              <c:strCache>
                <c:ptCount val="1"/>
                <c:pt idx="0">
                  <c:v>3</c:v>
                </c:pt>
              </c:strCache>
            </c:strRef>
          </c:tx>
          <c:spPr>
            <a:solidFill>
              <a:srgbClr val="92D050"/>
            </a:solidFill>
            <a:ln>
              <a:noFill/>
            </a:ln>
            <a:effectLst/>
          </c:spPr>
          <c:invertIfNegative val="0"/>
          <c:cat>
            <c:strRef>
              <c:f>Sheet1!$A$2:$A$7</c:f>
              <c:strCache>
                <c:ptCount val="5"/>
                <c:pt idx="0">
                  <c:v>corruption offenses</c:v>
                </c:pt>
                <c:pt idx="1">
                  <c:v>tax evasion offenses</c:v>
                </c:pt>
                <c:pt idx="2">
                  <c:v>cybercrime</c:v>
                </c:pt>
                <c:pt idx="3">
                  <c:v>human trafficking offenses</c:v>
                </c:pt>
                <c:pt idx="4">
                  <c:v>crimes against life</c:v>
                </c:pt>
              </c:strCache>
            </c:strRef>
          </c:cat>
          <c:val>
            <c:numRef>
              <c:f>Sheet1!$D$2:$D$7</c:f>
              <c:numCache>
                <c:formatCode>General</c:formatCode>
                <c:ptCount val="6"/>
                <c:pt idx="0">
                  <c:v>86</c:v>
                </c:pt>
                <c:pt idx="1">
                  <c:v>88</c:v>
                </c:pt>
                <c:pt idx="2">
                  <c:v>98</c:v>
                </c:pt>
                <c:pt idx="3">
                  <c:v>1</c:v>
                </c:pt>
                <c:pt idx="4">
                  <c:v>3</c:v>
                </c:pt>
              </c:numCache>
            </c:numRef>
          </c:val>
          <c:extLst>
            <c:ext xmlns:c16="http://schemas.microsoft.com/office/drawing/2014/chart" uri="{C3380CC4-5D6E-409C-BE32-E72D297353CC}">
              <c16:uniqueId val="{00000002-D796-40B6-9F30-DBE78C2DFE09}"/>
            </c:ext>
          </c:extLst>
        </c:ser>
        <c:ser>
          <c:idx val="3"/>
          <c:order val="3"/>
          <c:tx>
            <c:strRef>
              <c:f>Sheet1!$E$1</c:f>
              <c:strCache>
                <c:ptCount val="1"/>
                <c:pt idx="0">
                  <c:v>2</c:v>
                </c:pt>
              </c:strCache>
            </c:strRef>
          </c:tx>
          <c:spPr>
            <a:solidFill>
              <a:srgbClr val="00B0F0"/>
            </a:solidFill>
            <a:ln>
              <a:noFill/>
            </a:ln>
            <a:effectLst/>
          </c:spPr>
          <c:invertIfNegative val="0"/>
          <c:cat>
            <c:strRef>
              <c:f>Sheet1!$A$2:$A$7</c:f>
              <c:strCache>
                <c:ptCount val="5"/>
                <c:pt idx="0">
                  <c:v>corruption offenses</c:v>
                </c:pt>
                <c:pt idx="1">
                  <c:v>tax evasion offenses</c:v>
                </c:pt>
                <c:pt idx="2">
                  <c:v>cybercrime</c:v>
                </c:pt>
                <c:pt idx="3">
                  <c:v>human trafficking offenses</c:v>
                </c:pt>
                <c:pt idx="4">
                  <c:v>crimes against life</c:v>
                </c:pt>
              </c:strCache>
            </c:strRef>
          </c:cat>
          <c:val>
            <c:numRef>
              <c:f>Sheet1!$E$2:$E$7</c:f>
              <c:numCache>
                <c:formatCode>General</c:formatCode>
                <c:ptCount val="6"/>
                <c:pt idx="0">
                  <c:v>21</c:v>
                </c:pt>
                <c:pt idx="1">
                  <c:v>59</c:v>
                </c:pt>
                <c:pt idx="2">
                  <c:v>42</c:v>
                </c:pt>
                <c:pt idx="3">
                  <c:v>1</c:v>
                </c:pt>
                <c:pt idx="4">
                  <c:v>1</c:v>
                </c:pt>
              </c:numCache>
            </c:numRef>
          </c:val>
          <c:extLst>
            <c:ext xmlns:c16="http://schemas.microsoft.com/office/drawing/2014/chart" uri="{C3380CC4-5D6E-409C-BE32-E72D297353CC}">
              <c16:uniqueId val="{00000004-D796-40B6-9F30-DBE78C2DFE09}"/>
            </c:ext>
          </c:extLst>
        </c:ser>
        <c:ser>
          <c:idx val="4"/>
          <c:order val="4"/>
          <c:tx>
            <c:strRef>
              <c:f>Sheet1!$F$1</c:f>
              <c:strCache>
                <c:ptCount val="1"/>
                <c:pt idx="0">
                  <c:v>1</c:v>
                </c:pt>
              </c:strCache>
            </c:strRef>
          </c:tx>
          <c:spPr>
            <a:solidFill>
              <a:schemeClr val="bg1">
                <a:lumMod val="50000"/>
              </a:schemeClr>
            </a:solidFill>
            <a:ln>
              <a:noFill/>
            </a:ln>
            <a:effectLst/>
          </c:spPr>
          <c:invertIfNegative val="0"/>
          <c:cat>
            <c:strRef>
              <c:f>Sheet1!$A$2:$A$7</c:f>
              <c:strCache>
                <c:ptCount val="5"/>
                <c:pt idx="0">
                  <c:v>corruption offenses</c:v>
                </c:pt>
                <c:pt idx="1">
                  <c:v>tax evasion offenses</c:v>
                </c:pt>
                <c:pt idx="2">
                  <c:v>cybercrime</c:v>
                </c:pt>
                <c:pt idx="3">
                  <c:v>human trafficking offenses</c:v>
                </c:pt>
                <c:pt idx="4">
                  <c:v>crimes against life</c:v>
                </c:pt>
              </c:strCache>
            </c:strRef>
          </c:cat>
          <c:val>
            <c:numRef>
              <c:f>Sheet1!$F$2:$F$7</c:f>
              <c:numCache>
                <c:formatCode>General</c:formatCode>
                <c:ptCount val="6"/>
                <c:pt idx="0">
                  <c:v>9</c:v>
                </c:pt>
                <c:pt idx="1">
                  <c:v>28</c:v>
                </c:pt>
                <c:pt idx="2">
                  <c:v>30</c:v>
                </c:pt>
                <c:pt idx="3">
                  <c:v>1</c:v>
                </c:pt>
                <c:pt idx="4">
                  <c:v>1</c:v>
                </c:pt>
              </c:numCache>
            </c:numRef>
          </c:val>
          <c:extLst>
            <c:ext xmlns:c16="http://schemas.microsoft.com/office/drawing/2014/chart" uri="{C3380CC4-5D6E-409C-BE32-E72D297353CC}">
              <c16:uniqueId val="{00000005-D796-40B6-9F30-DBE78C2DFE09}"/>
            </c:ext>
          </c:extLst>
        </c:ser>
        <c:dLbls>
          <c:showLegendKey val="0"/>
          <c:showVal val="0"/>
          <c:showCatName val="0"/>
          <c:showSerName val="0"/>
          <c:showPercent val="0"/>
          <c:showBubbleSize val="0"/>
        </c:dLbls>
        <c:gapWidth val="182"/>
        <c:axId val="540263800"/>
        <c:axId val="524323848"/>
      </c:barChart>
      <c:catAx>
        <c:axId val="540263800"/>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ro-RO"/>
          </a:p>
        </c:txPr>
        <c:crossAx val="524323848"/>
        <c:crosses val="autoZero"/>
        <c:auto val="1"/>
        <c:lblAlgn val="ctr"/>
        <c:lblOffset val="100"/>
        <c:noMultiLvlLbl val="0"/>
      </c:catAx>
      <c:valAx>
        <c:axId val="524323848"/>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ro-RO"/>
          </a:p>
        </c:txPr>
        <c:crossAx val="540263800"/>
        <c:crosses val="autoZero"/>
        <c:crossBetween val="between"/>
      </c:valAx>
      <c:spPr>
        <a:noFill/>
        <a:ln>
          <a:noFill/>
        </a:ln>
        <a:effectLst/>
      </c:spPr>
    </c:plotArea>
    <c:legend>
      <c:legendPos val="b"/>
      <c:layout>
        <c:manualLayout>
          <c:xMode val="edge"/>
          <c:yMode val="edge"/>
          <c:x val="0.40512180324193142"/>
          <c:y val="0.92574132842005119"/>
          <c:w val="0.19310647726823091"/>
          <c:h val="5.7422475614581914E-2"/>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ro-RO"/>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ro-RO"/>
    </a:p>
  </c:txPr>
  <c:externalData r:id="rId3">
    <c:autoUpdate val="0"/>
  </c:externalData>
</c:chartSpace>
</file>

<file path=ppt/charts/chart5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GB" b="1" dirty="0"/>
              <a:t>Romanian GDP / quarters, 2019 – 2021</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ro-RO"/>
        </a:p>
      </c:txPr>
    </c:title>
    <c:autoTitleDeleted val="0"/>
    <c:plotArea>
      <c:layout/>
      <c:lineChart>
        <c:grouping val="standard"/>
        <c:varyColors val="0"/>
        <c:ser>
          <c:idx val="0"/>
          <c:order val="0"/>
          <c:spPr>
            <a:ln w="28575" cap="rnd">
              <a:solidFill>
                <a:schemeClr val="accent1"/>
              </a:solidFill>
              <a:round/>
            </a:ln>
            <a:effectLst/>
          </c:spPr>
          <c:marker>
            <c:symbol val="none"/>
          </c:marker>
          <c:cat>
            <c:strRef>
              <c:f>Sheet1!$B$6:$B$17</c:f>
              <c:strCache>
                <c:ptCount val="12"/>
                <c:pt idx="0">
                  <c:v>2019Q1</c:v>
                </c:pt>
                <c:pt idx="1">
                  <c:v>2019Q2</c:v>
                </c:pt>
                <c:pt idx="2">
                  <c:v>2019Q3</c:v>
                </c:pt>
                <c:pt idx="3">
                  <c:v>2019Q4</c:v>
                </c:pt>
                <c:pt idx="4">
                  <c:v>2020Q1</c:v>
                </c:pt>
                <c:pt idx="5">
                  <c:v>2020Q2</c:v>
                </c:pt>
                <c:pt idx="6">
                  <c:v>2020Q3</c:v>
                </c:pt>
                <c:pt idx="7">
                  <c:v>2020Q4</c:v>
                </c:pt>
                <c:pt idx="8">
                  <c:v>2021Q1</c:v>
                </c:pt>
                <c:pt idx="9">
                  <c:v>2021Q2</c:v>
                </c:pt>
                <c:pt idx="10">
                  <c:v>2021Q3</c:v>
                </c:pt>
                <c:pt idx="11">
                  <c:v>2021Q4</c:v>
                </c:pt>
              </c:strCache>
            </c:strRef>
          </c:cat>
          <c:val>
            <c:numRef>
              <c:f>Sheet1!$C$6:$C$17</c:f>
              <c:numCache>
                <c:formatCode>General</c:formatCode>
                <c:ptCount val="12"/>
                <c:pt idx="0">
                  <c:v>254364.9</c:v>
                </c:pt>
                <c:pt idx="1">
                  <c:v>262757.8</c:v>
                </c:pt>
                <c:pt idx="2">
                  <c:v>265128.2</c:v>
                </c:pt>
                <c:pt idx="3">
                  <c:v>273039.8</c:v>
                </c:pt>
                <c:pt idx="4">
                  <c:v>274430.90000000002</c:v>
                </c:pt>
                <c:pt idx="5">
                  <c:v>240671.8</c:v>
                </c:pt>
                <c:pt idx="6">
                  <c:v>261340.1</c:v>
                </c:pt>
                <c:pt idx="7">
                  <c:v>280656.3</c:v>
                </c:pt>
                <c:pt idx="8">
                  <c:v>286394.5</c:v>
                </c:pt>
                <c:pt idx="9">
                  <c:v>292158.8</c:v>
                </c:pt>
                <c:pt idx="10">
                  <c:v>294290.90000000002</c:v>
                </c:pt>
                <c:pt idx="11">
                  <c:v>305444.3</c:v>
                </c:pt>
              </c:numCache>
            </c:numRef>
          </c:val>
          <c:smooth val="0"/>
          <c:extLst>
            <c:ext xmlns:c16="http://schemas.microsoft.com/office/drawing/2014/chart" uri="{C3380CC4-5D6E-409C-BE32-E72D297353CC}">
              <c16:uniqueId val="{00000000-1F78-4985-8EDB-CF5BBAE8B9D8}"/>
            </c:ext>
          </c:extLst>
        </c:ser>
        <c:dLbls>
          <c:showLegendKey val="0"/>
          <c:showVal val="0"/>
          <c:showCatName val="0"/>
          <c:showSerName val="0"/>
          <c:showPercent val="0"/>
          <c:showBubbleSize val="0"/>
        </c:dLbls>
        <c:smooth val="0"/>
        <c:axId val="517015904"/>
        <c:axId val="517016232"/>
      </c:lineChart>
      <c:catAx>
        <c:axId val="51701590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ro-RO"/>
          </a:p>
        </c:txPr>
        <c:crossAx val="517016232"/>
        <c:crosses val="autoZero"/>
        <c:auto val="1"/>
        <c:lblAlgn val="ctr"/>
        <c:lblOffset val="100"/>
        <c:noMultiLvlLbl val="0"/>
      </c:catAx>
      <c:valAx>
        <c:axId val="517016232"/>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ro-RO"/>
          </a:p>
        </c:txPr>
        <c:crossAx val="517015904"/>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ro-RO"/>
    </a:p>
  </c:txPr>
  <c:externalData r:id="rId3">
    <c:autoUpdate val="0"/>
  </c:externalData>
</c:chartSpace>
</file>

<file path=ppt/charts/chart5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1"/>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lgn="ctr">
              <a:defRPr sz="999" b="0" i="0" u="none" strike="noStrike" baseline="0">
                <a:solidFill>
                  <a:srgbClr val="000000"/>
                </a:solidFill>
                <a:latin typeface="Calibri"/>
                <a:ea typeface="Calibri"/>
                <a:cs typeface="Calibri"/>
              </a:defRPr>
            </a:pPr>
            <a:r>
              <a:rPr lang="en-US" sz="2392" b="1" i="0" u="none" strike="noStrike" baseline="0" dirty="0">
                <a:solidFill>
                  <a:srgbClr val="333333"/>
                </a:solidFill>
                <a:latin typeface="Calibri"/>
                <a:cs typeface="Calibri"/>
              </a:rPr>
              <a:t>In your opinion, the courts should impose more severe prison sentences:</a:t>
            </a:r>
            <a:endParaRPr lang="ro-RO" sz="2392" b="1" i="0" u="none" strike="noStrike" baseline="0" dirty="0">
              <a:solidFill>
                <a:srgbClr val="333333"/>
              </a:solidFill>
              <a:latin typeface="Calibri"/>
              <a:cs typeface="Calibri"/>
            </a:endParaRPr>
          </a:p>
        </c:rich>
      </c:tx>
      <c:overlay val="0"/>
      <c:spPr>
        <a:noFill/>
        <a:effectLst/>
      </c:spPr>
    </c:title>
    <c:autoTitleDeleted val="0"/>
    <c:plotArea>
      <c:layout/>
      <c:pieChart>
        <c:varyColors val="0"/>
        <c:dLbls>
          <c:showLegendKey val="0"/>
          <c:showVal val="0"/>
          <c:showCatName val="0"/>
          <c:showSerName val="0"/>
          <c:showPercent val="0"/>
          <c:showBubbleSize val="0"/>
          <c:showLeaderLines val="0"/>
        </c:dLbls>
        <c:firstSliceAng val="0"/>
      </c:pieChart>
      <c:spPr>
        <a:noFill/>
        <a:ln w="25366">
          <a:noFill/>
        </a:ln>
      </c:spPr>
    </c:plotArea>
    <c:plotVisOnly val="1"/>
    <c:dispBlanksAs val="gap"/>
    <c:showDLblsOverMax val="1"/>
  </c:chart>
  <c:spPr>
    <a:noFill/>
    <a:ln>
      <a:noFill/>
    </a:ln>
  </c:spPr>
  <c:txPr>
    <a:bodyPr/>
    <a:lstStyle/>
    <a:p>
      <a:pPr>
        <a:defRPr sz="999" b="0" i="0" u="none" strike="noStrike" baseline="0">
          <a:solidFill>
            <a:srgbClr val="000000"/>
          </a:solidFill>
          <a:latin typeface="Calibri"/>
          <a:ea typeface="Calibri"/>
          <a:cs typeface="Calibri"/>
        </a:defRPr>
      </a:pPr>
      <a:endParaRPr lang="ro-RO"/>
    </a:p>
  </c:txPr>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4"/>
    </mc:Choice>
    <mc:Fallback>
      <c:style val="4"/>
    </mc:Fallback>
  </mc:AlternateContent>
  <c:chart>
    <c:autoTitleDeleted val="1"/>
    <c:plotArea>
      <c:layout>
        <c:manualLayout>
          <c:layoutTarget val="inner"/>
          <c:xMode val="edge"/>
          <c:yMode val="edge"/>
          <c:x val="4.1429588889328531E-2"/>
          <c:y val="0.13266944515454501"/>
          <c:w val="0.93176974109392108"/>
          <c:h val="0.58953067004745729"/>
        </c:manualLayout>
      </c:layout>
      <c:barChart>
        <c:barDir val="col"/>
        <c:grouping val="clustered"/>
        <c:varyColors val="0"/>
        <c:ser>
          <c:idx val="0"/>
          <c:order val="0"/>
          <c:tx>
            <c:strRef>
              <c:f>Sheet1!$B$1</c:f>
              <c:strCache>
                <c:ptCount val="1"/>
                <c:pt idx="0">
                  <c:v>Number of persons </c:v>
                </c:pt>
              </c:strCache>
            </c:strRef>
          </c:tx>
          <c:spPr>
            <a:gradFill rotWithShape="1">
              <a:gsLst>
                <a:gs pos="0">
                  <a:schemeClr val="accent2">
                    <a:shade val="51000"/>
                    <a:satMod val="130000"/>
                  </a:schemeClr>
                </a:gs>
                <a:gs pos="80000">
                  <a:schemeClr val="accent2">
                    <a:shade val="93000"/>
                    <a:satMod val="130000"/>
                  </a:schemeClr>
                </a:gs>
                <a:gs pos="100000">
                  <a:schemeClr val="accent2">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numFmt formatCode="#,##0" sourceLinked="0"/>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ro-RO"/>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Less than 1 year</c:v>
                </c:pt>
                <c:pt idx="1">
                  <c:v>1-2 years</c:v>
                </c:pt>
                <c:pt idx="2">
                  <c:v>2-5 years</c:v>
                </c:pt>
                <c:pt idx="3">
                  <c:v>5-10 years</c:v>
                </c:pt>
                <c:pt idx="4">
                  <c:v>10-15 years</c:v>
                </c:pt>
                <c:pt idx="5">
                  <c:v>15-20 years</c:v>
                </c:pt>
                <c:pt idx="6">
                  <c:v>More than 20 years</c:v>
                </c:pt>
                <c:pt idx="7">
                  <c:v>Life imprisonment</c:v>
                </c:pt>
              </c:strCache>
            </c:strRef>
          </c:cat>
          <c:val>
            <c:numRef>
              <c:f>Sheet1!$B$2:$B$9</c:f>
              <c:numCache>
                <c:formatCode>General</c:formatCode>
                <c:ptCount val="8"/>
                <c:pt idx="0" formatCode="#,##0">
                  <c:v>621</c:v>
                </c:pt>
                <c:pt idx="1">
                  <c:v>1778</c:v>
                </c:pt>
                <c:pt idx="2">
                  <c:v>6848</c:v>
                </c:pt>
                <c:pt idx="3">
                  <c:v>5016</c:v>
                </c:pt>
                <c:pt idx="4">
                  <c:v>2028</c:v>
                </c:pt>
                <c:pt idx="5">
                  <c:v>1150</c:v>
                </c:pt>
                <c:pt idx="6">
                  <c:v>863</c:v>
                </c:pt>
                <c:pt idx="7">
                  <c:v>171</c:v>
                </c:pt>
              </c:numCache>
            </c:numRef>
          </c:val>
          <c:extLst>
            <c:ext xmlns:c16="http://schemas.microsoft.com/office/drawing/2014/chart" uri="{C3380CC4-5D6E-409C-BE32-E72D297353CC}">
              <c16:uniqueId val="{00000000-C949-47FD-8D36-A8824344392E}"/>
            </c:ext>
          </c:extLst>
        </c:ser>
        <c:dLbls>
          <c:dLblPos val="outEnd"/>
          <c:showLegendKey val="0"/>
          <c:showVal val="1"/>
          <c:showCatName val="0"/>
          <c:showSerName val="0"/>
          <c:showPercent val="0"/>
          <c:showBubbleSize val="0"/>
        </c:dLbls>
        <c:gapWidth val="100"/>
        <c:overlap val="-24"/>
        <c:axId val="878978728"/>
        <c:axId val="878986928"/>
      </c:barChart>
      <c:catAx>
        <c:axId val="878978728"/>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ro-RO"/>
          </a:p>
        </c:txPr>
        <c:crossAx val="878986928"/>
        <c:crosses val="autoZero"/>
        <c:auto val="1"/>
        <c:lblAlgn val="ctr"/>
        <c:lblOffset val="100"/>
        <c:noMultiLvlLbl val="0"/>
      </c:catAx>
      <c:valAx>
        <c:axId val="878986928"/>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ro-RO"/>
          </a:p>
        </c:txPr>
        <c:crossAx val="878978728"/>
        <c:crosses val="autoZero"/>
        <c:crossBetween val="between"/>
      </c:valAx>
      <c:spPr>
        <a:noFill/>
        <a:ln>
          <a:noFill/>
        </a:ln>
        <a:effectLst/>
      </c:spPr>
    </c:plotArea>
    <c:legend>
      <c:legendPos val="b"/>
      <c:layout>
        <c:manualLayout>
          <c:xMode val="edge"/>
          <c:yMode val="edge"/>
          <c:x val="0.35483968398422566"/>
          <c:y val="0.79607065476560201"/>
          <c:w val="0.2945071815771772"/>
          <c:h val="6.2651358770206889E-2"/>
        </c:manualLayout>
      </c:layout>
      <c:overlay val="0"/>
      <c:spPr>
        <a:noFill/>
        <a:ln>
          <a:noFill/>
        </a:ln>
        <a:effectLst/>
      </c:spPr>
      <c:txPr>
        <a:bodyPr rot="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ro-RO"/>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ro-RO"/>
    </a:p>
  </c:txPr>
  <c:externalData r:id="rId3">
    <c:autoUpdate val="0"/>
  </c:externalData>
</c:chartSpace>
</file>

<file path=ppt/charts/chart6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Column1</c:v>
                </c:pt>
              </c:strCache>
            </c:strRef>
          </c:tx>
          <c:dPt>
            <c:idx val="0"/>
            <c:bubble3D val="0"/>
            <c:spPr>
              <a:solidFill>
                <a:srgbClr val="C00000"/>
              </a:solidFill>
              <a:ln w="18980">
                <a:solidFill>
                  <a:schemeClr val="lt1"/>
                </a:solidFill>
              </a:ln>
              <a:effectLst/>
            </c:spPr>
            <c:extLst>
              <c:ext xmlns:c16="http://schemas.microsoft.com/office/drawing/2014/chart" uri="{C3380CC4-5D6E-409C-BE32-E72D297353CC}">
                <c16:uniqueId val="{00000001-43E8-41F0-AF54-2C3B5C29609F}"/>
              </c:ext>
            </c:extLst>
          </c:dPt>
          <c:dPt>
            <c:idx val="1"/>
            <c:bubble3D val="0"/>
            <c:spPr>
              <a:solidFill>
                <a:schemeClr val="bg1">
                  <a:lumMod val="65000"/>
                </a:schemeClr>
              </a:solidFill>
              <a:ln w="18980">
                <a:solidFill>
                  <a:schemeClr val="lt1"/>
                </a:solidFill>
              </a:ln>
              <a:effectLst/>
            </c:spPr>
            <c:extLst>
              <c:ext xmlns:c16="http://schemas.microsoft.com/office/drawing/2014/chart" uri="{C3380CC4-5D6E-409C-BE32-E72D297353CC}">
                <c16:uniqueId val="{00000003-43E8-41F0-AF54-2C3B5C29609F}"/>
              </c:ext>
            </c:extLst>
          </c:dPt>
          <c:dPt>
            <c:idx val="2"/>
            <c:bubble3D val="0"/>
            <c:spPr>
              <a:solidFill>
                <a:srgbClr val="92D050"/>
              </a:solidFill>
            </c:spPr>
            <c:extLst>
              <c:ext xmlns:c16="http://schemas.microsoft.com/office/drawing/2014/chart" uri="{C3380CC4-5D6E-409C-BE32-E72D297353CC}">
                <c16:uniqueId val="{00000001-4CBA-4D2F-8533-897B1E4FE0A6}"/>
              </c:ext>
            </c:extLst>
          </c:dPt>
          <c:dLbls>
            <c:dLbl>
              <c:idx val="2"/>
              <c:layout>
                <c:manualLayout>
                  <c:x val="8.8206871868289197E-2"/>
                  <c:y val="2.6980196717702774E-2"/>
                </c:manualLayout>
              </c:layou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1-4CBA-4D2F-8533-897B1E4FE0A6}"/>
                </c:ext>
              </c:extLst>
            </c:dLbl>
            <c:numFmt formatCode="0.00%" sourceLinked="0"/>
            <c:spPr>
              <a:noFill/>
              <a:ln w="25354">
                <a:noFill/>
              </a:ln>
            </c:spPr>
            <c:txPr>
              <a:bodyPr rot="0" spcFirstLastPara="1" vertOverflow="ellipsis" vert="horz" wrap="square" lIns="38100" tIns="19050" rIns="38100" bIns="19050" anchor="ctr" anchorCtr="1">
                <a:spAutoFit/>
              </a:bodyPr>
              <a:lstStyle/>
              <a:p>
                <a:pPr>
                  <a:defRPr sz="1394" b="1" i="0" u="none" strike="noStrike" kern="1200" baseline="0">
                    <a:solidFill>
                      <a:schemeClr val="tx1">
                        <a:lumMod val="75000"/>
                        <a:lumOff val="25000"/>
                      </a:schemeClr>
                    </a:solidFill>
                    <a:latin typeface="+mn-lt"/>
                    <a:ea typeface="+mn-ea"/>
                    <a:cs typeface="+mn-cs"/>
                  </a:defRPr>
                </a:pPr>
                <a:endParaRPr lang="ro-RO"/>
              </a:p>
            </c:txPr>
            <c:showLegendKey val="0"/>
            <c:showVal val="0"/>
            <c:showCatName val="1"/>
            <c:showSerName val="0"/>
            <c:showPercent val="1"/>
            <c:showBubbleSize val="0"/>
            <c:showLeaderLines val="1"/>
            <c:leaderLines>
              <c:spPr>
                <a:ln w="9491" cap="flat" cmpd="sng" algn="ctr">
                  <a:solidFill>
                    <a:schemeClr val="tx1">
                      <a:lumMod val="35000"/>
                      <a:lumOff val="65000"/>
                    </a:schemeClr>
                  </a:solidFill>
                  <a:round/>
                </a:ln>
                <a:effectLst/>
              </c:spPr>
            </c:leaderLines>
            <c:extLst>
              <c:ext xmlns:c15="http://schemas.microsoft.com/office/drawing/2012/chart" uri="{CE6537A1-D6FC-4f65-9D91-7224C49458BB}"/>
            </c:extLst>
          </c:dLbls>
          <c:cat>
            <c:numRef>
              <c:f>Sheet1!$A$2:$A$4</c:f>
              <c:numCache>
                <c:formatCode>General</c:formatCode>
                <c:ptCount val="3"/>
              </c:numCache>
            </c:numRef>
          </c:cat>
          <c:val>
            <c:numRef>
              <c:f>Sheet1!$B$2:$B$4</c:f>
              <c:numCache>
                <c:formatCode>General</c:formatCode>
                <c:ptCount val="3"/>
                <c:pt idx="0">
                  <c:v>420</c:v>
                </c:pt>
                <c:pt idx="1">
                  <c:v>61</c:v>
                </c:pt>
                <c:pt idx="2">
                  <c:v>35</c:v>
                </c:pt>
              </c:numCache>
            </c:numRef>
          </c:val>
          <c:extLst>
            <c:ext xmlns:c16="http://schemas.microsoft.com/office/drawing/2014/chart" uri="{C3380CC4-5D6E-409C-BE32-E72D297353CC}">
              <c16:uniqueId val="{00000004-43E8-41F0-AF54-2C3B5C29609F}"/>
            </c:ext>
          </c:extLst>
        </c:ser>
        <c:dLbls>
          <c:showLegendKey val="0"/>
          <c:showVal val="0"/>
          <c:showCatName val="0"/>
          <c:showSerName val="0"/>
          <c:showPercent val="0"/>
          <c:showBubbleSize val="0"/>
          <c:showLeaderLines val="1"/>
        </c:dLbls>
        <c:firstSliceAng val="0"/>
      </c:pieChart>
      <c:spPr>
        <a:noFill/>
        <a:ln w="25354">
          <a:noFill/>
        </a:ln>
      </c:spPr>
    </c:plotArea>
    <c:plotVisOnly val="1"/>
    <c:dispBlanksAs val="gap"/>
    <c:showDLblsOverMax val="0"/>
  </c:chart>
  <c:spPr>
    <a:noFill/>
    <a:ln>
      <a:noFill/>
    </a:ln>
  </c:spPr>
  <c:txPr>
    <a:bodyPr/>
    <a:lstStyle/>
    <a:p>
      <a:pPr>
        <a:defRPr/>
      </a:pPr>
      <a:endParaRPr lang="ro-RO"/>
    </a:p>
  </c:txPr>
  <c:externalData r:id="rId1">
    <c:autoUpdate val="0"/>
  </c:externalData>
</c:chartSpace>
</file>

<file path=ppt/charts/chart6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dLbls>
          <c:showLegendKey val="0"/>
          <c:showVal val="0"/>
          <c:showCatName val="0"/>
          <c:showSerName val="0"/>
          <c:showPercent val="0"/>
          <c:showBubbleSize val="0"/>
          <c:showLeaderLines val="0"/>
        </c:dLbls>
        <c:firstSliceAng val="0"/>
      </c:pieChart>
      <c:spPr>
        <a:noFill/>
        <a:ln w="25354">
          <a:noFill/>
        </a:ln>
      </c:spPr>
    </c:plotArea>
    <c:plotVisOnly val="1"/>
    <c:dispBlanksAs val="gap"/>
    <c:showDLblsOverMax val="0"/>
  </c:chart>
  <c:spPr>
    <a:noFill/>
    <a:ln>
      <a:noFill/>
    </a:ln>
  </c:spPr>
  <c:txPr>
    <a:bodyPr/>
    <a:lstStyle/>
    <a:p>
      <a:pPr>
        <a:defRPr/>
      </a:pPr>
      <a:endParaRPr lang="ro-RO"/>
    </a:p>
  </c:txPr>
  <c:externalData r:id="rId1">
    <c:autoUpdate val="0"/>
  </c:externalData>
</c:chartSpace>
</file>

<file path=ppt/charts/chart6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Column1</c:v>
                </c:pt>
              </c:strCache>
            </c:strRef>
          </c:tx>
          <c:dPt>
            <c:idx val="0"/>
            <c:bubble3D val="0"/>
            <c:spPr>
              <a:solidFill>
                <a:srgbClr val="C00000"/>
              </a:solidFill>
              <a:ln w="18980">
                <a:solidFill>
                  <a:schemeClr val="lt1"/>
                </a:solidFill>
              </a:ln>
              <a:effectLst/>
            </c:spPr>
            <c:extLst>
              <c:ext xmlns:c16="http://schemas.microsoft.com/office/drawing/2014/chart" uri="{C3380CC4-5D6E-409C-BE32-E72D297353CC}">
                <c16:uniqueId val="{00000001-CAE9-41E6-83CA-EDDA8DFC14BD}"/>
              </c:ext>
            </c:extLst>
          </c:dPt>
          <c:dPt>
            <c:idx val="1"/>
            <c:bubble3D val="0"/>
            <c:spPr>
              <a:solidFill>
                <a:schemeClr val="bg1">
                  <a:lumMod val="65000"/>
                </a:schemeClr>
              </a:solidFill>
              <a:ln w="18980">
                <a:solidFill>
                  <a:schemeClr val="lt1"/>
                </a:solidFill>
              </a:ln>
              <a:effectLst/>
            </c:spPr>
            <c:extLst>
              <c:ext xmlns:c16="http://schemas.microsoft.com/office/drawing/2014/chart" uri="{C3380CC4-5D6E-409C-BE32-E72D297353CC}">
                <c16:uniqueId val="{00000003-CAE9-41E6-83CA-EDDA8DFC14BD}"/>
              </c:ext>
            </c:extLst>
          </c:dPt>
          <c:dPt>
            <c:idx val="2"/>
            <c:bubble3D val="0"/>
            <c:spPr>
              <a:solidFill>
                <a:srgbClr val="92D050"/>
              </a:solidFill>
            </c:spPr>
            <c:extLst>
              <c:ext xmlns:c16="http://schemas.microsoft.com/office/drawing/2014/chart" uri="{C3380CC4-5D6E-409C-BE32-E72D297353CC}">
                <c16:uniqueId val="{00000005-CAE9-41E6-83CA-EDDA8DFC14BD}"/>
              </c:ext>
            </c:extLst>
          </c:dPt>
          <c:dLbls>
            <c:dLbl>
              <c:idx val="1"/>
              <c:layout>
                <c:manualLayout>
                  <c:x val="7.5735504652827482E-2"/>
                  <c:y val="5.5935501649565386E-2"/>
                </c:manualLayout>
              </c:layou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3-CAE9-41E6-83CA-EDDA8DFC14BD}"/>
                </c:ext>
              </c:extLst>
            </c:dLbl>
            <c:dLbl>
              <c:idx val="2"/>
              <c:layout>
                <c:manualLayout>
                  <c:x val="0.10588654259126699"/>
                  <c:y val="0"/>
                </c:manualLayout>
              </c:layou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5-CAE9-41E6-83CA-EDDA8DFC14BD}"/>
                </c:ext>
              </c:extLst>
            </c:dLbl>
            <c:numFmt formatCode="0.00%" sourceLinked="0"/>
            <c:spPr>
              <a:noFill/>
              <a:ln w="25354">
                <a:noFill/>
              </a:ln>
            </c:spPr>
            <c:txPr>
              <a:bodyPr rot="0" spcFirstLastPara="1" vertOverflow="ellipsis" vert="horz" wrap="square" lIns="38100" tIns="19050" rIns="38100" bIns="19050" anchor="ctr" anchorCtr="1">
                <a:spAutoFit/>
              </a:bodyPr>
              <a:lstStyle/>
              <a:p>
                <a:pPr>
                  <a:defRPr sz="1394" b="1" i="0" u="none" strike="noStrike" kern="1200" baseline="0">
                    <a:solidFill>
                      <a:schemeClr val="tx1">
                        <a:lumMod val="75000"/>
                        <a:lumOff val="25000"/>
                      </a:schemeClr>
                    </a:solidFill>
                    <a:latin typeface="+mn-lt"/>
                    <a:ea typeface="+mn-ea"/>
                    <a:cs typeface="+mn-cs"/>
                  </a:defRPr>
                </a:pPr>
                <a:endParaRPr lang="ro-RO"/>
              </a:p>
            </c:txPr>
            <c:showLegendKey val="0"/>
            <c:showVal val="0"/>
            <c:showCatName val="1"/>
            <c:showSerName val="0"/>
            <c:showPercent val="1"/>
            <c:showBubbleSize val="0"/>
            <c:showLeaderLines val="1"/>
            <c:leaderLines>
              <c:spPr>
                <a:ln w="9491" cap="flat" cmpd="sng" algn="ctr">
                  <a:solidFill>
                    <a:schemeClr val="tx1">
                      <a:lumMod val="35000"/>
                      <a:lumOff val="65000"/>
                    </a:schemeClr>
                  </a:solidFill>
                  <a:round/>
                </a:ln>
                <a:effectLst/>
              </c:spPr>
            </c:leaderLines>
            <c:extLst>
              <c:ext xmlns:c15="http://schemas.microsoft.com/office/drawing/2012/chart" uri="{CE6537A1-D6FC-4f65-9D91-7224C49458BB}"/>
            </c:extLst>
          </c:dLbls>
          <c:cat>
            <c:numRef>
              <c:f>Sheet1!$A$2:$A$4</c:f>
              <c:numCache>
                <c:formatCode>General</c:formatCode>
                <c:ptCount val="3"/>
              </c:numCache>
            </c:numRef>
          </c:cat>
          <c:val>
            <c:numRef>
              <c:f>Sheet1!$B$2:$B$4</c:f>
              <c:numCache>
                <c:formatCode>General</c:formatCode>
                <c:ptCount val="3"/>
                <c:pt idx="0">
                  <c:v>275</c:v>
                </c:pt>
                <c:pt idx="1">
                  <c:v>25</c:v>
                </c:pt>
                <c:pt idx="2">
                  <c:v>34</c:v>
                </c:pt>
              </c:numCache>
            </c:numRef>
          </c:val>
          <c:extLst>
            <c:ext xmlns:c16="http://schemas.microsoft.com/office/drawing/2014/chart" uri="{C3380CC4-5D6E-409C-BE32-E72D297353CC}">
              <c16:uniqueId val="{00000006-CAE9-41E6-83CA-EDDA8DFC14BD}"/>
            </c:ext>
          </c:extLst>
        </c:ser>
        <c:dLbls>
          <c:showLegendKey val="0"/>
          <c:showVal val="0"/>
          <c:showCatName val="0"/>
          <c:showSerName val="0"/>
          <c:showPercent val="0"/>
          <c:showBubbleSize val="0"/>
          <c:showLeaderLines val="1"/>
        </c:dLbls>
        <c:firstSliceAng val="0"/>
      </c:pieChart>
      <c:spPr>
        <a:noFill/>
        <a:ln w="25354">
          <a:noFill/>
        </a:ln>
      </c:spPr>
    </c:plotArea>
    <c:plotVisOnly val="1"/>
    <c:dispBlanksAs val="gap"/>
    <c:showDLblsOverMax val="0"/>
  </c:chart>
  <c:spPr>
    <a:noFill/>
    <a:ln>
      <a:noFill/>
    </a:ln>
  </c:spPr>
  <c:txPr>
    <a:bodyPr/>
    <a:lstStyle/>
    <a:p>
      <a:pPr>
        <a:defRPr/>
      </a:pPr>
      <a:endParaRPr lang="ro-RO"/>
    </a:p>
  </c:txPr>
  <c:externalData r:id="rId1">
    <c:autoUpdate val="0"/>
  </c:externalData>
</c:chartSpace>
</file>

<file path=ppt/charts/chart6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Column1</c:v>
                </c:pt>
              </c:strCache>
            </c:strRef>
          </c:tx>
          <c:dPt>
            <c:idx val="0"/>
            <c:bubble3D val="0"/>
            <c:spPr>
              <a:solidFill>
                <a:srgbClr val="C00000"/>
              </a:solidFill>
              <a:ln w="18980">
                <a:solidFill>
                  <a:schemeClr val="lt1"/>
                </a:solidFill>
              </a:ln>
              <a:effectLst/>
            </c:spPr>
            <c:extLst>
              <c:ext xmlns:c16="http://schemas.microsoft.com/office/drawing/2014/chart" uri="{C3380CC4-5D6E-409C-BE32-E72D297353CC}">
                <c16:uniqueId val="{00000001-E162-4D4B-900A-EED52F576916}"/>
              </c:ext>
            </c:extLst>
          </c:dPt>
          <c:dPt>
            <c:idx val="1"/>
            <c:bubble3D val="0"/>
            <c:spPr>
              <a:solidFill>
                <a:schemeClr val="bg1">
                  <a:lumMod val="65000"/>
                </a:schemeClr>
              </a:solidFill>
              <a:ln w="18980">
                <a:solidFill>
                  <a:schemeClr val="lt1"/>
                </a:solidFill>
              </a:ln>
              <a:effectLst/>
            </c:spPr>
            <c:extLst>
              <c:ext xmlns:c16="http://schemas.microsoft.com/office/drawing/2014/chart" uri="{C3380CC4-5D6E-409C-BE32-E72D297353CC}">
                <c16:uniqueId val="{00000003-E162-4D4B-900A-EED52F576916}"/>
              </c:ext>
            </c:extLst>
          </c:dPt>
          <c:dPt>
            <c:idx val="2"/>
            <c:bubble3D val="0"/>
            <c:spPr>
              <a:solidFill>
                <a:srgbClr val="92D050"/>
              </a:solidFill>
            </c:spPr>
            <c:extLst>
              <c:ext xmlns:c16="http://schemas.microsoft.com/office/drawing/2014/chart" uri="{C3380CC4-5D6E-409C-BE32-E72D297353CC}">
                <c16:uniqueId val="{00000005-E162-4D4B-900A-EED52F576916}"/>
              </c:ext>
            </c:extLst>
          </c:dPt>
          <c:dLbls>
            <c:dLbl>
              <c:idx val="1"/>
              <c:layout>
                <c:manualLayout>
                  <c:x val="7.5735504652827482E-2"/>
                  <c:y val="5.5935501649565386E-2"/>
                </c:manualLayout>
              </c:layou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3-E162-4D4B-900A-EED52F576916}"/>
                </c:ext>
              </c:extLst>
            </c:dLbl>
            <c:dLbl>
              <c:idx val="2"/>
              <c:layout>
                <c:manualLayout>
                  <c:x val="0.10588654259126699"/>
                  <c:y val="0"/>
                </c:manualLayout>
              </c:layou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5-E162-4D4B-900A-EED52F576916}"/>
                </c:ext>
              </c:extLst>
            </c:dLbl>
            <c:numFmt formatCode="0.00%" sourceLinked="0"/>
            <c:spPr>
              <a:noFill/>
              <a:ln w="25354">
                <a:noFill/>
              </a:ln>
            </c:spPr>
            <c:txPr>
              <a:bodyPr rot="0" spcFirstLastPara="1" vertOverflow="ellipsis" vert="horz" wrap="square" lIns="38100" tIns="19050" rIns="38100" bIns="19050" anchor="ctr" anchorCtr="1">
                <a:spAutoFit/>
              </a:bodyPr>
              <a:lstStyle/>
              <a:p>
                <a:pPr>
                  <a:defRPr sz="1394" b="1" i="0" u="none" strike="noStrike" kern="1200" baseline="0">
                    <a:solidFill>
                      <a:schemeClr val="tx1">
                        <a:lumMod val="75000"/>
                        <a:lumOff val="25000"/>
                      </a:schemeClr>
                    </a:solidFill>
                    <a:latin typeface="+mn-lt"/>
                    <a:ea typeface="+mn-ea"/>
                    <a:cs typeface="+mn-cs"/>
                  </a:defRPr>
                </a:pPr>
                <a:endParaRPr lang="ro-RO"/>
              </a:p>
            </c:txPr>
            <c:showLegendKey val="0"/>
            <c:showVal val="0"/>
            <c:showCatName val="1"/>
            <c:showSerName val="0"/>
            <c:showPercent val="1"/>
            <c:showBubbleSize val="0"/>
            <c:showLeaderLines val="1"/>
            <c:leaderLines>
              <c:spPr>
                <a:ln w="9491" cap="flat" cmpd="sng" algn="ctr">
                  <a:solidFill>
                    <a:schemeClr val="tx1">
                      <a:lumMod val="35000"/>
                      <a:lumOff val="65000"/>
                    </a:schemeClr>
                  </a:solidFill>
                  <a:round/>
                </a:ln>
                <a:effectLst/>
              </c:spPr>
            </c:leaderLines>
            <c:extLst>
              <c:ext xmlns:c15="http://schemas.microsoft.com/office/drawing/2012/chart" uri="{CE6537A1-D6FC-4f65-9D91-7224C49458BB}"/>
            </c:extLst>
          </c:dLbls>
          <c:cat>
            <c:numRef>
              <c:f>Sheet1!$A$2:$A$4</c:f>
              <c:numCache>
                <c:formatCode>General</c:formatCode>
                <c:ptCount val="3"/>
              </c:numCache>
            </c:numRef>
          </c:cat>
          <c:val>
            <c:numRef>
              <c:f>Sheet1!$B$2:$B$4</c:f>
              <c:numCache>
                <c:formatCode>General</c:formatCode>
                <c:ptCount val="3"/>
                <c:pt idx="0">
                  <c:v>265</c:v>
                </c:pt>
                <c:pt idx="1">
                  <c:v>39</c:v>
                </c:pt>
                <c:pt idx="2">
                  <c:v>30</c:v>
                </c:pt>
              </c:numCache>
            </c:numRef>
          </c:val>
          <c:extLst>
            <c:ext xmlns:c16="http://schemas.microsoft.com/office/drawing/2014/chart" uri="{C3380CC4-5D6E-409C-BE32-E72D297353CC}">
              <c16:uniqueId val="{00000006-E162-4D4B-900A-EED52F576916}"/>
            </c:ext>
          </c:extLst>
        </c:ser>
        <c:dLbls>
          <c:showLegendKey val="0"/>
          <c:showVal val="0"/>
          <c:showCatName val="0"/>
          <c:showSerName val="0"/>
          <c:showPercent val="0"/>
          <c:showBubbleSize val="0"/>
          <c:showLeaderLines val="1"/>
        </c:dLbls>
        <c:firstSliceAng val="0"/>
      </c:pieChart>
      <c:spPr>
        <a:noFill/>
        <a:ln w="25354">
          <a:noFill/>
        </a:ln>
      </c:spPr>
    </c:plotArea>
    <c:plotVisOnly val="1"/>
    <c:dispBlanksAs val="gap"/>
    <c:showDLblsOverMax val="0"/>
  </c:chart>
  <c:spPr>
    <a:noFill/>
    <a:ln>
      <a:noFill/>
    </a:ln>
  </c:spPr>
  <c:txPr>
    <a:bodyPr/>
    <a:lstStyle/>
    <a:p>
      <a:pPr>
        <a:defRPr/>
      </a:pPr>
      <a:endParaRPr lang="ro-RO"/>
    </a:p>
  </c:txPr>
  <c:externalData r:id="rId1">
    <c:autoUpdate val="0"/>
  </c:externalData>
</c:chartSpace>
</file>

<file path=ppt/charts/chart6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Column1</c:v>
                </c:pt>
              </c:strCache>
            </c:strRef>
          </c:tx>
          <c:dPt>
            <c:idx val="0"/>
            <c:bubble3D val="0"/>
            <c:spPr>
              <a:solidFill>
                <a:srgbClr val="C00000"/>
              </a:solidFill>
              <a:ln w="18980">
                <a:solidFill>
                  <a:schemeClr val="lt1"/>
                </a:solidFill>
              </a:ln>
              <a:effectLst/>
            </c:spPr>
            <c:extLst>
              <c:ext xmlns:c16="http://schemas.microsoft.com/office/drawing/2014/chart" uri="{C3380CC4-5D6E-409C-BE32-E72D297353CC}">
                <c16:uniqueId val="{00000001-1B22-49F3-BA7B-3BE3E31B6036}"/>
              </c:ext>
            </c:extLst>
          </c:dPt>
          <c:dPt>
            <c:idx val="1"/>
            <c:bubble3D val="0"/>
            <c:spPr>
              <a:solidFill>
                <a:schemeClr val="bg1">
                  <a:lumMod val="65000"/>
                </a:schemeClr>
              </a:solidFill>
              <a:ln w="18980">
                <a:solidFill>
                  <a:schemeClr val="lt1"/>
                </a:solidFill>
              </a:ln>
              <a:effectLst/>
            </c:spPr>
            <c:extLst>
              <c:ext xmlns:c16="http://schemas.microsoft.com/office/drawing/2014/chart" uri="{C3380CC4-5D6E-409C-BE32-E72D297353CC}">
                <c16:uniqueId val="{00000003-1B22-49F3-BA7B-3BE3E31B6036}"/>
              </c:ext>
            </c:extLst>
          </c:dPt>
          <c:dPt>
            <c:idx val="2"/>
            <c:bubble3D val="0"/>
            <c:spPr>
              <a:solidFill>
                <a:srgbClr val="92D050"/>
              </a:solidFill>
            </c:spPr>
            <c:extLst>
              <c:ext xmlns:c16="http://schemas.microsoft.com/office/drawing/2014/chart" uri="{C3380CC4-5D6E-409C-BE32-E72D297353CC}">
                <c16:uniqueId val="{00000005-1B22-49F3-BA7B-3BE3E31B6036}"/>
              </c:ext>
            </c:extLst>
          </c:dPt>
          <c:dLbls>
            <c:dLbl>
              <c:idx val="1"/>
              <c:layout>
                <c:manualLayout>
                  <c:x val="7.5735504652827482E-2"/>
                  <c:y val="5.5935501649565386E-2"/>
                </c:manualLayout>
              </c:layou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3-1B22-49F3-BA7B-3BE3E31B6036}"/>
                </c:ext>
              </c:extLst>
            </c:dLbl>
            <c:dLbl>
              <c:idx val="2"/>
              <c:layout>
                <c:manualLayout>
                  <c:x val="0.10588654259126699"/>
                  <c:y val="0"/>
                </c:manualLayout>
              </c:layou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5-1B22-49F3-BA7B-3BE3E31B6036}"/>
                </c:ext>
              </c:extLst>
            </c:dLbl>
            <c:numFmt formatCode="0.00%" sourceLinked="0"/>
            <c:spPr>
              <a:noFill/>
              <a:ln w="25354">
                <a:noFill/>
              </a:ln>
            </c:spPr>
            <c:txPr>
              <a:bodyPr rot="0" spcFirstLastPara="1" vertOverflow="ellipsis" vert="horz" wrap="square" lIns="38100" tIns="19050" rIns="38100" bIns="19050" anchor="ctr" anchorCtr="1">
                <a:spAutoFit/>
              </a:bodyPr>
              <a:lstStyle/>
              <a:p>
                <a:pPr>
                  <a:defRPr sz="1394" b="1" i="0" u="none" strike="noStrike" kern="1200" baseline="0">
                    <a:solidFill>
                      <a:schemeClr val="tx1">
                        <a:lumMod val="75000"/>
                        <a:lumOff val="25000"/>
                      </a:schemeClr>
                    </a:solidFill>
                    <a:latin typeface="+mn-lt"/>
                    <a:ea typeface="+mn-ea"/>
                    <a:cs typeface="+mn-cs"/>
                  </a:defRPr>
                </a:pPr>
                <a:endParaRPr lang="ro-RO"/>
              </a:p>
            </c:txPr>
            <c:showLegendKey val="0"/>
            <c:showVal val="0"/>
            <c:showCatName val="1"/>
            <c:showSerName val="0"/>
            <c:showPercent val="1"/>
            <c:showBubbleSize val="0"/>
            <c:showLeaderLines val="1"/>
            <c:leaderLines>
              <c:spPr>
                <a:ln w="9491" cap="flat" cmpd="sng" algn="ctr">
                  <a:solidFill>
                    <a:schemeClr val="tx1">
                      <a:lumMod val="35000"/>
                      <a:lumOff val="65000"/>
                    </a:schemeClr>
                  </a:solidFill>
                  <a:round/>
                </a:ln>
                <a:effectLst/>
              </c:spPr>
            </c:leaderLines>
            <c:extLst>
              <c:ext xmlns:c15="http://schemas.microsoft.com/office/drawing/2012/chart" uri="{CE6537A1-D6FC-4f65-9D91-7224C49458BB}"/>
            </c:extLst>
          </c:dLbls>
          <c:cat>
            <c:numRef>
              <c:f>Sheet1!$A$2:$A$4</c:f>
              <c:numCache>
                <c:formatCode>General</c:formatCode>
                <c:ptCount val="3"/>
              </c:numCache>
            </c:numRef>
          </c:cat>
          <c:val>
            <c:numRef>
              <c:f>Sheet1!$B$2:$B$4</c:f>
              <c:numCache>
                <c:formatCode>General</c:formatCode>
                <c:ptCount val="3"/>
                <c:pt idx="0">
                  <c:v>304</c:v>
                </c:pt>
                <c:pt idx="1">
                  <c:v>47</c:v>
                </c:pt>
                <c:pt idx="2">
                  <c:v>42</c:v>
                </c:pt>
              </c:numCache>
            </c:numRef>
          </c:val>
          <c:extLst>
            <c:ext xmlns:c16="http://schemas.microsoft.com/office/drawing/2014/chart" uri="{C3380CC4-5D6E-409C-BE32-E72D297353CC}">
              <c16:uniqueId val="{00000006-1B22-49F3-BA7B-3BE3E31B6036}"/>
            </c:ext>
          </c:extLst>
        </c:ser>
        <c:dLbls>
          <c:showLegendKey val="0"/>
          <c:showVal val="0"/>
          <c:showCatName val="0"/>
          <c:showSerName val="0"/>
          <c:showPercent val="0"/>
          <c:showBubbleSize val="0"/>
          <c:showLeaderLines val="1"/>
        </c:dLbls>
        <c:firstSliceAng val="0"/>
      </c:pieChart>
      <c:spPr>
        <a:noFill/>
        <a:ln w="25354">
          <a:noFill/>
        </a:ln>
      </c:spPr>
    </c:plotArea>
    <c:plotVisOnly val="1"/>
    <c:dispBlanksAs val="gap"/>
    <c:showDLblsOverMax val="0"/>
  </c:chart>
  <c:spPr>
    <a:noFill/>
    <a:ln>
      <a:noFill/>
    </a:ln>
  </c:spPr>
  <c:txPr>
    <a:bodyPr/>
    <a:lstStyle/>
    <a:p>
      <a:pPr>
        <a:defRPr/>
      </a:pPr>
      <a:endParaRPr lang="ro-RO"/>
    </a:p>
  </c:txPr>
  <c:externalData r:id="rId1">
    <c:autoUpdate val="0"/>
  </c:externalData>
</c:chartSpace>
</file>

<file path=ppt/charts/chart6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Column1</c:v>
                </c:pt>
              </c:strCache>
            </c:strRef>
          </c:tx>
          <c:dPt>
            <c:idx val="0"/>
            <c:bubble3D val="0"/>
            <c:spPr>
              <a:solidFill>
                <a:srgbClr val="C00000"/>
              </a:solidFill>
              <a:ln w="18980">
                <a:solidFill>
                  <a:schemeClr val="lt1"/>
                </a:solidFill>
              </a:ln>
              <a:effectLst/>
            </c:spPr>
            <c:extLst>
              <c:ext xmlns:c16="http://schemas.microsoft.com/office/drawing/2014/chart" uri="{C3380CC4-5D6E-409C-BE32-E72D297353CC}">
                <c16:uniqueId val="{00000001-BD9C-4BDF-9C5C-4315EBE2B979}"/>
              </c:ext>
            </c:extLst>
          </c:dPt>
          <c:dPt>
            <c:idx val="1"/>
            <c:bubble3D val="0"/>
            <c:spPr>
              <a:solidFill>
                <a:schemeClr val="bg1">
                  <a:lumMod val="65000"/>
                </a:schemeClr>
              </a:solidFill>
              <a:ln w="18980">
                <a:solidFill>
                  <a:schemeClr val="lt1"/>
                </a:solidFill>
              </a:ln>
              <a:effectLst/>
            </c:spPr>
            <c:extLst>
              <c:ext xmlns:c16="http://schemas.microsoft.com/office/drawing/2014/chart" uri="{C3380CC4-5D6E-409C-BE32-E72D297353CC}">
                <c16:uniqueId val="{00000003-BD9C-4BDF-9C5C-4315EBE2B979}"/>
              </c:ext>
            </c:extLst>
          </c:dPt>
          <c:dPt>
            <c:idx val="2"/>
            <c:bubble3D val="0"/>
            <c:spPr>
              <a:solidFill>
                <a:srgbClr val="92D050"/>
              </a:solidFill>
            </c:spPr>
            <c:extLst>
              <c:ext xmlns:c16="http://schemas.microsoft.com/office/drawing/2014/chart" uri="{C3380CC4-5D6E-409C-BE32-E72D297353CC}">
                <c16:uniqueId val="{00000005-BD9C-4BDF-9C5C-4315EBE2B979}"/>
              </c:ext>
            </c:extLst>
          </c:dPt>
          <c:dLbls>
            <c:dLbl>
              <c:idx val="1"/>
              <c:layout>
                <c:manualLayout>
                  <c:x val="7.5735504652827482E-2"/>
                  <c:y val="5.5935501649565386E-2"/>
                </c:manualLayout>
              </c:layou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3-BD9C-4BDF-9C5C-4315EBE2B979}"/>
                </c:ext>
              </c:extLst>
            </c:dLbl>
            <c:dLbl>
              <c:idx val="2"/>
              <c:layout>
                <c:manualLayout>
                  <c:x val="0.10588654259126699"/>
                  <c:y val="0"/>
                </c:manualLayout>
              </c:layou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5-BD9C-4BDF-9C5C-4315EBE2B979}"/>
                </c:ext>
              </c:extLst>
            </c:dLbl>
            <c:numFmt formatCode="0.00%" sourceLinked="0"/>
            <c:spPr>
              <a:noFill/>
              <a:ln w="25354">
                <a:noFill/>
              </a:ln>
            </c:spPr>
            <c:txPr>
              <a:bodyPr rot="0" spcFirstLastPara="1" vertOverflow="ellipsis" vert="horz" wrap="square" lIns="38100" tIns="19050" rIns="38100" bIns="19050" anchor="ctr" anchorCtr="1">
                <a:spAutoFit/>
              </a:bodyPr>
              <a:lstStyle/>
              <a:p>
                <a:pPr>
                  <a:defRPr sz="1394" b="1" i="0" u="none" strike="noStrike" kern="1200" baseline="0">
                    <a:solidFill>
                      <a:schemeClr val="tx1">
                        <a:lumMod val="75000"/>
                        <a:lumOff val="25000"/>
                      </a:schemeClr>
                    </a:solidFill>
                    <a:latin typeface="+mn-lt"/>
                    <a:ea typeface="+mn-ea"/>
                    <a:cs typeface="+mn-cs"/>
                  </a:defRPr>
                </a:pPr>
                <a:endParaRPr lang="ro-RO"/>
              </a:p>
            </c:txPr>
            <c:showLegendKey val="0"/>
            <c:showVal val="0"/>
            <c:showCatName val="1"/>
            <c:showSerName val="0"/>
            <c:showPercent val="1"/>
            <c:showBubbleSize val="0"/>
            <c:showLeaderLines val="1"/>
            <c:leaderLines>
              <c:spPr>
                <a:ln w="9491" cap="flat" cmpd="sng" algn="ctr">
                  <a:solidFill>
                    <a:schemeClr val="tx1">
                      <a:lumMod val="35000"/>
                      <a:lumOff val="65000"/>
                    </a:schemeClr>
                  </a:solidFill>
                  <a:round/>
                </a:ln>
                <a:effectLst/>
              </c:spPr>
            </c:leaderLines>
            <c:extLst>
              <c:ext xmlns:c15="http://schemas.microsoft.com/office/drawing/2012/chart" uri="{CE6537A1-D6FC-4f65-9D91-7224C49458BB}"/>
            </c:extLst>
          </c:dLbls>
          <c:cat>
            <c:numRef>
              <c:f>Sheet1!$A$2:$A$4</c:f>
              <c:numCache>
                <c:formatCode>General</c:formatCode>
                <c:ptCount val="3"/>
              </c:numCache>
            </c:numRef>
          </c:cat>
          <c:val>
            <c:numRef>
              <c:f>Sheet1!$B$2:$B$4</c:f>
              <c:numCache>
                <c:formatCode>General</c:formatCode>
                <c:ptCount val="3"/>
                <c:pt idx="0">
                  <c:v>193</c:v>
                </c:pt>
                <c:pt idx="1">
                  <c:v>32</c:v>
                </c:pt>
                <c:pt idx="2">
                  <c:v>27</c:v>
                </c:pt>
              </c:numCache>
            </c:numRef>
          </c:val>
          <c:extLst>
            <c:ext xmlns:c16="http://schemas.microsoft.com/office/drawing/2014/chart" uri="{C3380CC4-5D6E-409C-BE32-E72D297353CC}">
              <c16:uniqueId val="{00000006-BD9C-4BDF-9C5C-4315EBE2B979}"/>
            </c:ext>
          </c:extLst>
        </c:ser>
        <c:dLbls>
          <c:showLegendKey val="0"/>
          <c:showVal val="0"/>
          <c:showCatName val="0"/>
          <c:showSerName val="0"/>
          <c:showPercent val="0"/>
          <c:showBubbleSize val="0"/>
          <c:showLeaderLines val="1"/>
        </c:dLbls>
        <c:firstSliceAng val="0"/>
      </c:pieChart>
      <c:spPr>
        <a:noFill/>
        <a:ln w="25354">
          <a:noFill/>
        </a:ln>
      </c:spPr>
    </c:plotArea>
    <c:plotVisOnly val="1"/>
    <c:dispBlanksAs val="gap"/>
    <c:showDLblsOverMax val="0"/>
  </c:chart>
  <c:spPr>
    <a:noFill/>
    <a:ln>
      <a:noFill/>
    </a:ln>
  </c:spPr>
  <c:txPr>
    <a:bodyPr/>
    <a:lstStyle/>
    <a:p>
      <a:pPr>
        <a:defRPr/>
      </a:pPr>
      <a:endParaRPr lang="ro-RO"/>
    </a:p>
  </c:txPr>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4"/>
    </mc:Choice>
    <mc:Fallback>
      <c:style val="4"/>
    </mc:Fallback>
  </mc:AlternateContent>
  <c:chart>
    <c:autoTitleDeleted val="1"/>
    <c:plotArea>
      <c:layout>
        <c:manualLayout>
          <c:layoutTarget val="inner"/>
          <c:xMode val="edge"/>
          <c:yMode val="edge"/>
          <c:x val="4.1429588889328531E-2"/>
          <c:y val="0.13266944515454501"/>
          <c:w val="0.93176974109392108"/>
          <c:h val="0.58953067004745729"/>
        </c:manualLayout>
      </c:layout>
      <c:barChart>
        <c:barDir val="col"/>
        <c:grouping val="clustered"/>
        <c:varyColors val="0"/>
        <c:ser>
          <c:idx val="0"/>
          <c:order val="0"/>
          <c:tx>
            <c:strRef>
              <c:f>Sheet1!$B$1</c:f>
              <c:strCache>
                <c:ptCount val="1"/>
                <c:pt idx="0">
                  <c:v>Number of persons </c:v>
                </c:pt>
              </c:strCache>
            </c:strRef>
          </c:tx>
          <c:spPr>
            <a:gradFill rotWithShape="1">
              <a:gsLst>
                <a:gs pos="0">
                  <a:schemeClr val="accent2">
                    <a:shade val="51000"/>
                    <a:satMod val="130000"/>
                  </a:schemeClr>
                </a:gs>
                <a:gs pos="80000">
                  <a:schemeClr val="accent2">
                    <a:shade val="93000"/>
                    <a:satMod val="130000"/>
                  </a:schemeClr>
                </a:gs>
                <a:gs pos="100000">
                  <a:schemeClr val="accent2">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numFmt formatCode="#,##0" sourceLinked="0"/>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ro-RO"/>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Less than 1 year</c:v>
                </c:pt>
                <c:pt idx="1">
                  <c:v>1-2 years</c:v>
                </c:pt>
                <c:pt idx="2">
                  <c:v>2-5 years</c:v>
                </c:pt>
                <c:pt idx="3">
                  <c:v>5-10 years</c:v>
                </c:pt>
                <c:pt idx="4">
                  <c:v>10-15 years</c:v>
                </c:pt>
                <c:pt idx="5">
                  <c:v>15-20 years</c:v>
                </c:pt>
                <c:pt idx="6">
                  <c:v>More than 20 years</c:v>
                </c:pt>
                <c:pt idx="7">
                  <c:v>Life imprisonment</c:v>
                </c:pt>
              </c:strCache>
            </c:strRef>
          </c:cat>
          <c:val>
            <c:numRef>
              <c:f>Sheet1!$B$2:$B$9</c:f>
              <c:numCache>
                <c:formatCode>General</c:formatCode>
                <c:ptCount val="8"/>
                <c:pt idx="0">
                  <c:v>691</c:v>
                </c:pt>
                <c:pt idx="1">
                  <c:v>1992</c:v>
                </c:pt>
                <c:pt idx="2">
                  <c:v>7378</c:v>
                </c:pt>
                <c:pt idx="3">
                  <c:v>5116</c:v>
                </c:pt>
                <c:pt idx="4">
                  <c:v>2089</c:v>
                </c:pt>
                <c:pt idx="5">
                  <c:v>1124</c:v>
                </c:pt>
                <c:pt idx="6">
                  <c:v>883</c:v>
                </c:pt>
                <c:pt idx="7">
                  <c:v>179</c:v>
                </c:pt>
              </c:numCache>
            </c:numRef>
          </c:val>
          <c:extLst>
            <c:ext xmlns:c16="http://schemas.microsoft.com/office/drawing/2014/chart" uri="{C3380CC4-5D6E-409C-BE32-E72D297353CC}">
              <c16:uniqueId val="{00000000-C949-47FD-8D36-A8824344392E}"/>
            </c:ext>
          </c:extLst>
        </c:ser>
        <c:dLbls>
          <c:dLblPos val="outEnd"/>
          <c:showLegendKey val="0"/>
          <c:showVal val="1"/>
          <c:showCatName val="0"/>
          <c:showSerName val="0"/>
          <c:showPercent val="0"/>
          <c:showBubbleSize val="0"/>
        </c:dLbls>
        <c:gapWidth val="100"/>
        <c:overlap val="-24"/>
        <c:axId val="878978728"/>
        <c:axId val="878986928"/>
      </c:barChart>
      <c:catAx>
        <c:axId val="878978728"/>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ro-RO"/>
          </a:p>
        </c:txPr>
        <c:crossAx val="878986928"/>
        <c:crosses val="autoZero"/>
        <c:auto val="1"/>
        <c:lblAlgn val="ctr"/>
        <c:lblOffset val="100"/>
        <c:noMultiLvlLbl val="0"/>
      </c:catAx>
      <c:valAx>
        <c:axId val="878986928"/>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ro-RO"/>
          </a:p>
        </c:txPr>
        <c:crossAx val="878978728"/>
        <c:crosses val="autoZero"/>
        <c:crossBetween val="between"/>
      </c:valAx>
      <c:spPr>
        <a:noFill/>
        <a:ln>
          <a:noFill/>
        </a:ln>
        <a:effectLst/>
      </c:spPr>
    </c:plotArea>
    <c:legend>
      <c:legendPos val="b"/>
      <c:layout>
        <c:manualLayout>
          <c:xMode val="edge"/>
          <c:yMode val="edge"/>
          <c:x val="0.35483968398422566"/>
          <c:y val="0.79607065476560201"/>
          <c:w val="0.2945071815771772"/>
          <c:h val="6.2651358770206889E-2"/>
        </c:manualLayout>
      </c:layout>
      <c:overlay val="0"/>
      <c:spPr>
        <a:noFill/>
        <a:ln>
          <a:noFill/>
        </a:ln>
        <a:effectLst/>
      </c:spPr>
      <c:txPr>
        <a:bodyPr rot="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ro-RO"/>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ro-RO"/>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1"/>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3145805993000876"/>
          <c:y val="0.21553018372703411"/>
          <c:w val="0.52652805118110235"/>
          <c:h val="0.63183366141732289"/>
        </c:manualLayout>
      </c:layout>
      <c:pieChart>
        <c:varyColors val="0"/>
        <c:ser>
          <c:idx val="0"/>
          <c:order val="0"/>
          <c:tx>
            <c:strRef>
              <c:f>Sheet1!$A$2</c:f>
              <c:strCache>
                <c:ptCount val="1"/>
                <c:pt idx="0">
                  <c:v>Region 1</c:v>
                </c:pt>
              </c:strCache>
            </c:strRef>
          </c:tx>
          <c:spPr>
            <a:solidFill>
              <a:schemeClr val="accent4">
                <a:hueOff val="-461056"/>
                <a:satOff val="4338"/>
                <a:lumOff val="-10225"/>
              </a:schemeClr>
            </a:solidFill>
            <a:ln w="12683" cap="flat">
              <a:noFill/>
              <a:miter lim="400000"/>
            </a:ln>
            <a:effectLst/>
          </c:spPr>
          <c:dPt>
            <c:idx val="0"/>
            <c:bubble3D val="0"/>
            <c:spPr>
              <a:solidFill>
                <a:schemeClr val="accent2">
                  <a:lumMod val="60000"/>
                  <a:lumOff val="40000"/>
                </a:schemeClr>
              </a:solidFill>
              <a:ln w="12683" cap="flat">
                <a:noFill/>
                <a:miter lim="400000"/>
              </a:ln>
              <a:effectLst/>
            </c:spPr>
            <c:extLst>
              <c:ext xmlns:c16="http://schemas.microsoft.com/office/drawing/2014/chart" uri="{C3380CC4-5D6E-409C-BE32-E72D297353CC}">
                <c16:uniqueId val="{00000000-979F-42FD-A577-54F76F89104A}"/>
              </c:ext>
            </c:extLst>
          </c:dPt>
          <c:dPt>
            <c:idx val="1"/>
            <c:bubble3D val="0"/>
            <c:spPr>
              <a:solidFill>
                <a:schemeClr val="accent3">
                  <a:lumMod val="75000"/>
                </a:schemeClr>
              </a:solidFill>
              <a:ln w="12683" cap="flat">
                <a:noFill/>
                <a:miter lim="400000"/>
              </a:ln>
              <a:effectLst/>
            </c:spPr>
            <c:extLst>
              <c:ext xmlns:c16="http://schemas.microsoft.com/office/drawing/2014/chart" uri="{C3380CC4-5D6E-409C-BE32-E72D297353CC}">
                <c16:uniqueId val="{00000001-979F-42FD-A577-54F76F89104A}"/>
              </c:ext>
            </c:extLst>
          </c:dPt>
          <c:dPt>
            <c:idx val="2"/>
            <c:bubble3D val="0"/>
            <c:spPr>
              <a:solidFill>
                <a:srgbClr val="FFC000"/>
              </a:solidFill>
              <a:ln w="12683" cap="flat">
                <a:noFill/>
                <a:miter lim="400000"/>
              </a:ln>
              <a:effectLst/>
            </c:spPr>
            <c:extLst>
              <c:ext xmlns:c16="http://schemas.microsoft.com/office/drawing/2014/chart" uri="{C3380CC4-5D6E-409C-BE32-E72D297353CC}">
                <c16:uniqueId val="{00000002-979F-42FD-A577-54F76F89104A}"/>
              </c:ext>
            </c:extLst>
          </c:dPt>
          <c:dPt>
            <c:idx val="3"/>
            <c:bubble3D val="0"/>
            <c:spPr>
              <a:solidFill>
                <a:schemeClr val="accent5">
                  <a:hueOff val="-82419"/>
                  <a:satOff val="-9513"/>
                  <a:lumOff val="-16343"/>
                </a:schemeClr>
              </a:solidFill>
              <a:ln w="12683" cap="flat">
                <a:noFill/>
                <a:miter lim="400000"/>
              </a:ln>
              <a:effectLst/>
            </c:spPr>
            <c:extLst>
              <c:ext xmlns:c16="http://schemas.microsoft.com/office/drawing/2014/chart" uri="{C3380CC4-5D6E-409C-BE32-E72D297353CC}">
                <c16:uniqueId val="{00000003-979F-42FD-A577-54F76F89104A}"/>
              </c:ext>
            </c:extLst>
          </c:dPt>
          <c:dPt>
            <c:idx val="4"/>
            <c:bubble3D val="0"/>
            <c:spPr>
              <a:solidFill>
                <a:schemeClr val="accent6">
                  <a:lumMod val="60000"/>
                  <a:lumOff val="40000"/>
                </a:schemeClr>
              </a:solidFill>
              <a:ln w="12683" cap="flat">
                <a:noFill/>
                <a:miter lim="400000"/>
              </a:ln>
              <a:effectLst/>
            </c:spPr>
            <c:extLst>
              <c:ext xmlns:c16="http://schemas.microsoft.com/office/drawing/2014/chart" uri="{C3380CC4-5D6E-409C-BE32-E72D297353CC}">
                <c16:uniqueId val="{00000004-979F-42FD-A577-54F76F89104A}"/>
              </c:ext>
            </c:extLst>
          </c:dPt>
          <c:dPt>
            <c:idx val="5"/>
            <c:bubble3D val="0"/>
            <c:spPr>
              <a:solidFill>
                <a:schemeClr val="tx2">
                  <a:lumMod val="40000"/>
                  <a:lumOff val="60000"/>
                </a:schemeClr>
              </a:solidFill>
              <a:ln w="12683" cap="flat">
                <a:noFill/>
                <a:miter lim="400000"/>
              </a:ln>
              <a:effectLst/>
            </c:spPr>
            <c:extLst>
              <c:ext xmlns:c16="http://schemas.microsoft.com/office/drawing/2014/chart" uri="{C3380CC4-5D6E-409C-BE32-E72D297353CC}">
                <c16:uniqueId val="{00000005-979F-42FD-A577-54F76F89104A}"/>
              </c:ext>
            </c:extLst>
          </c:dPt>
          <c:dLbls>
            <c:dLbl>
              <c:idx val="0"/>
              <c:numFmt formatCode="#,##0.00%" sourceLinked="0"/>
              <c:spPr/>
              <c:txPr>
                <a:bodyPr/>
                <a:lstStyle/>
                <a:p>
                  <a:pPr algn="ctr">
                    <a:defRPr/>
                  </a:pPr>
                  <a:endParaRPr lang="ro-RO"/>
                </a:p>
              </c:txPr>
              <c:dLblPos val="inEnd"/>
              <c:showLegendKey val="0"/>
              <c:showVal val="0"/>
              <c:showCatName val="1"/>
              <c:showSerName val="0"/>
              <c:showPercent val="1"/>
              <c:showBubbleSize val="0"/>
              <c:extLst>
                <c:ext xmlns:c16="http://schemas.microsoft.com/office/drawing/2014/chart" uri="{C3380CC4-5D6E-409C-BE32-E72D297353CC}">
                  <c16:uniqueId val="{00000000-979F-42FD-A577-54F76F89104A}"/>
                </c:ext>
              </c:extLst>
            </c:dLbl>
            <c:dLbl>
              <c:idx val="1"/>
              <c:numFmt formatCode="#,##0.00%" sourceLinked="0"/>
              <c:spPr/>
              <c:txPr>
                <a:bodyPr/>
                <a:lstStyle/>
                <a:p>
                  <a:pPr algn="ctr">
                    <a:defRPr/>
                  </a:pPr>
                  <a:endParaRPr lang="ro-RO"/>
                </a:p>
              </c:txPr>
              <c:dLblPos val="inEnd"/>
              <c:showLegendKey val="0"/>
              <c:showVal val="0"/>
              <c:showCatName val="1"/>
              <c:showSerName val="0"/>
              <c:showPercent val="1"/>
              <c:showBubbleSize val="0"/>
              <c:extLst>
                <c:ext xmlns:c16="http://schemas.microsoft.com/office/drawing/2014/chart" uri="{C3380CC4-5D6E-409C-BE32-E72D297353CC}">
                  <c16:uniqueId val="{00000001-979F-42FD-A577-54F76F89104A}"/>
                </c:ext>
              </c:extLst>
            </c:dLbl>
            <c:dLbl>
              <c:idx val="2"/>
              <c:numFmt formatCode="#,##0.00%" sourceLinked="0"/>
              <c:spPr/>
              <c:txPr>
                <a:bodyPr/>
                <a:lstStyle/>
                <a:p>
                  <a:pPr algn="ctr">
                    <a:defRPr/>
                  </a:pPr>
                  <a:endParaRPr lang="ro-RO"/>
                </a:p>
              </c:txPr>
              <c:dLblPos val="inEnd"/>
              <c:showLegendKey val="0"/>
              <c:showVal val="0"/>
              <c:showCatName val="1"/>
              <c:showSerName val="0"/>
              <c:showPercent val="1"/>
              <c:showBubbleSize val="0"/>
              <c:extLst>
                <c:ext xmlns:c16="http://schemas.microsoft.com/office/drawing/2014/chart" uri="{C3380CC4-5D6E-409C-BE32-E72D297353CC}">
                  <c16:uniqueId val="{00000002-979F-42FD-A577-54F76F89104A}"/>
                </c:ext>
              </c:extLst>
            </c:dLbl>
            <c:dLbl>
              <c:idx val="3"/>
              <c:numFmt formatCode="#,##0.00%" sourceLinked="0"/>
              <c:spPr/>
              <c:txPr>
                <a:bodyPr/>
                <a:lstStyle/>
                <a:p>
                  <a:pPr algn="ctr">
                    <a:defRPr/>
                  </a:pPr>
                  <a:endParaRPr lang="ro-RO"/>
                </a:p>
              </c:txPr>
              <c:dLblPos val="inEnd"/>
              <c:showLegendKey val="0"/>
              <c:showVal val="0"/>
              <c:showCatName val="1"/>
              <c:showSerName val="0"/>
              <c:showPercent val="1"/>
              <c:showBubbleSize val="0"/>
              <c:extLst>
                <c:ext xmlns:c16="http://schemas.microsoft.com/office/drawing/2014/chart" uri="{C3380CC4-5D6E-409C-BE32-E72D297353CC}">
                  <c16:uniqueId val="{00000003-979F-42FD-A577-54F76F89104A}"/>
                </c:ext>
              </c:extLst>
            </c:dLbl>
            <c:dLbl>
              <c:idx val="4"/>
              <c:numFmt formatCode="#,##0.00%" sourceLinked="0"/>
              <c:spPr/>
              <c:txPr>
                <a:bodyPr/>
                <a:lstStyle/>
                <a:p>
                  <a:pPr algn="ctr">
                    <a:defRPr/>
                  </a:pPr>
                  <a:endParaRPr lang="ro-RO"/>
                </a:p>
              </c:txPr>
              <c:dLblPos val="inEnd"/>
              <c:showLegendKey val="0"/>
              <c:showVal val="0"/>
              <c:showCatName val="1"/>
              <c:showSerName val="0"/>
              <c:showPercent val="1"/>
              <c:showBubbleSize val="0"/>
              <c:extLst>
                <c:ext xmlns:c16="http://schemas.microsoft.com/office/drawing/2014/chart" uri="{C3380CC4-5D6E-409C-BE32-E72D297353CC}">
                  <c16:uniqueId val="{00000004-979F-42FD-A577-54F76F89104A}"/>
                </c:ext>
              </c:extLst>
            </c:dLbl>
            <c:dLbl>
              <c:idx val="5"/>
              <c:numFmt formatCode="#,##0.00%" sourceLinked="0"/>
              <c:spPr/>
              <c:txPr>
                <a:bodyPr/>
                <a:lstStyle/>
                <a:p>
                  <a:pPr algn="ctr">
                    <a:defRPr/>
                  </a:pPr>
                  <a:endParaRPr lang="ro-RO"/>
                </a:p>
              </c:txPr>
              <c:dLblPos val="inEnd"/>
              <c:showLegendKey val="0"/>
              <c:showVal val="0"/>
              <c:showCatName val="1"/>
              <c:showSerName val="0"/>
              <c:showPercent val="1"/>
              <c:showBubbleSize val="0"/>
              <c:extLst>
                <c:ext xmlns:c16="http://schemas.microsoft.com/office/drawing/2014/chart" uri="{C3380CC4-5D6E-409C-BE32-E72D297353CC}">
                  <c16:uniqueId val="{00000005-979F-42FD-A577-54F76F89104A}"/>
                </c:ext>
              </c:extLst>
            </c:dLbl>
            <c:numFmt formatCode="#,##0.00%" sourceLinked="0"/>
            <c:spPr>
              <a:noFill/>
              <a:ln w="25367">
                <a:noFill/>
              </a:ln>
            </c:spPr>
            <c:txPr>
              <a:bodyPr/>
              <a:lstStyle/>
              <a:p>
                <a:pPr algn="ctr">
                  <a:defRPr/>
                </a:pPr>
                <a:endParaRPr lang="ro-RO"/>
              </a:p>
            </c:txPr>
            <c:dLblPos val="inEnd"/>
            <c:showLegendKey val="0"/>
            <c:showVal val="0"/>
            <c:showCatName val="1"/>
            <c:showSerName val="0"/>
            <c:showPercent val="1"/>
            <c:showBubbleSize val="0"/>
            <c:showLeaderLines val="1"/>
            <c:leaderLines>
              <c:spPr>
                <a:ln w="6342" cap="flat">
                  <a:solidFill>
                    <a:srgbClr val="000000"/>
                  </a:solidFill>
                  <a:prstDash val="solid"/>
                  <a:miter lim="400000"/>
                </a:ln>
                <a:effectLst/>
              </c:spPr>
            </c:leaderLines>
            <c:extLst>
              <c:ext xmlns:c15="http://schemas.microsoft.com/office/drawing/2012/chart" uri="{CE6537A1-D6FC-4f65-9D91-7224C49458BB}"/>
            </c:extLst>
          </c:dLbls>
          <c:cat>
            <c:strRef>
              <c:f>Sheet1!$C$1:$H$1</c:f>
              <c:strCache>
                <c:ptCount val="5"/>
                <c:pt idx="0">
                  <c:v>II</c:v>
                </c:pt>
                <c:pt idx="1">
                  <c:v>III</c:v>
                </c:pt>
                <c:pt idx="2">
                  <c:v>IV</c:v>
                </c:pt>
                <c:pt idx="3">
                  <c:v>Master</c:v>
                </c:pt>
                <c:pt idx="4">
                  <c:v>PhD</c:v>
                </c:pt>
              </c:strCache>
            </c:strRef>
          </c:cat>
          <c:val>
            <c:numRef>
              <c:f>Sheet1!$C$2:$H$2</c:f>
              <c:numCache>
                <c:formatCode>General</c:formatCode>
                <c:ptCount val="6"/>
                <c:pt idx="0">
                  <c:v>179</c:v>
                </c:pt>
                <c:pt idx="1">
                  <c:v>116</c:v>
                </c:pt>
                <c:pt idx="2">
                  <c:v>112</c:v>
                </c:pt>
                <c:pt idx="3">
                  <c:v>71</c:v>
                </c:pt>
                <c:pt idx="4">
                  <c:v>38</c:v>
                </c:pt>
              </c:numCache>
            </c:numRef>
          </c:val>
          <c:extLst>
            <c:ext xmlns:c16="http://schemas.microsoft.com/office/drawing/2014/chart" uri="{C3380CC4-5D6E-409C-BE32-E72D297353CC}">
              <c16:uniqueId val="{00000006-979F-42FD-A577-54F76F89104A}"/>
            </c:ext>
          </c:extLst>
        </c:ser>
        <c:dLbls>
          <c:showLegendKey val="0"/>
          <c:showVal val="0"/>
          <c:showCatName val="0"/>
          <c:showSerName val="0"/>
          <c:showPercent val="0"/>
          <c:showBubbleSize val="0"/>
          <c:showLeaderLines val="1"/>
        </c:dLbls>
        <c:firstSliceAng val="325"/>
      </c:pieChart>
      <c:spPr>
        <a:noFill/>
        <a:ln w="25367">
          <a:noFill/>
        </a:ln>
      </c:spPr>
    </c:plotArea>
    <c:plotVisOnly val="1"/>
    <c:dispBlanksAs val="gap"/>
    <c:showDLblsOverMax val="1"/>
  </c:chart>
  <c:spPr>
    <a:noFill/>
    <a:ln>
      <a:noFill/>
    </a:ln>
  </c:spPr>
  <c:txPr>
    <a:bodyPr/>
    <a:lstStyle/>
    <a:p>
      <a:pPr>
        <a:defRPr sz="1000"/>
      </a:pPr>
      <a:endParaRPr lang="ro-RO"/>
    </a:p>
  </c:txPr>
  <c:externalData r:id="rId1">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1"/>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3145805993000876"/>
          <c:y val="0.21553018372703411"/>
          <c:w val="0.52652805118110235"/>
          <c:h val="0.63183366141732289"/>
        </c:manualLayout>
      </c:layout>
      <c:pieChart>
        <c:varyColors val="0"/>
        <c:ser>
          <c:idx val="0"/>
          <c:order val="0"/>
          <c:tx>
            <c:strRef>
              <c:f>Sheet1!$A$2</c:f>
              <c:strCache>
                <c:ptCount val="1"/>
                <c:pt idx="0">
                  <c:v>Region 1</c:v>
                </c:pt>
              </c:strCache>
            </c:strRef>
          </c:tx>
          <c:spPr>
            <a:solidFill>
              <a:schemeClr val="accent4">
                <a:hueOff val="-461056"/>
                <a:satOff val="4338"/>
                <a:lumOff val="-10225"/>
              </a:schemeClr>
            </a:solidFill>
            <a:ln w="12683" cap="flat">
              <a:noFill/>
              <a:miter lim="400000"/>
            </a:ln>
            <a:effectLst/>
          </c:spPr>
          <c:dPt>
            <c:idx val="0"/>
            <c:bubble3D val="0"/>
            <c:spPr>
              <a:solidFill>
                <a:schemeClr val="accent2">
                  <a:lumMod val="60000"/>
                  <a:lumOff val="40000"/>
                </a:schemeClr>
              </a:solidFill>
              <a:ln w="12683" cap="flat">
                <a:noFill/>
                <a:miter lim="400000"/>
              </a:ln>
              <a:effectLst/>
            </c:spPr>
            <c:extLst>
              <c:ext xmlns:c16="http://schemas.microsoft.com/office/drawing/2014/chart" uri="{C3380CC4-5D6E-409C-BE32-E72D297353CC}">
                <c16:uniqueId val="{00000001-EB5F-44B8-AC84-ED98524469E4}"/>
              </c:ext>
            </c:extLst>
          </c:dPt>
          <c:dPt>
            <c:idx val="1"/>
            <c:bubble3D val="0"/>
            <c:spPr>
              <a:solidFill>
                <a:schemeClr val="accent3">
                  <a:lumMod val="75000"/>
                </a:schemeClr>
              </a:solidFill>
              <a:ln w="12683" cap="flat">
                <a:noFill/>
                <a:miter lim="400000"/>
              </a:ln>
              <a:effectLst/>
            </c:spPr>
            <c:extLst>
              <c:ext xmlns:c16="http://schemas.microsoft.com/office/drawing/2014/chart" uri="{C3380CC4-5D6E-409C-BE32-E72D297353CC}">
                <c16:uniqueId val="{00000003-EB5F-44B8-AC84-ED98524469E4}"/>
              </c:ext>
            </c:extLst>
          </c:dPt>
          <c:dPt>
            <c:idx val="2"/>
            <c:bubble3D val="0"/>
            <c:spPr>
              <a:solidFill>
                <a:srgbClr val="FFC000"/>
              </a:solidFill>
              <a:ln w="12683" cap="flat">
                <a:noFill/>
                <a:miter lim="400000"/>
              </a:ln>
              <a:effectLst/>
            </c:spPr>
            <c:extLst>
              <c:ext xmlns:c16="http://schemas.microsoft.com/office/drawing/2014/chart" uri="{C3380CC4-5D6E-409C-BE32-E72D297353CC}">
                <c16:uniqueId val="{00000005-EB5F-44B8-AC84-ED98524469E4}"/>
              </c:ext>
            </c:extLst>
          </c:dPt>
          <c:dPt>
            <c:idx val="3"/>
            <c:bubble3D val="0"/>
            <c:spPr>
              <a:solidFill>
                <a:schemeClr val="accent5">
                  <a:hueOff val="-82419"/>
                  <a:satOff val="-9513"/>
                  <a:lumOff val="-16343"/>
                </a:schemeClr>
              </a:solidFill>
              <a:ln w="12683" cap="flat">
                <a:noFill/>
                <a:miter lim="400000"/>
              </a:ln>
              <a:effectLst/>
            </c:spPr>
            <c:extLst>
              <c:ext xmlns:c16="http://schemas.microsoft.com/office/drawing/2014/chart" uri="{C3380CC4-5D6E-409C-BE32-E72D297353CC}">
                <c16:uniqueId val="{00000007-EB5F-44B8-AC84-ED98524469E4}"/>
              </c:ext>
            </c:extLst>
          </c:dPt>
          <c:dPt>
            <c:idx val="4"/>
            <c:bubble3D val="0"/>
            <c:spPr>
              <a:solidFill>
                <a:schemeClr val="accent6">
                  <a:lumMod val="60000"/>
                  <a:lumOff val="40000"/>
                </a:schemeClr>
              </a:solidFill>
              <a:ln w="12683" cap="flat">
                <a:noFill/>
                <a:miter lim="400000"/>
              </a:ln>
              <a:effectLst/>
            </c:spPr>
            <c:extLst>
              <c:ext xmlns:c16="http://schemas.microsoft.com/office/drawing/2014/chart" uri="{C3380CC4-5D6E-409C-BE32-E72D297353CC}">
                <c16:uniqueId val="{00000009-EB5F-44B8-AC84-ED98524469E4}"/>
              </c:ext>
            </c:extLst>
          </c:dPt>
          <c:dPt>
            <c:idx val="5"/>
            <c:bubble3D val="0"/>
            <c:spPr>
              <a:solidFill>
                <a:schemeClr val="tx2">
                  <a:lumMod val="40000"/>
                  <a:lumOff val="60000"/>
                </a:schemeClr>
              </a:solidFill>
              <a:ln w="12683" cap="flat">
                <a:noFill/>
                <a:miter lim="400000"/>
              </a:ln>
              <a:effectLst/>
            </c:spPr>
            <c:extLst>
              <c:ext xmlns:c16="http://schemas.microsoft.com/office/drawing/2014/chart" uri="{C3380CC4-5D6E-409C-BE32-E72D297353CC}">
                <c16:uniqueId val="{0000000B-EB5F-44B8-AC84-ED98524469E4}"/>
              </c:ext>
            </c:extLst>
          </c:dPt>
          <c:dLbls>
            <c:dLbl>
              <c:idx val="0"/>
              <c:numFmt formatCode="#,##0.00%" sourceLinked="0"/>
              <c:spPr/>
              <c:txPr>
                <a:bodyPr/>
                <a:lstStyle/>
                <a:p>
                  <a:pPr algn="ctr">
                    <a:defRPr/>
                  </a:pPr>
                  <a:endParaRPr lang="ro-RO"/>
                </a:p>
              </c:txPr>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1-EB5F-44B8-AC84-ED98524469E4}"/>
                </c:ext>
              </c:extLst>
            </c:dLbl>
            <c:dLbl>
              <c:idx val="1"/>
              <c:numFmt formatCode="#,##0.00%" sourceLinked="0"/>
              <c:spPr/>
              <c:txPr>
                <a:bodyPr/>
                <a:lstStyle/>
                <a:p>
                  <a:pPr algn="ctr">
                    <a:defRPr/>
                  </a:pPr>
                  <a:endParaRPr lang="ro-RO"/>
                </a:p>
              </c:txPr>
              <c:dLblPos val="inEnd"/>
              <c:showLegendKey val="0"/>
              <c:showVal val="0"/>
              <c:showCatName val="1"/>
              <c:showSerName val="0"/>
              <c:showPercent val="1"/>
              <c:showBubbleSize val="0"/>
              <c:extLst>
                <c:ext xmlns:c16="http://schemas.microsoft.com/office/drawing/2014/chart" uri="{C3380CC4-5D6E-409C-BE32-E72D297353CC}">
                  <c16:uniqueId val="{00000003-EB5F-44B8-AC84-ED98524469E4}"/>
                </c:ext>
              </c:extLst>
            </c:dLbl>
            <c:dLbl>
              <c:idx val="2"/>
              <c:numFmt formatCode="#,##0.00%" sourceLinked="0"/>
              <c:spPr/>
              <c:txPr>
                <a:bodyPr/>
                <a:lstStyle/>
                <a:p>
                  <a:pPr algn="ctr">
                    <a:defRPr/>
                  </a:pPr>
                  <a:endParaRPr lang="ro-RO"/>
                </a:p>
              </c:txPr>
              <c:dLblPos val="inEnd"/>
              <c:showLegendKey val="0"/>
              <c:showVal val="0"/>
              <c:showCatName val="1"/>
              <c:showSerName val="0"/>
              <c:showPercent val="1"/>
              <c:showBubbleSize val="0"/>
              <c:extLst>
                <c:ext xmlns:c16="http://schemas.microsoft.com/office/drawing/2014/chart" uri="{C3380CC4-5D6E-409C-BE32-E72D297353CC}">
                  <c16:uniqueId val="{00000005-EB5F-44B8-AC84-ED98524469E4}"/>
                </c:ext>
              </c:extLst>
            </c:dLbl>
            <c:dLbl>
              <c:idx val="3"/>
              <c:numFmt formatCode="#,##0.00%" sourceLinked="0"/>
              <c:spPr/>
              <c:txPr>
                <a:bodyPr/>
                <a:lstStyle/>
                <a:p>
                  <a:pPr algn="ctr">
                    <a:defRPr/>
                  </a:pPr>
                  <a:endParaRPr lang="ro-RO"/>
                </a:p>
              </c:txPr>
              <c:dLblPos val="inEnd"/>
              <c:showLegendKey val="0"/>
              <c:showVal val="0"/>
              <c:showCatName val="1"/>
              <c:showSerName val="0"/>
              <c:showPercent val="1"/>
              <c:showBubbleSize val="0"/>
              <c:extLst>
                <c:ext xmlns:c16="http://schemas.microsoft.com/office/drawing/2014/chart" uri="{C3380CC4-5D6E-409C-BE32-E72D297353CC}">
                  <c16:uniqueId val="{00000007-EB5F-44B8-AC84-ED98524469E4}"/>
                </c:ext>
              </c:extLst>
            </c:dLbl>
            <c:dLbl>
              <c:idx val="4"/>
              <c:numFmt formatCode="#,##0.00%" sourceLinked="0"/>
              <c:spPr/>
              <c:txPr>
                <a:bodyPr/>
                <a:lstStyle/>
                <a:p>
                  <a:pPr algn="ctr">
                    <a:defRPr/>
                  </a:pPr>
                  <a:endParaRPr lang="ro-RO"/>
                </a:p>
              </c:txPr>
              <c:dLblPos val="inEnd"/>
              <c:showLegendKey val="0"/>
              <c:showVal val="0"/>
              <c:showCatName val="1"/>
              <c:showSerName val="0"/>
              <c:showPercent val="1"/>
              <c:showBubbleSize val="0"/>
              <c:extLst>
                <c:ext xmlns:c16="http://schemas.microsoft.com/office/drawing/2014/chart" uri="{C3380CC4-5D6E-409C-BE32-E72D297353CC}">
                  <c16:uniqueId val="{00000009-EB5F-44B8-AC84-ED98524469E4}"/>
                </c:ext>
              </c:extLst>
            </c:dLbl>
            <c:dLbl>
              <c:idx val="5"/>
              <c:numFmt formatCode="#,##0.00%" sourceLinked="0"/>
              <c:spPr/>
              <c:txPr>
                <a:bodyPr/>
                <a:lstStyle/>
                <a:p>
                  <a:pPr algn="ctr">
                    <a:defRPr/>
                  </a:pPr>
                  <a:endParaRPr lang="ro-RO"/>
                </a:p>
              </c:txPr>
              <c:dLblPos val="inEnd"/>
              <c:showLegendKey val="0"/>
              <c:showVal val="0"/>
              <c:showCatName val="1"/>
              <c:showSerName val="0"/>
              <c:showPercent val="1"/>
              <c:showBubbleSize val="0"/>
              <c:extLst>
                <c:ext xmlns:c16="http://schemas.microsoft.com/office/drawing/2014/chart" uri="{C3380CC4-5D6E-409C-BE32-E72D297353CC}">
                  <c16:uniqueId val="{0000000B-EB5F-44B8-AC84-ED98524469E4}"/>
                </c:ext>
              </c:extLst>
            </c:dLbl>
            <c:numFmt formatCode="#,##0.00%" sourceLinked="0"/>
            <c:spPr>
              <a:noFill/>
              <a:ln w="25367">
                <a:noFill/>
              </a:ln>
            </c:spPr>
            <c:txPr>
              <a:bodyPr/>
              <a:lstStyle/>
              <a:p>
                <a:pPr algn="ctr">
                  <a:defRPr/>
                </a:pPr>
                <a:endParaRPr lang="ro-RO"/>
              </a:p>
            </c:txPr>
            <c:dLblPos val="inEnd"/>
            <c:showLegendKey val="0"/>
            <c:showVal val="0"/>
            <c:showCatName val="1"/>
            <c:showSerName val="0"/>
            <c:showPercent val="1"/>
            <c:showBubbleSize val="0"/>
            <c:showLeaderLines val="1"/>
            <c:leaderLines>
              <c:spPr>
                <a:ln w="6342" cap="flat">
                  <a:solidFill>
                    <a:srgbClr val="000000"/>
                  </a:solidFill>
                  <a:prstDash val="solid"/>
                  <a:miter lim="400000"/>
                </a:ln>
                <a:effectLst/>
              </c:spPr>
            </c:leaderLines>
            <c:extLst>
              <c:ext xmlns:c15="http://schemas.microsoft.com/office/drawing/2012/chart" uri="{CE6537A1-D6FC-4f65-9D91-7224C49458BB}"/>
            </c:extLst>
          </c:dLbls>
          <c:cat>
            <c:strRef>
              <c:f>Sheet1!$B$1:$H$1</c:f>
              <c:strCache>
                <c:ptCount val="6"/>
                <c:pt idx="0">
                  <c:v>I</c:v>
                </c:pt>
                <c:pt idx="1">
                  <c:v>II</c:v>
                </c:pt>
                <c:pt idx="2">
                  <c:v>III</c:v>
                </c:pt>
                <c:pt idx="3">
                  <c:v>IV</c:v>
                </c:pt>
                <c:pt idx="4">
                  <c:v>Master</c:v>
                </c:pt>
                <c:pt idx="5">
                  <c:v>PhD</c:v>
                </c:pt>
              </c:strCache>
            </c:strRef>
          </c:cat>
          <c:val>
            <c:numRef>
              <c:f>Sheet1!$B$2:$H$2</c:f>
              <c:numCache>
                <c:formatCode>General</c:formatCode>
                <c:ptCount val="7"/>
                <c:pt idx="0">
                  <c:v>2</c:v>
                </c:pt>
                <c:pt idx="1">
                  <c:v>98</c:v>
                </c:pt>
                <c:pt idx="2">
                  <c:v>65</c:v>
                </c:pt>
                <c:pt idx="3">
                  <c:v>82</c:v>
                </c:pt>
                <c:pt idx="4">
                  <c:v>68</c:v>
                </c:pt>
                <c:pt idx="5">
                  <c:v>20</c:v>
                </c:pt>
              </c:numCache>
            </c:numRef>
          </c:val>
          <c:extLst>
            <c:ext xmlns:c16="http://schemas.microsoft.com/office/drawing/2014/chart" uri="{C3380CC4-5D6E-409C-BE32-E72D297353CC}">
              <c16:uniqueId val="{0000000C-EB5F-44B8-AC84-ED98524469E4}"/>
            </c:ext>
          </c:extLst>
        </c:ser>
        <c:dLbls>
          <c:showLegendKey val="0"/>
          <c:showVal val="0"/>
          <c:showCatName val="0"/>
          <c:showSerName val="0"/>
          <c:showPercent val="0"/>
          <c:showBubbleSize val="0"/>
          <c:showLeaderLines val="1"/>
        </c:dLbls>
        <c:firstSliceAng val="325"/>
      </c:pieChart>
      <c:spPr>
        <a:noFill/>
        <a:ln w="25367">
          <a:noFill/>
        </a:ln>
      </c:spPr>
    </c:plotArea>
    <c:plotVisOnly val="1"/>
    <c:dispBlanksAs val="gap"/>
    <c:showDLblsOverMax val="1"/>
  </c:chart>
  <c:spPr>
    <a:noFill/>
    <a:ln>
      <a:noFill/>
    </a:ln>
  </c:spPr>
  <c:txPr>
    <a:bodyPr/>
    <a:lstStyle/>
    <a:p>
      <a:pPr>
        <a:defRPr sz="1000"/>
      </a:pPr>
      <a:endParaRPr lang="ro-RO"/>
    </a:p>
  </c:txPr>
  <c:externalData r:id="rId1">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withinLinear" id="15">
  <a:schemeClr val="accent2"/>
</cs:colorStyle>
</file>

<file path=ppt/charts/colors7.xml><?xml version="1.0" encoding="utf-8"?>
<cs:colorStyle xmlns:cs="http://schemas.microsoft.com/office/drawing/2012/chartStyle" xmlns:a="http://schemas.openxmlformats.org/drawingml/2006/main" meth="withinLinear" id="15">
  <a:schemeClr val="accent2"/>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2.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3.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4.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5.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6.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7.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8.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D7EDC747-6390-45C7-9B33-AEEF9D0D06FB}"/>
              </a:ext>
            </a:extLst>
          </p:cNvPr>
          <p:cNvSpPr>
            <a:spLocks noGrp="1"/>
          </p:cNvSpPr>
          <p:nvPr>
            <p:ph type="hdr" sz="quarter"/>
          </p:nvPr>
        </p:nvSpPr>
        <p:spPr>
          <a:xfrm>
            <a:off x="0" y="0"/>
            <a:ext cx="2971800" cy="457200"/>
          </a:xfrm>
          <a:prstGeom prst="rect">
            <a:avLst/>
          </a:prstGeom>
        </p:spPr>
        <p:txBody>
          <a:bodyPr vert="horz" lIns="91440" tIns="45720" rIns="91440" bIns="45720" rtlCol="0"/>
          <a:lstStyle>
            <a:lvl1pPr algn="l" eaLnBrk="1" hangingPunct="1">
              <a:defRPr sz="1200">
                <a:latin typeface="Arial" charset="0"/>
              </a:defRPr>
            </a:lvl1pPr>
          </a:lstStyle>
          <a:p>
            <a:pPr>
              <a:defRPr/>
            </a:pPr>
            <a:endParaRPr lang="ro-RO"/>
          </a:p>
        </p:txBody>
      </p:sp>
      <p:sp>
        <p:nvSpPr>
          <p:cNvPr id="3" name="Date Placeholder 2">
            <a:extLst>
              <a:ext uri="{FF2B5EF4-FFF2-40B4-BE49-F238E27FC236}">
                <a16:creationId xmlns:a16="http://schemas.microsoft.com/office/drawing/2014/main" id="{7603FD1B-0425-4724-BCFE-13F16C92FB13}"/>
              </a:ext>
            </a:extLst>
          </p:cNvPr>
          <p:cNvSpPr>
            <a:spLocks noGrp="1"/>
          </p:cNvSpPr>
          <p:nvPr>
            <p:ph type="dt" idx="1"/>
          </p:nvPr>
        </p:nvSpPr>
        <p:spPr>
          <a:xfrm>
            <a:off x="3884613" y="0"/>
            <a:ext cx="2971800" cy="457200"/>
          </a:xfrm>
          <a:prstGeom prst="rect">
            <a:avLst/>
          </a:prstGeom>
        </p:spPr>
        <p:txBody>
          <a:bodyPr vert="horz" lIns="91440" tIns="45720" rIns="91440" bIns="45720" rtlCol="0"/>
          <a:lstStyle>
            <a:lvl1pPr algn="r" eaLnBrk="1" hangingPunct="1">
              <a:defRPr sz="1200">
                <a:latin typeface="Arial" charset="0"/>
              </a:defRPr>
            </a:lvl1pPr>
          </a:lstStyle>
          <a:p>
            <a:pPr>
              <a:defRPr/>
            </a:pPr>
            <a:fld id="{67DD15F4-930B-4991-9D68-FA5A08857AF8}" type="datetimeFigureOut">
              <a:rPr lang="ro-RO"/>
              <a:pPr>
                <a:defRPr/>
              </a:pPr>
              <a:t>06.11.2022</a:t>
            </a:fld>
            <a:endParaRPr lang="ro-RO"/>
          </a:p>
        </p:txBody>
      </p:sp>
      <p:sp>
        <p:nvSpPr>
          <p:cNvPr id="4" name="Slide Image Placeholder 3">
            <a:extLst>
              <a:ext uri="{FF2B5EF4-FFF2-40B4-BE49-F238E27FC236}">
                <a16:creationId xmlns:a16="http://schemas.microsoft.com/office/drawing/2014/main" id="{CA577ECE-0A5D-465D-B031-78A0F7BE9D5A}"/>
              </a:ext>
            </a:extLst>
          </p:cNvPr>
          <p:cNvSpPr>
            <a:spLocks noGrp="1" noRot="1" noChangeAspect="1"/>
          </p:cNvSpPr>
          <p:nvPr>
            <p:ph type="sldImg" idx="2"/>
          </p:nvPr>
        </p:nvSpPr>
        <p:spPr>
          <a:xfrm>
            <a:off x="952500" y="685800"/>
            <a:ext cx="4953000" cy="3429000"/>
          </a:xfrm>
          <a:prstGeom prst="rect">
            <a:avLst/>
          </a:prstGeom>
          <a:noFill/>
          <a:ln w="12700">
            <a:solidFill>
              <a:prstClr val="black"/>
            </a:solidFill>
          </a:ln>
        </p:spPr>
        <p:txBody>
          <a:bodyPr vert="horz" lIns="91440" tIns="45720" rIns="91440" bIns="45720" rtlCol="0" anchor="ctr"/>
          <a:lstStyle/>
          <a:p>
            <a:pPr lvl="0"/>
            <a:endParaRPr lang="ro-RO" noProof="0"/>
          </a:p>
        </p:txBody>
      </p:sp>
      <p:sp>
        <p:nvSpPr>
          <p:cNvPr id="5" name="Notes Placeholder 4">
            <a:extLst>
              <a:ext uri="{FF2B5EF4-FFF2-40B4-BE49-F238E27FC236}">
                <a16:creationId xmlns:a16="http://schemas.microsoft.com/office/drawing/2014/main" id="{05E661D2-3CF1-433A-9F10-2BE2C17CB785}"/>
              </a:ext>
            </a:extLst>
          </p:cNvPr>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ro-RO" noProof="0"/>
          </a:p>
        </p:txBody>
      </p:sp>
      <p:sp>
        <p:nvSpPr>
          <p:cNvPr id="6" name="Footer Placeholder 5">
            <a:extLst>
              <a:ext uri="{FF2B5EF4-FFF2-40B4-BE49-F238E27FC236}">
                <a16:creationId xmlns:a16="http://schemas.microsoft.com/office/drawing/2014/main" id="{E31F7BA2-A09F-4FE0-844B-442218450522}"/>
              </a:ext>
            </a:extLst>
          </p:cNvPr>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eaLnBrk="1" hangingPunct="1">
              <a:defRPr sz="1200">
                <a:latin typeface="Arial" charset="0"/>
              </a:defRPr>
            </a:lvl1pPr>
          </a:lstStyle>
          <a:p>
            <a:pPr>
              <a:defRPr/>
            </a:pPr>
            <a:endParaRPr lang="ro-RO"/>
          </a:p>
        </p:txBody>
      </p:sp>
      <p:sp>
        <p:nvSpPr>
          <p:cNvPr id="7" name="Slide Number Placeholder 6">
            <a:extLst>
              <a:ext uri="{FF2B5EF4-FFF2-40B4-BE49-F238E27FC236}">
                <a16:creationId xmlns:a16="http://schemas.microsoft.com/office/drawing/2014/main" id="{8049ED22-B3DB-4461-B277-3A8344530BE4}"/>
              </a:ext>
            </a:extLst>
          </p:cNvPr>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vl1pPr>
          </a:lstStyle>
          <a:p>
            <a:fld id="{C6C3E56E-5290-47DA-A5DB-F5905461B44A}" type="slidenum">
              <a:rPr lang="ro-RO" altLang="ro-RO"/>
              <a:pPr/>
              <a:t>‹#›</a:t>
            </a:fld>
            <a:endParaRPr lang="ro-RO" altLang="ro-RO"/>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74C47445-7357-46D1-AA46-120A0D0F9FDF}"/>
              </a:ext>
            </a:extLst>
          </p:cNvPr>
          <p:cNvSpPr/>
          <p:nvPr userDrawn="1"/>
        </p:nvSpPr>
        <p:spPr>
          <a:xfrm>
            <a:off x="0" y="0"/>
            <a:ext cx="9906000" cy="1219200"/>
          </a:xfrm>
          <a:prstGeom prst="rect">
            <a:avLst/>
          </a:prstGeom>
          <a:solidFill>
            <a:srgbClr val="002E3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ro-RO"/>
          </a:p>
        </p:txBody>
      </p:sp>
      <p:sp>
        <p:nvSpPr>
          <p:cNvPr id="2" name="Title 1"/>
          <p:cNvSpPr>
            <a:spLocks noGrp="1"/>
          </p:cNvSpPr>
          <p:nvPr>
            <p:ph type="ctrTitle"/>
          </p:nvPr>
        </p:nvSpPr>
        <p:spPr>
          <a:xfrm>
            <a:off x="742950" y="2130426"/>
            <a:ext cx="8420100" cy="1470025"/>
          </a:xfrm>
        </p:spPr>
        <p:txBody>
          <a:bodyPr/>
          <a:lstStyle/>
          <a:p>
            <a:r>
              <a:rPr lang="en-US"/>
              <a:t>Click to edit Master title style</a:t>
            </a:r>
            <a:endParaRPr lang="ro-RO"/>
          </a:p>
        </p:txBody>
      </p:sp>
      <p:sp>
        <p:nvSpPr>
          <p:cNvPr id="3" name="Subtitle 2"/>
          <p:cNvSpPr>
            <a:spLocks noGrp="1"/>
          </p:cNvSpPr>
          <p:nvPr>
            <p:ph type="subTitle" idx="1"/>
          </p:nvPr>
        </p:nvSpPr>
        <p:spPr>
          <a:xfrm>
            <a:off x="1485900" y="3886200"/>
            <a:ext cx="69342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ro-RO"/>
          </a:p>
        </p:txBody>
      </p:sp>
      <p:sp>
        <p:nvSpPr>
          <p:cNvPr id="5" name="Date Placeholder 3">
            <a:extLst>
              <a:ext uri="{FF2B5EF4-FFF2-40B4-BE49-F238E27FC236}">
                <a16:creationId xmlns:a16="http://schemas.microsoft.com/office/drawing/2014/main" id="{EB6BA808-84D3-4C01-821A-C522558BB326}"/>
              </a:ext>
            </a:extLst>
          </p:cNvPr>
          <p:cNvSpPr>
            <a:spLocks noGrp="1"/>
          </p:cNvSpPr>
          <p:nvPr>
            <p:ph type="dt" sz="half" idx="10"/>
          </p:nvPr>
        </p:nvSpPr>
        <p:spPr/>
        <p:txBody>
          <a:bodyPr/>
          <a:lstStyle>
            <a:lvl1pPr>
              <a:defRPr/>
            </a:lvl1pPr>
          </a:lstStyle>
          <a:p>
            <a:pPr>
              <a:defRPr/>
            </a:pPr>
            <a:endParaRPr lang="ro-RO"/>
          </a:p>
        </p:txBody>
      </p:sp>
      <p:sp>
        <p:nvSpPr>
          <p:cNvPr id="6" name="Footer Placeholder 4">
            <a:extLst>
              <a:ext uri="{FF2B5EF4-FFF2-40B4-BE49-F238E27FC236}">
                <a16:creationId xmlns:a16="http://schemas.microsoft.com/office/drawing/2014/main" id="{8196FCB5-6E12-47A1-9833-A323DB40355F}"/>
              </a:ext>
            </a:extLst>
          </p:cNvPr>
          <p:cNvSpPr>
            <a:spLocks noGrp="1"/>
          </p:cNvSpPr>
          <p:nvPr>
            <p:ph type="ftr" sz="quarter" idx="11"/>
          </p:nvPr>
        </p:nvSpPr>
        <p:spPr/>
        <p:txBody>
          <a:bodyPr/>
          <a:lstStyle>
            <a:lvl1pPr>
              <a:defRPr smtClean="0"/>
            </a:lvl1pPr>
          </a:lstStyle>
          <a:p>
            <a:pPr>
              <a:defRPr/>
            </a:pPr>
            <a:r>
              <a:rPr lang="en-US"/>
              <a:t>Imprisonment in Romania. Perception and facts</a:t>
            </a:r>
            <a:endParaRPr lang="ro-RO"/>
          </a:p>
        </p:txBody>
      </p:sp>
      <p:sp>
        <p:nvSpPr>
          <p:cNvPr id="7" name="Slide Number Placeholder 5">
            <a:extLst>
              <a:ext uri="{FF2B5EF4-FFF2-40B4-BE49-F238E27FC236}">
                <a16:creationId xmlns:a16="http://schemas.microsoft.com/office/drawing/2014/main" id="{72C1B035-9565-411D-8A3A-C5AE4CDB99E3}"/>
              </a:ext>
            </a:extLst>
          </p:cNvPr>
          <p:cNvSpPr>
            <a:spLocks noGrp="1"/>
          </p:cNvSpPr>
          <p:nvPr>
            <p:ph type="sldNum" sz="quarter" idx="12"/>
          </p:nvPr>
        </p:nvSpPr>
        <p:spPr/>
        <p:txBody>
          <a:bodyPr/>
          <a:lstStyle>
            <a:lvl1pPr>
              <a:defRPr/>
            </a:lvl1pPr>
          </a:lstStyle>
          <a:p>
            <a:fld id="{FC81354F-8942-4D71-81E4-C7CA38AB32EB}" type="slidenum">
              <a:rPr lang="ro-RO" altLang="ro-RO"/>
              <a:pPr/>
              <a:t>‹#›</a:t>
            </a:fld>
            <a:endParaRPr lang="ro-RO" altLang="ro-RO"/>
          </a:p>
        </p:txBody>
      </p:sp>
    </p:spTree>
    <p:extLst>
      <p:ext uri="{BB962C8B-B14F-4D97-AF65-F5344CB8AC3E}">
        <p14:creationId xmlns:p14="http://schemas.microsoft.com/office/powerpoint/2010/main" val="34320697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id="{D32E8189-0099-419D-9C69-7D6F42213118}"/>
              </a:ext>
            </a:extLst>
          </p:cNvPr>
          <p:cNvSpPr>
            <a:spLocks noGrp="1"/>
          </p:cNvSpPr>
          <p:nvPr>
            <p:ph type="dt" sz="half" idx="10"/>
          </p:nvPr>
        </p:nvSpPr>
        <p:spPr/>
        <p:txBody>
          <a:bodyPr/>
          <a:lstStyle>
            <a:lvl1pPr>
              <a:defRPr/>
            </a:lvl1pPr>
          </a:lstStyle>
          <a:p>
            <a:pPr>
              <a:defRPr/>
            </a:pPr>
            <a:endParaRPr lang="ro-RO"/>
          </a:p>
        </p:txBody>
      </p:sp>
      <p:sp>
        <p:nvSpPr>
          <p:cNvPr id="3" name="Footer Placeholder 4">
            <a:extLst>
              <a:ext uri="{FF2B5EF4-FFF2-40B4-BE49-F238E27FC236}">
                <a16:creationId xmlns:a16="http://schemas.microsoft.com/office/drawing/2014/main" id="{C3810E08-2942-4FEA-9462-3845E1B42696}"/>
              </a:ext>
            </a:extLst>
          </p:cNvPr>
          <p:cNvSpPr>
            <a:spLocks noGrp="1"/>
          </p:cNvSpPr>
          <p:nvPr>
            <p:ph type="ftr" sz="quarter" idx="11"/>
          </p:nvPr>
        </p:nvSpPr>
        <p:spPr/>
        <p:txBody>
          <a:bodyPr/>
          <a:lstStyle>
            <a:lvl1pPr>
              <a:defRPr/>
            </a:lvl1pPr>
          </a:lstStyle>
          <a:p>
            <a:pPr>
              <a:defRPr/>
            </a:pPr>
            <a:r>
              <a:rPr lang="en-US"/>
              <a:t>Imprisonment in Romania. Perception and facts</a:t>
            </a:r>
            <a:endParaRPr lang="ro-RO"/>
          </a:p>
        </p:txBody>
      </p:sp>
      <p:sp>
        <p:nvSpPr>
          <p:cNvPr id="4" name="Slide Number Placeholder 5">
            <a:extLst>
              <a:ext uri="{FF2B5EF4-FFF2-40B4-BE49-F238E27FC236}">
                <a16:creationId xmlns:a16="http://schemas.microsoft.com/office/drawing/2014/main" id="{4CFE2D40-387E-47F4-B734-7B8A288C8497}"/>
              </a:ext>
            </a:extLst>
          </p:cNvPr>
          <p:cNvSpPr>
            <a:spLocks noGrp="1"/>
          </p:cNvSpPr>
          <p:nvPr>
            <p:ph type="sldNum" sz="quarter" idx="12"/>
          </p:nvPr>
        </p:nvSpPr>
        <p:spPr/>
        <p:txBody>
          <a:bodyPr/>
          <a:lstStyle>
            <a:lvl1pPr>
              <a:defRPr/>
            </a:lvl1pPr>
          </a:lstStyle>
          <a:p>
            <a:fld id="{553500BA-818C-47F8-B18F-92D8BE40899C}" type="slidenum">
              <a:rPr lang="ro-RO" altLang="ro-RO"/>
              <a:pPr/>
              <a:t>‹#›</a:t>
            </a:fld>
            <a:endParaRPr lang="ro-RO" altLang="ro-RO"/>
          </a:p>
        </p:txBody>
      </p:sp>
    </p:spTree>
    <p:extLst>
      <p:ext uri="{BB962C8B-B14F-4D97-AF65-F5344CB8AC3E}">
        <p14:creationId xmlns:p14="http://schemas.microsoft.com/office/powerpoint/2010/main" val="45228583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95300" y="273050"/>
            <a:ext cx="3259006" cy="1162050"/>
          </a:xfrm>
        </p:spPr>
        <p:txBody>
          <a:bodyPr anchor="b"/>
          <a:lstStyle>
            <a:lvl1pPr algn="l">
              <a:defRPr sz="2000" b="1"/>
            </a:lvl1pPr>
          </a:lstStyle>
          <a:p>
            <a:r>
              <a:rPr lang="en-US"/>
              <a:t>Click to edit Master title style</a:t>
            </a:r>
            <a:endParaRPr lang="ro-RO"/>
          </a:p>
        </p:txBody>
      </p:sp>
      <p:sp>
        <p:nvSpPr>
          <p:cNvPr id="3" name="Content Placeholder 2"/>
          <p:cNvSpPr>
            <a:spLocks noGrp="1"/>
          </p:cNvSpPr>
          <p:nvPr>
            <p:ph idx="1"/>
          </p:nvPr>
        </p:nvSpPr>
        <p:spPr>
          <a:xfrm>
            <a:off x="3872971" y="273051"/>
            <a:ext cx="5537729"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ro-RO"/>
          </a:p>
        </p:txBody>
      </p:sp>
      <p:sp>
        <p:nvSpPr>
          <p:cNvPr id="4" name="Text Placeholder 3"/>
          <p:cNvSpPr>
            <a:spLocks noGrp="1"/>
          </p:cNvSpPr>
          <p:nvPr>
            <p:ph type="body" sz="half" idx="2"/>
          </p:nvPr>
        </p:nvSpPr>
        <p:spPr>
          <a:xfrm>
            <a:off x="495300" y="1435101"/>
            <a:ext cx="3259006"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a:extLst>
              <a:ext uri="{FF2B5EF4-FFF2-40B4-BE49-F238E27FC236}">
                <a16:creationId xmlns:a16="http://schemas.microsoft.com/office/drawing/2014/main" id="{114BF626-FEAD-4563-B5FC-D54FBE0A0DB0}"/>
              </a:ext>
            </a:extLst>
          </p:cNvPr>
          <p:cNvSpPr>
            <a:spLocks noGrp="1"/>
          </p:cNvSpPr>
          <p:nvPr>
            <p:ph type="dt" sz="half" idx="10"/>
          </p:nvPr>
        </p:nvSpPr>
        <p:spPr/>
        <p:txBody>
          <a:bodyPr/>
          <a:lstStyle>
            <a:lvl1pPr>
              <a:defRPr/>
            </a:lvl1pPr>
          </a:lstStyle>
          <a:p>
            <a:pPr>
              <a:defRPr/>
            </a:pPr>
            <a:endParaRPr lang="ro-RO"/>
          </a:p>
        </p:txBody>
      </p:sp>
      <p:sp>
        <p:nvSpPr>
          <p:cNvPr id="6" name="Footer Placeholder 4">
            <a:extLst>
              <a:ext uri="{FF2B5EF4-FFF2-40B4-BE49-F238E27FC236}">
                <a16:creationId xmlns:a16="http://schemas.microsoft.com/office/drawing/2014/main" id="{AB903C48-C0B7-40EC-B072-01B6CE50623E}"/>
              </a:ext>
            </a:extLst>
          </p:cNvPr>
          <p:cNvSpPr>
            <a:spLocks noGrp="1"/>
          </p:cNvSpPr>
          <p:nvPr>
            <p:ph type="ftr" sz="quarter" idx="11"/>
          </p:nvPr>
        </p:nvSpPr>
        <p:spPr/>
        <p:txBody>
          <a:bodyPr/>
          <a:lstStyle>
            <a:lvl1pPr>
              <a:defRPr/>
            </a:lvl1pPr>
          </a:lstStyle>
          <a:p>
            <a:pPr>
              <a:defRPr/>
            </a:pPr>
            <a:r>
              <a:rPr lang="en-US"/>
              <a:t>Imprisonment in Romania. Perception and facts</a:t>
            </a:r>
            <a:endParaRPr lang="ro-RO"/>
          </a:p>
        </p:txBody>
      </p:sp>
      <p:sp>
        <p:nvSpPr>
          <p:cNvPr id="7" name="Slide Number Placeholder 5">
            <a:extLst>
              <a:ext uri="{FF2B5EF4-FFF2-40B4-BE49-F238E27FC236}">
                <a16:creationId xmlns:a16="http://schemas.microsoft.com/office/drawing/2014/main" id="{C67F333C-0F60-4E89-89B3-DD6DDC5AB3BE}"/>
              </a:ext>
            </a:extLst>
          </p:cNvPr>
          <p:cNvSpPr>
            <a:spLocks noGrp="1"/>
          </p:cNvSpPr>
          <p:nvPr>
            <p:ph type="sldNum" sz="quarter" idx="12"/>
          </p:nvPr>
        </p:nvSpPr>
        <p:spPr/>
        <p:txBody>
          <a:bodyPr/>
          <a:lstStyle>
            <a:lvl1pPr>
              <a:defRPr/>
            </a:lvl1pPr>
          </a:lstStyle>
          <a:p>
            <a:fld id="{903C4163-AF11-4EDB-8101-144EE15055F0}" type="slidenum">
              <a:rPr lang="ro-RO" altLang="ro-RO"/>
              <a:pPr/>
              <a:t>‹#›</a:t>
            </a:fld>
            <a:endParaRPr lang="ro-RO" altLang="ro-RO"/>
          </a:p>
        </p:txBody>
      </p:sp>
    </p:spTree>
    <p:extLst>
      <p:ext uri="{BB962C8B-B14F-4D97-AF65-F5344CB8AC3E}">
        <p14:creationId xmlns:p14="http://schemas.microsoft.com/office/powerpoint/2010/main" val="10419991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41645" y="4800600"/>
            <a:ext cx="5943600" cy="566738"/>
          </a:xfrm>
        </p:spPr>
        <p:txBody>
          <a:bodyPr anchor="b"/>
          <a:lstStyle>
            <a:lvl1pPr algn="l">
              <a:defRPr sz="2000" b="1"/>
            </a:lvl1pPr>
          </a:lstStyle>
          <a:p>
            <a:r>
              <a:rPr lang="en-US"/>
              <a:t>Click to edit Master title style</a:t>
            </a:r>
            <a:endParaRPr lang="ro-RO"/>
          </a:p>
        </p:txBody>
      </p:sp>
      <p:sp>
        <p:nvSpPr>
          <p:cNvPr id="3" name="Picture Placeholder 2"/>
          <p:cNvSpPr>
            <a:spLocks noGrp="1"/>
          </p:cNvSpPr>
          <p:nvPr>
            <p:ph type="pic" idx="1"/>
          </p:nvPr>
        </p:nvSpPr>
        <p:spPr>
          <a:xfrm>
            <a:off x="1941645" y="612775"/>
            <a:ext cx="59436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ro-RO" noProof="0"/>
          </a:p>
        </p:txBody>
      </p:sp>
      <p:sp>
        <p:nvSpPr>
          <p:cNvPr id="4" name="Text Placeholder 3"/>
          <p:cNvSpPr>
            <a:spLocks noGrp="1"/>
          </p:cNvSpPr>
          <p:nvPr>
            <p:ph type="body" sz="half" idx="2"/>
          </p:nvPr>
        </p:nvSpPr>
        <p:spPr>
          <a:xfrm>
            <a:off x="1941645" y="5367338"/>
            <a:ext cx="59436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a:extLst>
              <a:ext uri="{FF2B5EF4-FFF2-40B4-BE49-F238E27FC236}">
                <a16:creationId xmlns:a16="http://schemas.microsoft.com/office/drawing/2014/main" id="{845FC0C8-26B2-4F81-A976-7A89DE71131F}"/>
              </a:ext>
            </a:extLst>
          </p:cNvPr>
          <p:cNvSpPr>
            <a:spLocks noGrp="1"/>
          </p:cNvSpPr>
          <p:nvPr>
            <p:ph type="dt" sz="half" idx="10"/>
          </p:nvPr>
        </p:nvSpPr>
        <p:spPr/>
        <p:txBody>
          <a:bodyPr/>
          <a:lstStyle>
            <a:lvl1pPr>
              <a:defRPr/>
            </a:lvl1pPr>
          </a:lstStyle>
          <a:p>
            <a:pPr>
              <a:defRPr/>
            </a:pPr>
            <a:endParaRPr lang="ro-RO"/>
          </a:p>
        </p:txBody>
      </p:sp>
      <p:sp>
        <p:nvSpPr>
          <p:cNvPr id="6" name="Footer Placeholder 4">
            <a:extLst>
              <a:ext uri="{FF2B5EF4-FFF2-40B4-BE49-F238E27FC236}">
                <a16:creationId xmlns:a16="http://schemas.microsoft.com/office/drawing/2014/main" id="{5FB64B71-B7A4-4006-8351-A143D3068E5A}"/>
              </a:ext>
            </a:extLst>
          </p:cNvPr>
          <p:cNvSpPr>
            <a:spLocks noGrp="1"/>
          </p:cNvSpPr>
          <p:nvPr>
            <p:ph type="ftr" sz="quarter" idx="11"/>
          </p:nvPr>
        </p:nvSpPr>
        <p:spPr/>
        <p:txBody>
          <a:bodyPr/>
          <a:lstStyle>
            <a:lvl1pPr>
              <a:defRPr/>
            </a:lvl1pPr>
          </a:lstStyle>
          <a:p>
            <a:pPr>
              <a:defRPr/>
            </a:pPr>
            <a:r>
              <a:rPr lang="en-US"/>
              <a:t>Imprisonment in Romania. Perception and facts</a:t>
            </a:r>
            <a:endParaRPr lang="ro-RO"/>
          </a:p>
        </p:txBody>
      </p:sp>
      <p:sp>
        <p:nvSpPr>
          <p:cNvPr id="7" name="Slide Number Placeholder 5">
            <a:extLst>
              <a:ext uri="{FF2B5EF4-FFF2-40B4-BE49-F238E27FC236}">
                <a16:creationId xmlns:a16="http://schemas.microsoft.com/office/drawing/2014/main" id="{6432164A-10B7-4BEC-B59A-7A5A27DA7537}"/>
              </a:ext>
            </a:extLst>
          </p:cNvPr>
          <p:cNvSpPr>
            <a:spLocks noGrp="1"/>
          </p:cNvSpPr>
          <p:nvPr>
            <p:ph type="sldNum" sz="quarter" idx="12"/>
          </p:nvPr>
        </p:nvSpPr>
        <p:spPr/>
        <p:txBody>
          <a:bodyPr/>
          <a:lstStyle>
            <a:lvl1pPr>
              <a:defRPr/>
            </a:lvl1pPr>
          </a:lstStyle>
          <a:p>
            <a:fld id="{BC837B07-9BF8-48C3-8BB0-F9187E016540}" type="slidenum">
              <a:rPr lang="ro-RO" altLang="ro-RO"/>
              <a:pPr/>
              <a:t>‹#›</a:t>
            </a:fld>
            <a:endParaRPr lang="ro-RO" altLang="ro-RO"/>
          </a:p>
        </p:txBody>
      </p:sp>
    </p:spTree>
    <p:extLst>
      <p:ext uri="{BB962C8B-B14F-4D97-AF65-F5344CB8AC3E}">
        <p14:creationId xmlns:p14="http://schemas.microsoft.com/office/powerpoint/2010/main" val="70801740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ro-RO"/>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ro-RO"/>
          </a:p>
        </p:txBody>
      </p:sp>
      <p:sp>
        <p:nvSpPr>
          <p:cNvPr id="4" name="Date Placeholder 3">
            <a:extLst>
              <a:ext uri="{FF2B5EF4-FFF2-40B4-BE49-F238E27FC236}">
                <a16:creationId xmlns:a16="http://schemas.microsoft.com/office/drawing/2014/main" id="{D63ABAAB-D90F-416B-B0E2-E4AC140CD1BB}"/>
              </a:ext>
            </a:extLst>
          </p:cNvPr>
          <p:cNvSpPr>
            <a:spLocks noGrp="1"/>
          </p:cNvSpPr>
          <p:nvPr>
            <p:ph type="dt" sz="half" idx="10"/>
          </p:nvPr>
        </p:nvSpPr>
        <p:spPr/>
        <p:txBody>
          <a:bodyPr/>
          <a:lstStyle>
            <a:lvl1pPr>
              <a:defRPr/>
            </a:lvl1pPr>
          </a:lstStyle>
          <a:p>
            <a:pPr>
              <a:defRPr/>
            </a:pPr>
            <a:endParaRPr lang="ro-RO"/>
          </a:p>
        </p:txBody>
      </p:sp>
      <p:sp>
        <p:nvSpPr>
          <p:cNvPr id="5" name="Footer Placeholder 4">
            <a:extLst>
              <a:ext uri="{FF2B5EF4-FFF2-40B4-BE49-F238E27FC236}">
                <a16:creationId xmlns:a16="http://schemas.microsoft.com/office/drawing/2014/main" id="{B71482FB-8CB4-4621-9758-8EF865FA59FB}"/>
              </a:ext>
            </a:extLst>
          </p:cNvPr>
          <p:cNvSpPr>
            <a:spLocks noGrp="1"/>
          </p:cNvSpPr>
          <p:nvPr>
            <p:ph type="ftr" sz="quarter" idx="11"/>
          </p:nvPr>
        </p:nvSpPr>
        <p:spPr/>
        <p:txBody>
          <a:bodyPr/>
          <a:lstStyle>
            <a:lvl1pPr>
              <a:defRPr/>
            </a:lvl1pPr>
          </a:lstStyle>
          <a:p>
            <a:pPr>
              <a:defRPr/>
            </a:pPr>
            <a:r>
              <a:rPr lang="en-US"/>
              <a:t>Imprisonment in Romania. Perception and facts</a:t>
            </a:r>
            <a:endParaRPr lang="ro-RO"/>
          </a:p>
        </p:txBody>
      </p:sp>
      <p:sp>
        <p:nvSpPr>
          <p:cNvPr id="6" name="Slide Number Placeholder 5">
            <a:extLst>
              <a:ext uri="{FF2B5EF4-FFF2-40B4-BE49-F238E27FC236}">
                <a16:creationId xmlns:a16="http://schemas.microsoft.com/office/drawing/2014/main" id="{7AE23BDE-F680-441A-9B62-FCCBCB9D9C7C}"/>
              </a:ext>
            </a:extLst>
          </p:cNvPr>
          <p:cNvSpPr>
            <a:spLocks noGrp="1"/>
          </p:cNvSpPr>
          <p:nvPr>
            <p:ph type="sldNum" sz="quarter" idx="12"/>
          </p:nvPr>
        </p:nvSpPr>
        <p:spPr/>
        <p:txBody>
          <a:bodyPr/>
          <a:lstStyle>
            <a:lvl1pPr>
              <a:defRPr/>
            </a:lvl1pPr>
          </a:lstStyle>
          <a:p>
            <a:fld id="{5377F692-07F0-4488-A408-B59B07CFFB90}" type="slidenum">
              <a:rPr lang="ro-RO" altLang="ro-RO"/>
              <a:pPr/>
              <a:t>‹#›</a:t>
            </a:fld>
            <a:endParaRPr lang="ro-RO" altLang="ro-RO"/>
          </a:p>
        </p:txBody>
      </p:sp>
    </p:spTree>
    <p:extLst>
      <p:ext uri="{BB962C8B-B14F-4D97-AF65-F5344CB8AC3E}">
        <p14:creationId xmlns:p14="http://schemas.microsoft.com/office/powerpoint/2010/main" val="87869360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181850" y="274639"/>
            <a:ext cx="2228850" cy="5851525"/>
          </a:xfrm>
        </p:spPr>
        <p:txBody>
          <a:bodyPr vert="eaVert"/>
          <a:lstStyle/>
          <a:p>
            <a:r>
              <a:rPr lang="en-US"/>
              <a:t>Click to edit Master title style</a:t>
            </a:r>
            <a:endParaRPr lang="ro-RO"/>
          </a:p>
        </p:txBody>
      </p:sp>
      <p:sp>
        <p:nvSpPr>
          <p:cNvPr id="3" name="Vertical Text Placeholder 2"/>
          <p:cNvSpPr>
            <a:spLocks noGrp="1"/>
          </p:cNvSpPr>
          <p:nvPr>
            <p:ph type="body" orient="vert" idx="1"/>
          </p:nvPr>
        </p:nvSpPr>
        <p:spPr>
          <a:xfrm>
            <a:off x="495300" y="274639"/>
            <a:ext cx="652145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ro-RO"/>
          </a:p>
        </p:txBody>
      </p:sp>
      <p:sp>
        <p:nvSpPr>
          <p:cNvPr id="4" name="Date Placeholder 3">
            <a:extLst>
              <a:ext uri="{FF2B5EF4-FFF2-40B4-BE49-F238E27FC236}">
                <a16:creationId xmlns:a16="http://schemas.microsoft.com/office/drawing/2014/main" id="{5E8CC02D-3B6A-4A1F-B628-311CC0BC8180}"/>
              </a:ext>
            </a:extLst>
          </p:cNvPr>
          <p:cNvSpPr>
            <a:spLocks noGrp="1"/>
          </p:cNvSpPr>
          <p:nvPr>
            <p:ph type="dt" sz="half" idx="10"/>
          </p:nvPr>
        </p:nvSpPr>
        <p:spPr/>
        <p:txBody>
          <a:bodyPr/>
          <a:lstStyle>
            <a:lvl1pPr>
              <a:defRPr/>
            </a:lvl1pPr>
          </a:lstStyle>
          <a:p>
            <a:pPr>
              <a:defRPr/>
            </a:pPr>
            <a:endParaRPr lang="ro-RO"/>
          </a:p>
        </p:txBody>
      </p:sp>
      <p:sp>
        <p:nvSpPr>
          <p:cNvPr id="5" name="Footer Placeholder 4">
            <a:extLst>
              <a:ext uri="{FF2B5EF4-FFF2-40B4-BE49-F238E27FC236}">
                <a16:creationId xmlns:a16="http://schemas.microsoft.com/office/drawing/2014/main" id="{25BAEF6D-BDCC-41D5-BAC2-0405C602B927}"/>
              </a:ext>
            </a:extLst>
          </p:cNvPr>
          <p:cNvSpPr>
            <a:spLocks noGrp="1"/>
          </p:cNvSpPr>
          <p:nvPr>
            <p:ph type="ftr" sz="quarter" idx="11"/>
          </p:nvPr>
        </p:nvSpPr>
        <p:spPr/>
        <p:txBody>
          <a:bodyPr/>
          <a:lstStyle>
            <a:lvl1pPr>
              <a:defRPr/>
            </a:lvl1pPr>
          </a:lstStyle>
          <a:p>
            <a:pPr>
              <a:defRPr/>
            </a:pPr>
            <a:r>
              <a:rPr lang="en-US"/>
              <a:t>Imprisonment in Romania. Perception and facts</a:t>
            </a:r>
            <a:endParaRPr lang="ro-RO"/>
          </a:p>
        </p:txBody>
      </p:sp>
      <p:sp>
        <p:nvSpPr>
          <p:cNvPr id="6" name="Slide Number Placeholder 5">
            <a:extLst>
              <a:ext uri="{FF2B5EF4-FFF2-40B4-BE49-F238E27FC236}">
                <a16:creationId xmlns:a16="http://schemas.microsoft.com/office/drawing/2014/main" id="{F77A4AE0-3067-4790-9CFE-78C7685D179A}"/>
              </a:ext>
            </a:extLst>
          </p:cNvPr>
          <p:cNvSpPr>
            <a:spLocks noGrp="1"/>
          </p:cNvSpPr>
          <p:nvPr>
            <p:ph type="sldNum" sz="quarter" idx="12"/>
          </p:nvPr>
        </p:nvSpPr>
        <p:spPr/>
        <p:txBody>
          <a:bodyPr/>
          <a:lstStyle>
            <a:lvl1pPr>
              <a:defRPr/>
            </a:lvl1pPr>
          </a:lstStyle>
          <a:p>
            <a:fld id="{FE297B6B-CE4B-4299-AEAC-546E956BBF68}" type="slidenum">
              <a:rPr lang="ro-RO" altLang="ro-RO"/>
              <a:pPr/>
              <a:t>‹#›</a:t>
            </a:fld>
            <a:endParaRPr lang="ro-RO" altLang="ro-RO"/>
          </a:p>
        </p:txBody>
      </p:sp>
    </p:spTree>
    <p:extLst>
      <p:ext uri="{BB962C8B-B14F-4D97-AF65-F5344CB8AC3E}">
        <p14:creationId xmlns:p14="http://schemas.microsoft.com/office/powerpoint/2010/main" val="307994692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pic>
        <p:nvPicPr>
          <p:cNvPr id="4" name="Picture 6" descr="coperta dosar.jpg">
            <a:extLst>
              <a:ext uri="{FF2B5EF4-FFF2-40B4-BE49-F238E27FC236}">
                <a16:creationId xmlns:a16="http://schemas.microsoft.com/office/drawing/2014/main" id="{37338768-E221-4B1C-B2D8-23B5328980AB}"/>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906000" cy="7005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Subtitle 2"/>
          <p:cNvSpPr>
            <a:spLocks noGrp="1"/>
          </p:cNvSpPr>
          <p:nvPr>
            <p:ph type="subTitle" idx="1"/>
          </p:nvPr>
        </p:nvSpPr>
        <p:spPr>
          <a:xfrm>
            <a:off x="1485900" y="5410200"/>
            <a:ext cx="6934200" cy="762000"/>
          </a:xfrm>
        </p:spPr>
        <p:txBody>
          <a:bodyPr/>
          <a:lstStyle>
            <a:lvl1pPr marL="0" indent="0" algn="ctr">
              <a:buNone/>
              <a:defRPr baseline="0">
                <a:solidFill>
                  <a:schemeClr val="bg2">
                    <a:lumMod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endParaRPr lang="ro-RO" dirty="0"/>
          </a:p>
        </p:txBody>
      </p:sp>
    </p:spTree>
    <p:extLst>
      <p:ext uri="{BB962C8B-B14F-4D97-AF65-F5344CB8AC3E}">
        <p14:creationId xmlns:p14="http://schemas.microsoft.com/office/powerpoint/2010/main" val="114626534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ro-RO"/>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ro-RO"/>
          </a:p>
        </p:txBody>
      </p:sp>
      <p:sp>
        <p:nvSpPr>
          <p:cNvPr id="4" name="Date Placeholder 3">
            <a:extLst>
              <a:ext uri="{FF2B5EF4-FFF2-40B4-BE49-F238E27FC236}">
                <a16:creationId xmlns:a16="http://schemas.microsoft.com/office/drawing/2014/main" id="{B704DC9E-AD70-4155-8C41-420B756E2214}"/>
              </a:ext>
            </a:extLst>
          </p:cNvPr>
          <p:cNvSpPr>
            <a:spLocks noGrp="1"/>
          </p:cNvSpPr>
          <p:nvPr>
            <p:ph type="dt" sz="half" idx="10"/>
          </p:nvPr>
        </p:nvSpPr>
        <p:spPr/>
        <p:txBody>
          <a:bodyPr/>
          <a:lstStyle>
            <a:lvl1pPr>
              <a:defRPr/>
            </a:lvl1pPr>
          </a:lstStyle>
          <a:p>
            <a:pPr>
              <a:defRPr/>
            </a:pPr>
            <a:endParaRPr lang="ro-RO"/>
          </a:p>
        </p:txBody>
      </p:sp>
      <p:sp>
        <p:nvSpPr>
          <p:cNvPr id="5" name="Footer Placeholder 4">
            <a:extLst>
              <a:ext uri="{FF2B5EF4-FFF2-40B4-BE49-F238E27FC236}">
                <a16:creationId xmlns:a16="http://schemas.microsoft.com/office/drawing/2014/main" id="{70B42D00-FFCA-47EE-BA65-F9CCCE6EC77A}"/>
              </a:ext>
            </a:extLst>
          </p:cNvPr>
          <p:cNvSpPr>
            <a:spLocks noGrp="1"/>
          </p:cNvSpPr>
          <p:nvPr>
            <p:ph type="ftr" sz="quarter" idx="11"/>
          </p:nvPr>
        </p:nvSpPr>
        <p:spPr/>
        <p:txBody>
          <a:bodyPr/>
          <a:lstStyle>
            <a:lvl1pPr>
              <a:defRPr/>
            </a:lvl1pPr>
          </a:lstStyle>
          <a:p>
            <a:pPr>
              <a:defRPr/>
            </a:pPr>
            <a:r>
              <a:rPr lang="en-US"/>
              <a:t>Imprisonment in Romania. Perception and facts</a:t>
            </a:r>
            <a:endParaRPr lang="ro-RO"/>
          </a:p>
        </p:txBody>
      </p:sp>
      <p:sp>
        <p:nvSpPr>
          <p:cNvPr id="6" name="Slide Number Placeholder 5">
            <a:extLst>
              <a:ext uri="{FF2B5EF4-FFF2-40B4-BE49-F238E27FC236}">
                <a16:creationId xmlns:a16="http://schemas.microsoft.com/office/drawing/2014/main" id="{524C4382-0BAE-4501-B263-E35BD9A3F9D7}"/>
              </a:ext>
            </a:extLst>
          </p:cNvPr>
          <p:cNvSpPr>
            <a:spLocks noGrp="1"/>
          </p:cNvSpPr>
          <p:nvPr>
            <p:ph type="sldNum" sz="quarter" idx="12"/>
          </p:nvPr>
        </p:nvSpPr>
        <p:spPr/>
        <p:txBody>
          <a:bodyPr/>
          <a:lstStyle>
            <a:lvl1pPr>
              <a:defRPr/>
            </a:lvl1pPr>
          </a:lstStyle>
          <a:p>
            <a:fld id="{CF247392-CBA6-465F-B3ED-A4AE14590F5C}" type="slidenum">
              <a:rPr lang="ro-RO" altLang="ro-RO"/>
              <a:pPr/>
              <a:t>‹#›</a:t>
            </a:fld>
            <a:endParaRPr lang="ro-RO" altLang="ro-RO"/>
          </a:p>
        </p:txBody>
      </p:sp>
    </p:spTree>
    <p:extLst>
      <p:ext uri="{BB962C8B-B14F-4D97-AF65-F5344CB8AC3E}">
        <p14:creationId xmlns:p14="http://schemas.microsoft.com/office/powerpoint/2010/main" val="93581649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960E8978-7BE5-4BE8-B833-9DF9F61C9BAC}"/>
              </a:ext>
            </a:extLst>
          </p:cNvPr>
          <p:cNvSpPr/>
          <p:nvPr userDrawn="1"/>
        </p:nvSpPr>
        <p:spPr>
          <a:xfrm>
            <a:off x="0" y="0"/>
            <a:ext cx="99060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ro-RO"/>
          </a:p>
        </p:txBody>
      </p:sp>
      <p:pic>
        <p:nvPicPr>
          <p:cNvPr id="5" name="Picture 7" descr="header pagina.jpg">
            <a:extLst>
              <a:ext uri="{FF2B5EF4-FFF2-40B4-BE49-F238E27FC236}">
                <a16:creationId xmlns:a16="http://schemas.microsoft.com/office/drawing/2014/main" id="{D41C4111-EFC3-4B06-A46D-B442FC8FF139}"/>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163195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5">
            <a:extLst>
              <a:ext uri="{FF2B5EF4-FFF2-40B4-BE49-F238E27FC236}">
                <a16:creationId xmlns:a16="http://schemas.microsoft.com/office/drawing/2014/main" id="{3E5D6091-006C-484C-A959-2429FB39BB9B}"/>
              </a:ext>
            </a:extLst>
          </p:cNvPr>
          <p:cNvSpPr/>
          <p:nvPr userDrawn="1"/>
        </p:nvSpPr>
        <p:spPr>
          <a:xfrm>
            <a:off x="9677400" y="0"/>
            <a:ext cx="228600" cy="6858000"/>
          </a:xfrm>
          <a:prstGeom prst="rect">
            <a:avLst/>
          </a:prstGeom>
          <a:solidFill>
            <a:srgbClr val="002E3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ro-RO"/>
          </a:p>
        </p:txBody>
      </p:sp>
      <p:sp>
        <p:nvSpPr>
          <p:cNvPr id="2" name="Title 1"/>
          <p:cNvSpPr>
            <a:spLocks noGrp="1"/>
          </p:cNvSpPr>
          <p:nvPr>
            <p:ph type="title"/>
          </p:nvPr>
        </p:nvSpPr>
        <p:spPr>
          <a:xfrm>
            <a:off x="1828800" y="274638"/>
            <a:ext cx="7581900" cy="1143000"/>
          </a:xfrm>
        </p:spPr>
        <p:txBody>
          <a:bodyPr/>
          <a:lstStyle>
            <a:lvl1pPr algn="l">
              <a:defRPr sz="2800" b="1">
                <a:solidFill>
                  <a:srgbClr val="002E3F"/>
                </a:solidFill>
              </a:defRPr>
            </a:lvl1pPr>
          </a:lstStyle>
          <a:p>
            <a:r>
              <a:rPr lang="en-US" dirty="0"/>
              <a:t>Click to edit Master title style</a:t>
            </a:r>
            <a:endParaRPr lang="ro-RO" dirty="0"/>
          </a:p>
        </p:txBody>
      </p:sp>
      <p:sp>
        <p:nvSpPr>
          <p:cNvPr id="3" name="Content Placeholder 2"/>
          <p:cNvSpPr>
            <a:spLocks noGrp="1"/>
          </p:cNvSpPr>
          <p:nvPr>
            <p:ph idx="1"/>
          </p:nvPr>
        </p:nvSpPr>
        <p:spPr>
          <a:xfrm>
            <a:off x="1828800" y="1600200"/>
            <a:ext cx="7581900" cy="4525963"/>
          </a:xfrm>
        </p:spPr>
        <p:txBody>
          <a:bodyPr anchor="ctr"/>
          <a:lstStyle>
            <a:lvl1pPr>
              <a:buSzPct val="100000"/>
              <a:defRPr>
                <a:solidFill>
                  <a:schemeClr val="bg2">
                    <a:lumMod val="25000"/>
                  </a:schemeClr>
                </a:solidFill>
              </a:defRPr>
            </a:lvl1pPr>
            <a:lvl2pPr>
              <a:buSzPct val="100000"/>
              <a:defRPr>
                <a:solidFill>
                  <a:schemeClr val="bg2">
                    <a:lumMod val="25000"/>
                  </a:schemeClr>
                </a:solidFill>
              </a:defRPr>
            </a:lvl2pPr>
            <a:lvl3pPr>
              <a:buSzPct val="100000"/>
              <a:defRPr>
                <a:solidFill>
                  <a:schemeClr val="bg2">
                    <a:lumMod val="25000"/>
                  </a:schemeClr>
                </a:solidFill>
              </a:defRPr>
            </a:lvl3pPr>
            <a:lvl4pPr>
              <a:buSzPct val="100000"/>
              <a:defRPr>
                <a:solidFill>
                  <a:schemeClr val="bg2">
                    <a:lumMod val="25000"/>
                  </a:schemeClr>
                </a:solidFill>
              </a:defRPr>
            </a:lvl4pPr>
            <a:lvl5pPr>
              <a:buSzPct val="100000"/>
              <a:defRPr>
                <a:solidFill>
                  <a:schemeClr val="bg2">
                    <a:lumMod val="25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ro-RO" dirty="0"/>
          </a:p>
        </p:txBody>
      </p:sp>
      <p:sp>
        <p:nvSpPr>
          <p:cNvPr id="7" name="Footer Placeholder 4">
            <a:extLst>
              <a:ext uri="{FF2B5EF4-FFF2-40B4-BE49-F238E27FC236}">
                <a16:creationId xmlns:a16="http://schemas.microsoft.com/office/drawing/2014/main" id="{42672F47-9E30-461D-8EDA-4D19458449A3}"/>
              </a:ext>
            </a:extLst>
          </p:cNvPr>
          <p:cNvSpPr>
            <a:spLocks noGrp="1"/>
          </p:cNvSpPr>
          <p:nvPr>
            <p:ph type="ftr" sz="quarter" idx="10"/>
          </p:nvPr>
        </p:nvSpPr>
        <p:spPr>
          <a:xfrm>
            <a:off x="1828800" y="6356350"/>
            <a:ext cx="7620000" cy="365125"/>
          </a:xfrm>
        </p:spPr>
        <p:txBody>
          <a:bodyPr/>
          <a:lstStyle>
            <a:lvl1pPr algn="r">
              <a:defRPr smtClean="0">
                <a:solidFill>
                  <a:srgbClr val="002E3F"/>
                </a:solidFill>
              </a:defRPr>
            </a:lvl1pPr>
          </a:lstStyle>
          <a:p>
            <a:pPr>
              <a:defRPr/>
            </a:pPr>
            <a:r>
              <a:rPr lang="en-US"/>
              <a:t>Imprisonment in Romania. Perception and facts</a:t>
            </a:r>
            <a:endParaRPr lang="ro-RO" dirty="0"/>
          </a:p>
        </p:txBody>
      </p:sp>
      <p:sp>
        <p:nvSpPr>
          <p:cNvPr id="8" name="Slide Number Placeholder 5">
            <a:extLst>
              <a:ext uri="{FF2B5EF4-FFF2-40B4-BE49-F238E27FC236}">
                <a16:creationId xmlns:a16="http://schemas.microsoft.com/office/drawing/2014/main" id="{087982A1-68C6-4226-85C6-C17F7DA12D0C}"/>
              </a:ext>
            </a:extLst>
          </p:cNvPr>
          <p:cNvSpPr>
            <a:spLocks noGrp="1"/>
          </p:cNvSpPr>
          <p:nvPr>
            <p:ph type="sldNum" sz="quarter" idx="11"/>
          </p:nvPr>
        </p:nvSpPr>
        <p:spPr>
          <a:xfrm>
            <a:off x="0" y="6356350"/>
            <a:ext cx="1600200" cy="365125"/>
          </a:xfrm>
        </p:spPr>
        <p:txBody>
          <a:bodyPr/>
          <a:lstStyle>
            <a:lvl1pPr algn="ctr">
              <a:defRPr/>
            </a:lvl1pPr>
          </a:lstStyle>
          <a:p>
            <a:fld id="{86000EFA-E30F-483A-BC30-496EB647ACAC}" type="slidenum">
              <a:rPr lang="ro-RO" altLang="ro-RO"/>
              <a:pPr/>
              <a:t>‹#›</a:t>
            </a:fld>
            <a:endParaRPr lang="ro-RO" altLang="ro-RO"/>
          </a:p>
        </p:txBody>
      </p:sp>
    </p:spTree>
    <p:extLst>
      <p:ext uri="{BB962C8B-B14F-4D97-AF65-F5344CB8AC3E}">
        <p14:creationId xmlns:p14="http://schemas.microsoft.com/office/powerpoint/2010/main" val="423460572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82506" y="4406901"/>
            <a:ext cx="8420100" cy="1362075"/>
          </a:xfrm>
        </p:spPr>
        <p:txBody>
          <a:bodyPr anchor="t"/>
          <a:lstStyle>
            <a:lvl1pPr algn="l">
              <a:defRPr sz="4000" b="1" cap="all"/>
            </a:lvl1pPr>
          </a:lstStyle>
          <a:p>
            <a:r>
              <a:rPr lang="en-US"/>
              <a:t>Click to edit Master title style</a:t>
            </a:r>
            <a:endParaRPr lang="ro-RO"/>
          </a:p>
        </p:txBody>
      </p:sp>
      <p:sp>
        <p:nvSpPr>
          <p:cNvPr id="3" name="Text Placeholder 2"/>
          <p:cNvSpPr>
            <a:spLocks noGrp="1"/>
          </p:cNvSpPr>
          <p:nvPr>
            <p:ph type="body" idx="1"/>
          </p:nvPr>
        </p:nvSpPr>
        <p:spPr>
          <a:xfrm>
            <a:off x="782506" y="2906713"/>
            <a:ext cx="84201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FB8524CA-A51E-4815-8D24-6EBB3ACC03A7}"/>
              </a:ext>
            </a:extLst>
          </p:cNvPr>
          <p:cNvSpPr>
            <a:spLocks noGrp="1"/>
          </p:cNvSpPr>
          <p:nvPr>
            <p:ph type="dt" sz="half" idx="10"/>
          </p:nvPr>
        </p:nvSpPr>
        <p:spPr/>
        <p:txBody>
          <a:bodyPr/>
          <a:lstStyle>
            <a:lvl1pPr>
              <a:defRPr/>
            </a:lvl1pPr>
          </a:lstStyle>
          <a:p>
            <a:pPr>
              <a:defRPr/>
            </a:pPr>
            <a:endParaRPr lang="ro-RO"/>
          </a:p>
        </p:txBody>
      </p:sp>
      <p:sp>
        <p:nvSpPr>
          <p:cNvPr id="5" name="Footer Placeholder 4">
            <a:extLst>
              <a:ext uri="{FF2B5EF4-FFF2-40B4-BE49-F238E27FC236}">
                <a16:creationId xmlns:a16="http://schemas.microsoft.com/office/drawing/2014/main" id="{4D98664E-C5FF-4E8B-8077-C918F2BF2BC8}"/>
              </a:ext>
            </a:extLst>
          </p:cNvPr>
          <p:cNvSpPr>
            <a:spLocks noGrp="1"/>
          </p:cNvSpPr>
          <p:nvPr>
            <p:ph type="ftr" sz="quarter" idx="11"/>
          </p:nvPr>
        </p:nvSpPr>
        <p:spPr/>
        <p:txBody>
          <a:bodyPr/>
          <a:lstStyle>
            <a:lvl1pPr>
              <a:defRPr/>
            </a:lvl1pPr>
          </a:lstStyle>
          <a:p>
            <a:pPr>
              <a:defRPr/>
            </a:pPr>
            <a:r>
              <a:rPr lang="en-US"/>
              <a:t>Imprisonment in Romania. Perception and facts</a:t>
            </a:r>
            <a:endParaRPr lang="ro-RO"/>
          </a:p>
        </p:txBody>
      </p:sp>
      <p:sp>
        <p:nvSpPr>
          <p:cNvPr id="6" name="Slide Number Placeholder 5">
            <a:extLst>
              <a:ext uri="{FF2B5EF4-FFF2-40B4-BE49-F238E27FC236}">
                <a16:creationId xmlns:a16="http://schemas.microsoft.com/office/drawing/2014/main" id="{A9E1DD62-D7C3-4843-9F88-99DC53CA6E5B}"/>
              </a:ext>
            </a:extLst>
          </p:cNvPr>
          <p:cNvSpPr>
            <a:spLocks noGrp="1"/>
          </p:cNvSpPr>
          <p:nvPr>
            <p:ph type="sldNum" sz="quarter" idx="12"/>
          </p:nvPr>
        </p:nvSpPr>
        <p:spPr/>
        <p:txBody>
          <a:bodyPr/>
          <a:lstStyle>
            <a:lvl1pPr>
              <a:defRPr/>
            </a:lvl1pPr>
          </a:lstStyle>
          <a:p>
            <a:fld id="{80C2A888-D5FD-4F42-9513-DED5324DF2C3}" type="slidenum">
              <a:rPr lang="ro-RO" altLang="ro-RO"/>
              <a:pPr/>
              <a:t>‹#›</a:t>
            </a:fld>
            <a:endParaRPr lang="ro-RO" altLang="ro-RO"/>
          </a:p>
        </p:txBody>
      </p:sp>
    </p:spTree>
    <p:extLst>
      <p:ext uri="{BB962C8B-B14F-4D97-AF65-F5344CB8AC3E}">
        <p14:creationId xmlns:p14="http://schemas.microsoft.com/office/powerpoint/2010/main" val="177341335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ro-RO"/>
          </a:p>
        </p:txBody>
      </p:sp>
      <p:sp>
        <p:nvSpPr>
          <p:cNvPr id="3" name="Content Placeholder 2"/>
          <p:cNvSpPr>
            <a:spLocks noGrp="1"/>
          </p:cNvSpPr>
          <p:nvPr>
            <p:ph sz="half" idx="1"/>
          </p:nvPr>
        </p:nvSpPr>
        <p:spPr>
          <a:xfrm>
            <a:off x="495300" y="1600201"/>
            <a:ext cx="437515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ro-RO"/>
          </a:p>
        </p:txBody>
      </p:sp>
      <p:sp>
        <p:nvSpPr>
          <p:cNvPr id="4" name="Content Placeholder 3"/>
          <p:cNvSpPr>
            <a:spLocks noGrp="1"/>
          </p:cNvSpPr>
          <p:nvPr>
            <p:ph sz="half" idx="2"/>
          </p:nvPr>
        </p:nvSpPr>
        <p:spPr>
          <a:xfrm>
            <a:off x="5035550" y="1600201"/>
            <a:ext cx="437515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ro-RO"/>
          </a:p>
        </p:txBody>
      </p:sp>
      <p:sp>
        <p:nvSpPr>
          <p:cNvPr id="5" name="Date Placeholder 3">
            <a:extLst>
              <a:ext uri="{FF2B5EF4-FFF2-40B4-BE49-F238E27FC236}">
                <a16:creationId xmlns:a16="http://schemas.microsoft.com/office/drawing/2014/main" id="{9D9E152D-2AC2-4187-BA69-F56C67AC39CA}"/>
              </a:ext>
            </a:extLst>
          </p:cNvPr>
          <p:cNvSpPr>
            <a:spLocks noGrp="1"/>
          </p:cNvSpPr>
          <p:nvPr>
            <p:ph type="dt" sz="half" idx="10"/>
          </p:nvPr>
        </p:nvSpPr>
        <p:spPr/>
        <p:txBody>
          <a:bodyPr/>
          <a:lstStyle>
            <a:lvl1pPr>
              <a:defRPr/>
            </a:lvl1pPr>
          </a:lstStyle>
          <a:p>
            <a:pPr>
              <a:defRPr/>
            </a:pPr>
            <a:endParaRPr lang="ro-RO"/>
          </a:p>
        </p:txBody>
      </p:sp>
      <p:sp>
        <p:nvSpPr>
          <p:cNvPr id="6" name="Footer Placeholder 4">
            <a:extLst>
              <a:ext uri="{FF2B5EF4-FFF2-40B4-BE49-F238E27FC236}">
                <a16:creationId xmlns:a16="http://schemas.microsoft.com/office/drawing/2014/main" id="{9A37EF45-D8D2-4900-89AD-41EB6A65AECC}"/>
              </a:ext>
            </a:extLst>
          </p:cNvPr>
          <p:cNvSpPr>
            <a:spLocks noGrp="1"/>
          </p:cNvSpPr>
          <p:nvPr>
            <p:ph type="ftr" sz="quarter" idx="11"/>
          </p:nvPr>
        </p:nvSpPr>
        <p:spPr/>
        <p:txBody>
          <a:bodyPr/>
          <a:lstStyle>
            <a:lvl1pPr>
              <a:defRPr/>
            </a:lvl1pPr>
          </a:lstStyle>
          <a:p>
            <a:pPr>
              <a:defRPr/>
            </a:pPr>
            <a:r>
              <a:rPr lang="en-US"/>
              <a:t>Imprisonment in Romania. Perception and facts</a:t>
            </a:r>
            <a:endParaRPr lang="ro-RO"/>
          </a:p>
        </p:txBody>
      </p:sp>
      <p:sp>
        <p:nvSpPr>
          <p:cNvPr id="7" name="Slide Number Placeholder 5">
            <a:extLst>
              <a:ext uri="{FF2B5EF4-FFF2-40B4-BE49-F238E27FC236}">
                <a16:creationId xmlns:a16="http://schemas.microsoft.com/office/drawing/2014/main" id="{4C6CE09E-9DDA-4A80-93C3-39E65EA3894E}"/>
              </a:ext>
            </a:extLst>
          </p:cNvPr>
          <p:cNvSpPr>
            <a:spLocks noGrp="1"/>
          </p:cNvSpPr>
          <p:nvPr>
            <p:ph type="sldNum" sz="quarter" idx="12"/>
          </p:nvPr>
        </p:nvSpPr>
        <p:spPr/>
        <p:txBody>
          <a:bodyPr/>
          <a:lstStyle>
            <a:lvl1pPr>
              <a:defRPr/>
            </a:lvl1pPr>
          </a:lstStyle>
          <a:p>
            <a:fld id="{28E48DE5-B623-4791-9D75-E38F16989F76}" type="slidenum">
              <a:rPr lang="ro-RO" altLang="ro-RO"/>
              <a:pPr/>
              <a:t>‹#›</a:t>
            </a:fld>
            <a:endParaRPr lang="ro-RO" altLang="ro-RO"/>
          </a:p>
        </p:txBody>
      </p:sp>
    </p:spTree>
    <p:extLst>
      <p:ext uri="{BB962C8B-B14F-4D97-AF65-F5344CB8AC3E}">
        <p14:creationId xmlns:p14="http://schemas.microsoft.com/office/powerpoint/2010/main" val="227422725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Two Content">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F37AA8B3-CF8A-4C1A-9BB3-3D2CA3FAE880}"/>
              </a:ext>
            </a:extLst>
          </p:cNvPr>
          <p:cNvSpPr/>
          <p:nvPr userDrawn="1"/>
        </p:nvSpPr>
        <p:spPr>
          <a:xfrm>
            <a:off x="0" y="0"/>
            <a:ext cx="99060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ro-RO"/>
          </a:p>
        </p:txBody>
      </p:sp>
      <p:pic>
        <p:nvPicPr>
          <p:cNvPr id="6" name="Picture 7" descr="header pagina.jpg">
            <a:extLst>
              <a:ext uri="{FF2B5EF4-FFF2-40B4-BE49-F238E27FC236}">
                <a16:creationId xmlns:a16="http://schemas.microsoft.com/office/drawing/2014/main" id="{44B5DC27-F1FD-409F-BD4A-181750B97C98}"/>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163195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Slide Number Placeholder 5">
            <a:extLst>
              <a:ext uri="{FF2B5EF4-FFF2-40B4-BE49-F238E27FC236}">
                <a16:creationId xmlns:a16="http://schemas.microsoft.com/office/drawing/2014/main" id="{FE1AF590-D779-46CD-A227-38F6994F2ED4}"/>
              </a:ext>
            </a:extLst>
          </p:cNvPr>
          <p:cNvSpPr txBox="1">
            <a:spLocks/>
          </p:cNvSpPr>
          <p:nvPr userDrawn="1"/>
        </p:nvSpPr>
        <p:spPr>
          <a:xfrm>
            <a:off x="0" y="6356350"/>
            <a:ext cx="1600200" cy="365125"/>
          </a:xfrm>
          <a:prstGeom prst="rect">
            <a:avLst/>
          </a:prstGeom>
        </p:spPr>
        <p:txBody>
          <a:bodyPr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fld id="{E5252C03-F8B0-4B26-A22C-C992B2A6F340}" type="slidenum">
              <a:rPr lang="ro-RO" altLang="ro-RO" sz="1200">
                <a:solidFill>
                  <a:srgbClr val="898989"/>
                </a:solidFill>
                <a:latin typeface="Calibri" panose="020F0502020204030204" pitchFamily="34" charset="0"/>
              </a:rPr>
              <a:pPr algn="ctr" eaLnBrk="1" hangingPunct="1"/>
              <a:t>‹#›</a:t>
            </a:fld>
            <a:endParaRPr lang="ro-RO" altLang="ro-RO" sz="1200">
              <a:solidFill>
                <a:srgbClr val="898989"/>
              </a:solidFill>
              <a:latin typeface="Calibri" panose="020F0502020204030204" pitchFamily="34" charset="0"/>
            </a:endParaRPr>
          </a:p>
        </p:txBody>
      </p:sp>
      <p:sp>
        <p:nvSpPr>
          <p:cNvPr id="8" name="Rectangle 7">
            <a:extLst>
              <a:ext uri="{FF2B5EF4-FFF2-40B4-BE49-F238E27FC236}">
                <a16:creationId xmlns:a16="http://schemas.microsoft.com/office/drawing/2014/main" id="{4F111FEF-4907-4FF9-92ED-6A1D9E8FF303}"/>
              </a:ext>
            </a:extLst>
          </p:cNvPr>
          <p:cNvSpPr/>
          <p:nvPr userDrawn="1"/>
        </p:nvSpPr>
        <p:spPr>
          <a:xfrm>
            <a:off x="9677400" y="0"/>
            <a:ext cx="228600" cy="6858000"/>
          </a:xfrm>
          <a:prstGeom prst="rect">
            <a:avLst/>
          </a:prstGeom>
          <a:solidFill>
            <a:srgbClr val="002E3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ro-RO"/>
          </a:p>
        </p:txBody>
      </p:sp>
      <p:sp>
        <p:nvSpPr>
          <p:cNvPr id="10" name="Title 1"/>
          <p:cNvSpPr>
            <a:spLocks noGrp="1"/>
          </p:cNvSpPr>
          <p:nvPr>
            <p:ph type="title"/>
          </p:nvPr>
        </p:nvSpPr>
        <p:spPr>
          <a:xfrm>
            <a:off x="1828800" y="274638"/>
            <a:ext cx="7581900" cy="1143000"/>
          </a:xfrm>
        </p:spPr>
        <p:txBody>
          <a:bodyPr/>
          <a:lstStyle>
            <a:lvl1pPr algn="l">
              <a:defRPr sz="2800" b="1">
                <a:solidFill>
                  <a:srgbClr val="002E3F"/>
                </a:solidFill>
              </a:defRPr>
            </a:lvl1pPr>
          </a:lstStyle>
          <a:p>
            <a:r>
              <a:rPr lang="en-US" dirty="0"/>
              <a:t>Click to edit Master title style</a:t>
            </a:r>
            <a:endParaRPr lang="ro-RO" dirty="0"/>
          </a:p>
        </p:txBody>
      </p:sp>
      <p:sp>
        <p:nvSpPr>
          <p:cNvPr id="3" name="Content Placeholder 2"/>
          <p:cNvSpPr>
            <a:spLocks noGrp="1"/>
          </p:cNvSpPr>
          <p:nvPr>
            <p:ph sz="half" idx="1"/>
          </p:nvPr>
        </p:nvSpPr>
        <p:spPr>
          <a:xfrm>
            <a:off x="1828800" y="1600201"/>
            <a:ext cx="3657600" cy="4525963"/>
          </a:xfrm>
        </p:spPr>
        <p:txBody>
          <a:bodyPr anchor="ctr"/>
          <a:lstStyle>
            <a:lvl1pPr>
              <a:buSzPct val="100000"/>
              <a:defRPr sz="1800">
                <a:solidFill>
                  <a:schemeClr val="bg2">
                    <a:lumMod val="25000"/>
                  </a:schemeClr>
                </a:solidFill>
              </a:defRPr>
            </a:lvl1pPr>
            <a:lvl2pPr>
              <a:buSzPct val="100000"/>
              <a:defRPr sz="1800">
                <a:solidFill>
                  <a:schemeClr val="bg2">
                    <a:lumMod val="25000"/>
                  </a:schemeClr>
                </a:solidFill>
              </a:defRPr>
            </a:lvl2pPr>
            <a:lvl3pPr>
              <a:buSzPct val="100000"/>
              <a:defRPr sz="1800">
                <a:solidFill>
                  <a:schemeClr val="bg2">
                    <a:lumMod val="25000"/>
                  </a:schemeClr>
                </a:solidFill>
              </a:defRPr>
            </a:lvl3pPr>
            <a:lvl4pPr>
              <a:buSzPct val="100000"/>
              <a:defRPr sz="1800">
                <a:solidFill>
                  <a:schemeClr val="bg2">
                    <a:lumMod val="25000"/>
                  </a:schemeClr>
                </a:solidFill>
              </a:defRPr>
            </a:lvl4pPr>
            <a:lvl5pPr>
              <a:buSzPct val="100000"/>
              <a:defRPr sz="1800">
                <a:solidFill>
                  <a:schemeClr val="bg2">
                    <a:lumMod val="25000"/>
                  </a:schemeClr>
                </a:solidFill>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ro-RO" dirty="0"/>
          </a:p>
        </p:txBody>
      </p:sp>
      <p:sp>
        <p:nvSpPr>
          <p:cNvPr id="4" name="Content Placeholder 3"/>
          <p:cNvSpPr>
            <a:spLocks noGrp="1"/>
          </p:cNvSpPr>
          <p:nvPr>
            <p:ph sz="half" idx="2"/>
          </p:nvPr>
        </p:nvSpPr>
        <p:spPr>
          <a:xfrm>
            <a:off x="5715000" y="1600201"/>
            <a:ext cx="3695700" cy="4525963"/>
          </a:xfrm>
        </p:spPr>
        <p:txBody>
          <a:bodyPr anchor="ctr"/>
          <a:lstStyle>
            <a:lvl1pPr>
              <a:buSzPct val="100000"/>
              <a:defRPr sz="1800">
                <a:solidFill>
                  <a:schemeClr val="bg2">
                    <a:lumMod val="25000"/>
                  </a:schemeClr>
                </a:solidFill>
              </a:defRPr>
            </a:lvl1pPr>
            <a:lvl2pPr>
              <a:buSzPct val="100000"/>
              <a:defRPr sz="1800">
                <a:solidFill>
                  <a:schemeClr val="bg2">
                    <a:lumMod val="25000"/>
                  </a:schemeClr>
                </a:solidFill>
              </a:defRPr>
            </a:lvl2pPr>
            <a:lvl3pPr>
              <a:buSzPct val="100000"/>
              <a:defRPr sz="1800">
                <a:solidFill>
                  <a:schemeClr val="bg2">
                    <a:lumMod val="25000"/>
                  </a:schemeClr>
                </a:solidFill>
              </a:defRPr>
            </a:lvl3pPr>
            <a:lvl4pPr>
              <a:buSzPct val="100000"/>
              <a:defRPr sz="1800">
                <a:solidFill>
                  <a:schemeClr val="bg2">
                    <a:lumMod val="25000"/>
                  </a:schemeClr>
                </a:solidFill>
              </a:defRPr>
            </a:lvl4pPr>
            <a:lvl5pPr>
              <a:buSzPct val="100000"/>
              <a:defRPr sz="1800">
                <a:solidFill>
                  <a:schemeClr val="bg2">
                    <a:lumMod val="25000"/>
                  </a:schemeClr>
                </a:solidFill>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ro-RO" dirty="0"/>
          </a:p>
        </p:txBody>
      </p:sp>
      <p:sp>
        <p:nvSpPr>
          <p:cNvPr id="9" name="Footer Placeholder 4">
            <a:extLst>
              <a:ext uri="{FF2B5EF4-FFF2-40B4-BE49-F238E27FC236}">
                <a16:creationId xmlns:a16="http://schemas.microsoft.com/office/drawing/2014/main" id="{BA4384CB-CCF2-4431-B0AD-0C398E941128}"/>
              </a:ext>
            </a:extLst>
          </p:cNvPr>
          <p:cNvSpPr>
            <a:spLocks noGrp="1"/>
          </p:cNvSpPr>
          <p:nvPr>
            <p:ph type="ftr" sz="quarter" idx="10"/>
          </p:nvPr>
        </p:nvSpPr>
        <p:spPr>
          <a:xfrm>
            <a:off x="1828800" y="6356350"/>
            <a:ext cx="7620000" cy="365125"/>
          </a:xfrm>
        </p:spPr>
        <p:txBody>
          <a:bodyPr/>
          <a:lstStyle>
            <a:lvl1pPr algn="r">
              <a:defRPr smtClean="0">
                <a:solidFill>
                  <a:srgbClr val="002E3F"/>
                </a:solidFill>
              </a:defRPr>
            </a:lvl1pPr>
          </a:lstStyle>
          <a:p>
            <a:pPr>
              <a:defRPr/>
            </a:pPr>
            <a:r>
              <a:rPr lang="en-US"/>
              <a:t>Imprisonment in Romania. Perception and facts</a:t>
            </a:r>
            <a:endParaRPr lang="ro-RO" dirty="0"/>
          </a:p>
        </p:txBody>
      </p:sp>
    </p:spTree>
    <p:extLst>
      <p:ext uri="{BB962C8B-B14F-4D97-AF65-F5344CB8AC3E}">
        <p14:creationId xmlns:p14="http://schemas.microsoft.com/office/powerpoint/2010/main" val="368256757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ro-RO"/>
          </a:p>
        </p:txBody>
      </p:sp>
      <p:sp>
        <p:nvSpPr>
          <p:cNvPr id="3" name="Text Placeholder 2"/>
          <p:cNvSpPr>
            <a:spLocks noGrp="1"/>
          </p:cNvSpPr>
          <p:nvPr>
            <p:ph type="body" idx="1"/>
          </p:nvPr>
        </p:nvSpPr>
        <p:spPr>
          <a:xfrm>
            <a:off x="495300" y="1535113"/>
            <a:ext cx="437687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95300" y="2174875"/>
            <a:ext cx="437687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ro-RO"/>
          </a:p>
        </p:txBody>
      </p:sp>
      <p:sp>
        <p:nvSpPr>
          <p:cNvPr id="5" name="Text Placeholder 4"/>
          <p:cNvSpPr>
            <a:spLocks noGrp="1"/>
          </p:cNvSpPr>
          <p:nvPr>
            <p:ph type="body" sz="quarter" idx="3"/>
          </p:nvPr>
        </p:nvSpPr>
        <p:spPr>
          <a:xfrm>
            <a:off x="5032111" y="1535113"/>
            <a:ext cx="437859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032111" y="2174875"/>
            <a:ext cx="437859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ro-RO"/>
          </a:p>
        </p:txBody>
      </p:sp>
      <p:sp>
        <p:nvSpPr>
          <p:cNvPr id="7" name="Date Placeholder 3">
            <a:extLst>
              <a:ext uri="{FF2B5EF4-FFF2-40B4-BE49-F238E27FC236}">
                <a16:creationId xmlns:a16="http://schemas.microsoft.com/office/drawing/2014/main" id="{22F3FBB9-90AC-40C3-9098-734DD9336834}"/>
              </a:ext>
            </a:extLst>
          </p:cNvPr>
          <p:cNvSpPr>
            <a:spLocks noGrp="1"/>
          </p:cNvSpPr>
          <p:nvPr>
            <p:ph type="dt" sz="half" idx="10"/>
          </p:nvPr>
        </p:nvSpPr>
        <p:spPr/>
        <p:txBody>
          <a:bodyPr/>
          <a:lstStyle>
            <a:lvl1pPr>
              <a:defRPr/>
            </a:lvl1pPr>
          </a:lstStyle>
          <a:p>
            <a:pPr>
              <a:defRPr/>
            </a:pPr>
            <a:endParaRPr lang="ro-RO"/>
          </a:p>
        </p:txBody>
      </p:sp>
      <p:sp>
        <p:nvSpPr>
          <p:cNvPr id="8" name="Footer Placeholder 4">
            <a:extLst>
              <a:ext uri="{FF2B5EF4-FFF2-40B4-BE49-F238E27FC236}">
                <a16:creationId xmlns:a16="http://schemas.microsoft.com/office/drawing/2014/main" id="{749498B1-A192-4CC0-A171-8809EE6ACEA8}"/>
              </a:ext>
            </a:extLst>
          </p:cNvPr>
          <p:cNvSpPr>
            <a:spLocks noGrp="1"/>
          </p:cNvSpPr>
          <p:nvPr>
            <p:ph type="ftr" sz="quarter" idx="11"/>
          </p:nvPr>
        </p:nvSpPr>
        <p:spPr/>
        <p:txBody>
          <a:bodyPr/>
          <a:lstStyle>
            <a:lvl1pPr>
              <a:defRPr/>
            </a:lvl1pPr>
          </a:lstStyle>
          <a:p>
            <a:pPr>
              <a:defRPr/>
            </a:pPr>
            <a:r>
              <a:rPr lang="en-US"/>
              <a:t>Imprisonment in Romania. Perception and facts</a:t>
            </a:r>
            <a:endParaRPr lang="ro-RO"/>
          </a:p>
        </p:txBody>
      </p:sp>
      <p:sp>
        <p:nvSpPr>
          <p:cNvPr id="9" name="Slide Number Placeholder 5">
            <a:extLst>
              <a:ext uri="{FF2B5EF4-FFF2-40B4-BE49-F238E27FC236}">
                <a16:creationId xmlns:a16="http://schemas.microsoft.com/office/drawing/2014/main" id="{F142666A-F9F5-4043-87A7-A962B67DE1FC}"/>
              </a:ext>
            </a:extLst>
          </p:cNvPr>
          <p:cNvSpPr>
            <a:spLocks noGrp="1"/>
          </p:cNvSpPr>
          <p:nvPr>
            <p:ph type="sldNum" sz="quarter" idx="12"/>
          </p:nvPr>
        </p:nvSpPr>
        <p:spPr/>
        <p:txBody>
          <a:bodyPr/>
          <a:lstStyle>
            <a:lvl1pPr>
              <a:defRPr/>
            </a:lvl1pPr>
          </a:lstStyle>
          <a:p>
            <a:fld id="{CFD0F00F-3BE5-476A-A977-2F2EE31CDA67}" type="slidenum">
              <a:rPr lang="ro-RO" altLang="ro-RO"/>
              <a:pPr/>
              <a:t>‹#›</a:t>
            </a:fld>
            <a:endParaRPr lang="ro-RO" altLang="ro-RO"/>
          </a:p>
        </p:txBody>
      </p:sp>
    </p:spTree>
    <p:extLst>
      <p:ext uri="{BB962C8B-B14F-4D97-AF65-F5344CB8AC3E}">
        <p14:creationId xmlns:p14="http://schemas.microsoft.com/office/powerpoint/2010/main" val="310580713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ro-RO"/>
          </a:p>
        </p:txBody>
      </p:sp>
      <p:sp>
        <p:nvSpPr>
          <p:cNvPr id="3" name="Date Placeholder 3">
            <a:extLst>
              <a:ext uri="{FF2B5EF4-FFF2-40B4-BE49-F238E27FC236}">
                <a16:creationId xmlns:a16="http://schemas.microsoft.com/office/drawing/2014/main" id="{05DF3C33-A0E7-4EA7-8F80-765FB2E2B2D6}"/>
              </a:ext>
            </a:extLst>
          </p:cNvPr>
          <p:cNvSpPr>
            <a:spLocks noGrp="1"/>
          </p:cNvSpPr>
          <p:nvPr>
            <p:ph type="dt" sz="half" idx="10"/>
          </p:nvPr>
        </p:nvSpPr>
        <p:spPr/>
        <p:txBody>
          <a:bodyPr/>
          <a:lstStyle>
            <a:lvl1pPr>
              <a:defRPr/>
            </a:lvl1pPr>
          </a:lstStyle>
          <a:p>
            <a:pPr>
              <a:defRPr/>
            </a:pPr>
            <a:endParaRPr lang="ro-RO"/>
          </a:p>
        </p:txBody>
      </p:sp>
      <p:sp>
        <p:nvSpPr>
          <p:cNvPr id="4" name="Footer Placeholder 4">
            <a:extLst>
              <a:ext uri="{FF2B5EF4-FFF2-40B4-BE49-F238E27FC236}">
                <a16:creationId xmlns:a16="http://schemas.microsoft.com/office/drawing/2014/main" id="{FCAB559D-FC95-42FC-819F-0D1C7E93F0FF}"/>
              </a:ext>
            </a:extLst>
          </p:cNvPr>
          <p:cNvSpPr>
            <a:spLocks noGrp="1"/>
          </p:cNvSpPr>
          <p:nvPr>
            <p:ph type="ftr" sz="quarter" idx="11"/>
          </p:nvPr>
        </p:nvSpPr>
        <p:spPr/>
        <p:txBody>
          <a:bodyPr/>
          <a:lstStyle>
            <a:lvl1pPr>
              <a:defRPr/>
            </a:lvl1pPr>
          </a:lstStyle>
          <a:p>
            <a:pPr>
              <a:defRPr/>
            </a:pPr>
            <a:r>
              <a:rPr lang="en-US"/>
              <a:t>Imprisonment in Romania. Perception and facts</a:t>
            </a:r>
            <a:endParaRPr lang="ro-RO"/>
          </a:p>
        </p:txBody>
      </p:sp>
      <p:sp>
        <p:nvSpPr>
          <p:cNvPr id="5" name="Slide Number Placeholder 5">
            <a:extLst>
              <a:ext uri="{FF2B5EF4-FFF2-40B4-BE49-F238E27FC236}">
                <a16:creationId xmlns:a16="http://schemas.microsoft.com/office/drawing/2014/main" id="{D3439BF9-E787-4D72-AB4C-8ACD12EF3F23}"/>
              </a:ext>
            </a:extLst>
          </p:cNvPr>
          <p:cNvSpPr>
            <a:spLocks noGrp="1"/>
          </p:cNvSpPr>
          <p:nvPr>
            <p:ph type="sldNum" sz="quarter" idx="12"/>
          </p:nvPr>
        </p:nvSpPr>
        <p:spPr/>
        <p:txBody>
          <a:bodyPr/>
          <a:lstStyle>
            <a:lvl1pPr>
              <a:defRPr/>
            </a:lvl1pPr>
          </a:lstStyle>
          <a:p>
            <a:fld id="{6D8E4A78-24F5-44B5-A8D3-095817BED7F0}" type="slidenum">
              <a:rPr lang="ro-RO" altLang="ro-RO"/>
              <a:pPr/>
              <a:t>‹#›</a:t>
            </a:fld>
            <a:endParaRPr lang="ro-RO" altLang="ro-RO"/>
          </a:p>
        </p:txBody>
      </p:sp>
    </p:spTree>
    <p:extLst>
      <p:ext uri="{BB962C8B-B14F-4D97-AF65-F5344CB8AC3E}">
        <p14:creationId xmlns:p14="http://schemas.microsoft.com/office/powerpoint/2010/main" val="220103841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a:extLst>
              <a:ext uri="{FF2B5EF4-FFF2-40B4-BE49-F238E27FC236}">
                <a16:creationId xmlns:a16="http://schemas.microsoft.com/office/drawing/2014/main" id="{5046BE93-63DD-4823-8B45-B704FE441E88}"/>
              </a:ext>
            </a:extLst>
          </p:cNvPr>
          <p:cNvSpPr>
            <a:spLocks noGrp="1"/>
          </p:cNvSpPr>
          <p:nvPr>
            <p:ph type="title"/>
          </p:nvPr>
        </p:nvSpPr>
        <p:spPr bwMode="auto">
          <a:xfrm>
            <a:off x="495300" y="274638"/>
            <a:ext cx="8915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ro-RO"/>
              <a:t>Click to edit Master title style</a:t>
            </a:r>
            <a:endParaRPr lang="ro-RO" altLang="ro-RO"/>
          </a:p>
        </p:txBody>
      </p:sp>
      <p:sp>
        <p:nvSpPr>
          <p:cNvPr id="1027" name="Text Placeholder 2">
            <a:extLst>
              <a:ext uri="{FF2B5EF4-FFF2-40B4-BE49-F238E27FC236}">
                <a16:creationId xmlns:a16="http://schemas.microsoft.com/office/drawing/2014/main" id="{37EF0B0B-FB31-4BFF-A6D7-0D67D25FAE6F}"/>
              </a:ext>
            </a:extLst>
          </p:cNvPr>
          <p:cNvSpPr>
            <a:spLocks noGrp="1"/>
          </p:cNvSpPr>
          <p:nvPr>
            <p:ph type="body" idx="1"/>
          </p:nvPr>
        </p:nvSpPr>
        <p:spPr bwMode="auto">
          <a:xfrm>
            <a:off x="495300" y="1600200"/>
            <a:ext cx="89154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ro-RO"/>
              <a:t>Click to edit Master text styles</a:t>
            </a:r>
          </a:p>
          <a:p>
            <a:pPr lvl="1"/>
            <a:r>
              <a:rPr lang="en-US" altLang="ro-RO"/>
              <a:t>Second level</a:t>
            </a:r>
          </a:p>
          <a:p>
            <a:pPr lvl="2"/>
            <a:r>
              <a:rPr lang="en-US" altLang="ro-RO"/>
              <a:t>Third level</a:t>
            </a:r>
          </a:p>
          <a:p>
            <a:pPr lvl="3"/>
            <a:r>
              <a:rPr lang="en-US" altLang="ro-RO"/>
              <a:t>Fourth level</a:t>
            </a:r>
          </a:p>
          <a:p>
            <a:pPr lvl="4"/>
            <a:r>
              <a:rPr lang="en-US" altLang="ro-RO"/>
              <a:t>Fifth level</a:t>
            </a:r>
            <a:endParaRPr lang="ro-RO" altLang="ro-RO"/>
          </a:p>
        </p:txBody>
      </p:sp>
      <p:sp>
        <p:nvSpPr>
          <p:cNvPr id="4" name="Date Placeholder 3">
            <a:extLst>
              <a:ext uri="{FF2B5EF4-FFF2-40B4-BE49-F238E27FC236}">
                <a16:creationId xmlns:a16="http://schemas.microsoft.com/office/drawing/2014/main" id="{A5F5BB82-7EA5-4D54-AD7A-865E2B711791}"/>
              </a:ext>
            </a:extLst>
          </p:cNvPr>
          <p:cNvSpPr>
            <a:spLocks noGrp="1"/>
          </p:cNvSpPr>
          <p:nvPr>
            <p:ph type="dt" sz="half" idx="2"/>
          </p:nvPr>
        </p:nvSpPr>
        <p:spPr>
          <a:xfrm>
            <a:off x="495300" y="6356350"/>
            <a:ext cx="23114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schemeClr val="tx1">
                    <a:tint val="75000"/>
                  </a:schemeClr>
                </a:solidFill>
                <a:latin typeface="+mn-lt"/>
              </a:defRPr>
            </a:lvl1pPr>
          </a:lstStyle>
          <a:p>
            <a:pPr>
              <a:defRPr/>
            </a:pPr>
            <a:endParaRPr lang="ro-RO"/>
          </a:p>
        </p:txBody>
      </p:sp>
      <p:sp>
        <p:nvSpPr>
          <p:cNvPr id="5" name="Footer Placeholder 4">
            <a:extLst>
              <a:ext uri="{FF2B5EF4-FFF2-40B4-BE49-F238E27FC236}">
                <a16:creationId xmlns:a16="http://schemas.microsoft.com/office/drawing/2014/main" id="{FE83050E-0312-4327-ADDF-6CB0DF6C27E8}"/>
              </a:ext>
            </a:extLst>
          </p:cNvPr>
          <p:cNvSpPr>
            <a:spLocks noGrp="1"/>
          </p:cNvSpPr>
          <p:nvPr>
            <p:ph type="ftr" sz="quarter" idx="3"/>
          </p:nvPr>
        </p:nvSpPr>
        <p:spPr>
          <a:xfrm>
            <a:off x="3384550" y="6356350"/>
            <a:ext cx="3136900" cy="365125"/>
          </a:xfrm>
          <a:prstGeom prst="rect">
            <a:avLst/>
          </a:prstGeom>
        </p:spPr>
        <p:txBody>
          <a:bodyPr vert="horz" lIns="91440" tIns="45720" rIns="91440" bIns="45720" rtlCol="0" anchor="ctr"/>
          <a:lstStyle>
            <a:lvl1pPr algn="ctr" eaLnBrk="1" fontAlgn="auto" hangingPunct="1">
              <a:spcBef>
                <a:spcPts val="0"/>
              </a:spcBef>
              <a:spcAft>
                <a:spcPts val="0"/>
              </a:spcAft>
              <a:defRPr sz="1200" smtClean="0">
                <a:solidFill>
                  <a:schemeClr val="tx1">
                    <a:tint val="75000"/>
                  </a:schemeClr>
                </a:solidFill>
                <a:latin typeface="+mn-lt"/>
              </a:defRPr>
            </a:lvl1pPr>
          </a:lstStyle>
          <a:p>
            <a:pPr>
              <a:defRPr/>
            </a:pPr>
            <a:r>
              <a:rPr lang="en-US"/>
              <a:t>Imprisonment in Romania. Perception and facts</a:t>
            </a:r>
            <a:endParaRPr lang="ro-RO"/>
          </a:p>
        </p:txBody>
      </p:sp>
      <p:sp>
        <p:nvSpPr>
          <p:cNvPr id="6" name="Slide Number Placeholder 5">
            <a:extLst>
              <a:ext uri="{FF2B5EF4-FFF2-40B4-BE49-F238E27FC236}">
                <a16:creationId xmlns:a16="http://schemas.microsoft.com/office/drawing/2014/main" id="{FD23A5CB-8B97-44E8-B73A-4593A3EDF06A}"/>
              </a:ext>
            </a:extLst>
          </p:cNvPr>
          <p:cNvSpPr>
            <a:spLocks noGrp="1"/>
          </p:cNvSpPr>
          <p:nvPr>
            <p:ph type="sldNum" sz="quarter" idx="4"/>
          </p:nvPr>
        </p:nvSpPr>
        <p:spPr>
          <a:xfrm>
            <a:off x="7099300" y="6356350"/>
            <a:ext cx="23114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latin typeface="Calibri" panose="020F0502020204030204" pitchFamily="34" charset="0"/>
              </a:defRPr>
            </a:lvl1pPr>
          </a:lstStyle>
          <a:p>
            <a:fld id="{9C8141EC-EB54-4642-822A-86591C9D7CC6}" type="slidenum">
              <a:rPr lang="ro-RO" altLang="ro-RO"/>
              <a:pPr/>
              <a:t>‹#›</a:t>
            </a:fld>
            <a:endParaRPr lang="ro-RO" altLang="ro-RO"/>
          </a:p>
        </p:txBody>
      </p:sp>
    </p:spTree>
  </p:cSld>
  <p:clrMap bg1="lt1" tx1="dk1" bg2="lt2" tx2="dk2" accent1="accent1" accent2="accent2" accent3="accent3" accent4="accent4" accent5="accent5" accent6="accent6" hlink="hlink" folHlink="folHlink"/>
  <p:sldLayoutIdLst>
    <p:sldLayoutId id="2147483939" r:id="rId1"/>
    <p:sldLayoutId id="2147483940" r:id="rId2"/>
    <p:sldLayoutId id="2147483929" r:id="rId3"/>
    <p:sldLayoutId id="2147483941" r:id="rId4"/>
    <p:sldLayoutId id="2147483930" r:id="rId5"/>
    <p:sldLayoutId id="2147483931" r:id="rId6"/>
    <p:sldLayoutId id="2147483942" r:id="rId7"/>
    <p:sldLayoutId id="2147483932" r:id="rId8"/>
    <p:sldLayoutId id="2147483933" r:id="rId9"/>
    <p:sldLayoutId id="2147483934" r:id="rId10"/>
    <p:sldLayoutId id="2147483935" r:id="rId11"/>
    <p:sldLayoutId id="2147483936" r:id="rId12"/>
    <p:sldLayoutId id="2147483937" r:id="rId13"/>
    <p:sldLayoutId id="2147483938" r:id="rId14"/>
  </p:sldLayoutIdLst>
  <p:hf hd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Clr>
          <a:srgbClr val="002E3F"/>
        </a:buClr>
        <a:buSzPct val="150000"/>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lr>
          <a:srgbClr val="002E3F"/>
        </a:buClr>
        <a:buSzPct val="150000"/>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lr>
          <a:srgbClr val="002E3F"/>
        </a:buClr>
        <a:buSzPct val="150000"/>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lr>
          <a:srgbClr val="002E3F"/>
        </a:buClr>
        <a:buSzPct val="150000"/>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lr>
          <a:srgbClr val="002E3F"/>
        </a:buClr>
        <a:buSzPct val="150000"/>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o-R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chart" Target="../charts/chart1.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chart" Target="../charts/chart3.xml"/><Relationship Id="rId1" Type="http://schemas.openxmlformats.org/officeDocument/2006/relationships/slideLayout" Target="../slideLayouts/slideLayout4.xml"/><Relationship Id="rId4" Type="http://schemas.openxmlformats.org/officeDocument/2006/relationships/chart" Target="../charts/chart5.xml"/></Relationships>
</file>

<file path=ppt/slides/_rels/slide13.xml.rels><?xml version="1.0" encoding="UTF-8" standalone="yes"?>
<Relationships xmlns="http://schemas.openxmlformats.org/package/2006/relationships"><Relationship Id="rId2" Type="http://schemas.openxmlformats.org/officeDocument/2006/relationships/chart" Target="../charts/chart6.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chart" Target="../charts/chart7.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chart" Target="../charts/chart9.xml"/><Relationship Id="rId7" Type="http://schemas.openxmlformats.org/officeDocument/2006/relationships/chart" Target="../charts/chart13.xml"/><Relationship Id="rId2" Type="http://schemas.openxmlformats.org/officeDocument/2006/relationships/chart" Target="../charts/chart8.xml"/><Relationship Id="rId1" Type="http://schemas.openxmlformats.org/officeDocument/2006/relationships/slideLayout" Target="../slideLayouts/slideLayout4.xml"/><Relationship Id="rId6" Type="http://schemas.openxmlformats.org/officeDocument/2006/relationships/chart" Target="../charts/chart12.xml"/><Relationship Id="rId5" Type="http://schemas.openxmlformats.org/officeDocument/2006/relationships/chart" Target="../charts/chart11.xml"/><Relationship Id="rId4" Type="http://schemas.openxmlformats.org/officeDocument/2006/relationships/chart" Target="../charts/chart10.xml"/></Relationships>
</file>

<file path=ppt/slides/_rels/slide16.xml.rels><?xml version="1.0" encoding="UTF-8" standalone="yes"?>
<Relationships xmlns="http://schemas.openxmlformats.org/package/2006/relationships"><Relationship Id="rId8" Type="http://schemas.openxmlformats.org/officeDocument/2006/relationships/chart" Target="../charts/chart20.xml"/><Relationship Id="rId3" Type="http://schemas.openxmlformats.org/officeDocument/2006/relationships/chart" Target="../charts/chart15.xml"/><Relationship Id="rId7" Type="http://schemas.openxmlformats.org/officeDocument/2006/relationships/chart" Target="../charts/chart19.xml"/><Relationship Id="rId12" Type="http://schemas.openxmlformats.org/officeDocument/2006/relationships/chart" Target="../charts/chart24.xml"/><Relationship Id="rId2" Type="http://schemas.openxmlformats.org/officeDocument/2006/relationships/chart" Target="../charts/chart14.xml"/><Relationship Id="rId1" Type="http://schemas.openxmlformats.org/officeDocument/2006/relationships/slideLayout" Target="../slideLayouts/slideLayout4.xml"/><Relationship Id="rId6" Type="http://schemas.openxmlformats.org/officeDocument/2006/relationships/chart" Target="../charts/chart18.xml"/><Relationship Id="rId11" Type="http://schemas.openxmlformats.org/officeDocument/2006/relationships/chart" Target="../charts/chart23.xml"/><Relationship Id="rId5" Type="http://schemas.openxmlformats.org/officeDocument/2006/relationships/chart" Target="../charts/chart17.xml"/><Relationship Id="rId10" Type="http://schemas.openxmlformats.org/officeDocument/2006/relationships/chart" Target="../charts/chart22.xml"/><Relationship Id="rId4" Type="http://schemas.openxmlformats.org/officeDocument/2006/relationships/chart" Target="../charts/chart16.xml"/><Relationship Id="rId9" Type="http://schemas.openxmlformats.org/officeDocument/2006/relationships/chart" Target="../charts/chart21.xml"/></Relationships>
</file>

<file path=ppt/slides/_rels/slide17.xml.rels><?xml version="1.0" encoding="UTF-8" standalone="yes"?>
<Relationships xmlns="http://schemas.openxmlformats.org/package/2006/relationships"><Relationship Id="rId8" Type="http://schemas.openxmlformats.org/officeDocument/2006/relationships/chart" Target="../charts/chart31.xml"/><Relationship Id="rId3" Type="http://schemas.openxmlformats.org/officeDocument/2006/relationships/chart" Target="../charts/chart26.xml"/><Relationship Id="rId7" Type="http://schemas.openxmlformats.org/officeDocument/2006/relationships/chart" Target="../charts/chart30.xml"/><Relationship Id="rId2" Type="http://schemas.openxmlformats.org/officeDocument/2006/relationships/chart" Target="../charts/chart25.xml"/><Relationship Id="rId1" Type="http://schemas.openxmlformats.org/officeDocument/2006/relationships/slideLayout" Target="../slideLayouts/slideLayout4.xml"/><Relationship Id="rId6" Type="http://schemas.openxmlformats.org/officeDocument/2006/relationships/chart" Target="../charts/chart29.xml"/><Relationship Id="rId5" Type="http://schemas.openxmlformats.org/officeDocument/2006/relationships/chart" Target="../charts/chart28.xml"/><Relationship Id="rId4" Type="http://schemas.openxmlformats.org/officeDocument/2006/relationships/chart" Target="../charts/chart27.xml"/></Relationships>
</file>

<file path=ppt/slides/_rels/slide18.xml.rels><?xml version="1.0" encoding="UTF-8" standalone="yes"?>
<Relationships xmlns="http://schemas.openxmlformats.org/package/2006/relationships"><Relationship Id="rId8" Type="http://schemas.openxmlformats.org/officeDocument/2006/relationships/chart" Target="../charts/chart38.xml"/><Relationship Id="rId3" Type="http://schemas.openxmlformats.org/officeDocument/2006/relationships/chart" Target="../charts/chart33.xml"/><Relationship Id="rId7" Type="http://schemas.openxmlformats.org/officeDocument/2006/relationships/chart" Target="../charts/chart37.xml"/><Relationship Id="rId2" Type="http://schemas.openxmlformats.org/officeDocument/2006/relationships/chart" Target="../charts/chart32.xml"/><Relationship Id="rId1" Type="http://schemas.openxmlformats.org/officeDocument/2006/relationships/slideLayout" Target="../slideLayouts/slideLayout4.xml"/><Relationship Id="rId6" Type="http://schemas.openxmlformats.org/officeDocument/2006/relationships/chart" Target="../charts/chart36.xml"/><Relationship Id="rId5" Type="http://schemas.openxmlformats.org/officeDocument/2006/relationships/chart" Target="../charts/chart35.xml"/><Relationship Id="rId4" Type="http://schemas.openxmlformats.org/officeDocument/2006/relationships/chart" Target="../charts/chart34.xml"/></Relationships>
</file>

<file path=ppt/slides/_rels/slide19.xml.rels><?xml version="1.0" encoding="UTF-8" standalone="yes"?>
<Relationships xmlns="http://schemas.openxmlformats.org/package/2006/relationships"><Relationship Id="rId8" Type="http://schemas.openxmlformats.org/officeDocument/2006/relationships/chart" Target="../charts/chart45.xml"/><Relationship Id="rId3" Type="http://schemas.openxmlformats.org/officeDocument/2006/relationships/chart" Target="../charts/chart40.xml"/><Relationship Id="rId7" Type="http://schemas.openxmlformats.org/officeDocument/2006/relationships/chart" Target="../charts/chart44.xml"/><Relationship Id="rId2" Type="http://schemas.openxmlformats.org/officeDocument/2006/relationships/chart" Target="../charts/chart39.xml"/><Relationship Id="rId1" Type="http://schemas.openxmlformats.org/officeDocument/2006/relationships/slideLayout" Target="../slideLayouts/slideLayout4.xml"/><Relationship Id="rId6" Type="http://schemas.openxmlformats.org/officeDocument/2006/relationships/chart" Target="../charts/chart43.xml"/><Relationship Id="rId5" Type="http://schemas.openxmlformats.org/officeDocument/2006/relationships/chart" Target="../charts/chart42.xml"/><Relationship Id="rId4" Type="http://schemas.openxmlformats.org/officeDocument/2006/relationships/chart" Target="../charts/chart4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8" Type="http://schemas.openxmlformats.org/officeDocument/2006/relationships/chart" Target="../charts/chart52.xml"/><Relationship Id="rId3" Type="http://schemas.openxmlformats.org/officeDocument/2006/relationships/chart" Target="../charts/chart47.xml"/><Relationship Id="rId7" Type="http://schemas.openxmlformats.org/officeDocument/2006/relationships/chart" Target="../charts/chart51.xml"/><Relationship Id="rId2" Type="http://schemas.openxmlformats.org/officeDocument/2006/relationships/chart" Target="../charts/chart46.xml"/><Relationship Id="rId1" Type="http://schemas.openxmlformats.org/officeDocument/2006/relationships/slideLayout" Target="../slideLayouts/slideLayout4.xml"/><Relationship Id="rId6" Type="http://schemas.openxmlformats.org/officeDocument/2006/relationships/chart" Target="../charts/chart50.xml"/><Relationship Id="rId5" Type="http://schemas.openxmlformats.org/officeDocument/2006/relationships/chart" Target="../charts/chart49.xml"/><Relationship Id="rId4" Type="http://schemas.openxmlformats.org/officeDocument/2006/relationships/chart" Target="../charts/chart48.xml"/></Relationships>
</file>

<file path=ppt/slides/_rels/slide21.xml.rels><?xml version="1.0" encoding="UTF-8" standalone="yes"?>
<Relationships xmlns="http://schemas.openxmlformats.org/package/2006/relationships"><Relationship Id="rId2" Type="http://schemas.openxmlformats.org/officeDocument/2006/relationships/chart" Target="../charts/chart53.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2" Type="http://schemas.openxmlformats.org/officeDocument/2006/relationships/chart" Target="../charts/chart54.xm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2" Type="http://schemas.openxmlformats.org/officeDocument/2006/relationships/chart" Target="../charts/chart55.xml"/><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2" Type="http://schemas.openxmlformats.org/officeDocument/2006/relationships/chart" Target="../charts/chart56.xml"/><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2" Type="http://schemas.openxmlformats.org/officeDocument/2006/relationships/chart" Target="../charts/chart57.xml"/><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2" Type="http://schemas.openxmlformats.org/officeDocument/2006/relationships/chart" Target="../charts/chart58.xml"/><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8" Type="http://schemas.openxmlformats.org/officeDocument/2006/relationships/chart" Target="../charts/chart65.xml"/><Relationship Id="rId3" Type="http://schemas.openxmlformats.org/officeDocument/2006/relationships/chart" Target="../charts/chart60.xml"/><Relationship Id="rId7" Type="http://schemas.openxmlformats.org/officeDocument/2006/relationships/chart" Target="../charts/chart64.xml"/><Relationship Id="rId2" Type="http://schemas.openxmlformats.org/officeDocument/2006/relationships/chart" Target="../charts/chart59.xml"/><Relationship Id="rId1" Type="http://schemas.openxmlformats.org/officeDocument/2006/relationships/slideLayout" Target="../slideLayouts/slideLayout4.xml"/><Relationship Id="rId6" Type="http://schemas.openxmlformats.org/officeDocument/2006/relationships/chart" Target="../charts/chart63.xml"/><Relationship Id="rId5" Type="http://schemas.openxmlformats.org/officeDocument/2006/relationships/chart" Target="../charts/chart62.xml"/><Relationship Id="rId4" Type="http://schemas.openxmlformats.org/officeDocument/2006/relationships/chart" Target="../charts/chart6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Subtitlu 1">
            <a:extLst>
              <a:ext uri="{FF2B5EF4-FFF2-40B4-BE49-F238E27FC236}">
                <a16:creationId xmlns:a16="http://schemas.microsoft.com/office/drawing/2014/main" id="{44886932-5D2E-4766-9514-27069901ABAE}"/>
              </a:ext>
            </a:extLst>
          </p:cNvPr>
          <p:cNvSpPr>
            <a:spLocks noGrp="1"/>
          </p:cNvSpPr>
          <p:nvPr>
            <p:ph type="subTitle" idx="1"/>
          </p:nvPr>
        </p:nvSpPr>
        <p:spPr>
          <a:xfrm>
            <a:off x="762000" y="4495800"/>
            <a:ext cx="8610600" cy="1905000"/>
          </a:xfrm>
        </p:spPr>
        <p:txBody>
          <a:bodyPr/>
          <a:lstStyle/>
          <a:p>
            <a:r>
              <a:rPr lang="en-US" altLang="en-US" sz="2800" b="1" dirty="0">
                <a:solidFill>
                  <a:srgbClr val="C4BD97"/>
                </a:solidFill>
                <a:effectLst>
                  <a:outerShdw blurRad="38100" dist="38100" dir="2700000" algn="tl">
                    <a:srgbClr val="000000">
                      <a:alpha val="43137"/>
                    </a:srgbClr>
                  </a:outerShdw>
                </a:effectLst>
              </a:rPr>
              <a:t>Imprisonment </a:t>
            </a:r>
            <a:r>
              <a:rPr lang="en-GB" altLang="en-US" sz="2800" b="1" dirty="0">
                <a:solidFill>
                  <a:srgbClr val="C4BD97"/>
                </a:solidFill>
                <a:effectLst>
                  <a:outerShdw blurRad="38100" dist="38100" dir="2700000" algn="tl">
                    <a:srgbClr val="000000">
                      <a:alpha val="43137"/>
                    </a:srgbClr>
                  </a:outerShdw>
                </a:effectLst>
              </a:rPr>
              <a:t>on corruption cases, society v. judges. Measuring efficiency through perception?</a:t>
            </a:r>
            <a:endParaRPr lang="fr-FR" altLang="en-US" sz="2800" b="1" dirty="0">
              <a:solidFill>
                <a:srgbClr val="C4BD97"/>
              </a:solidFill>
              <a:effectLst>
                <a:outerShdw blurRad="38100" dist="38100" dir="2700000" algn="tl">
                  <a:srgbClr val="000000">
                    <a:alpha val="43137"/>
                  </a:srgbClr>
                </a:outerShdw>
              </a:effectLst>
            </a:endParaRPr>
          </a:p>
          <a:p>
            <a:r>
              <a:rPr lang="ro-RO" altLang="en-US" sz="2000" dirty="0">
                <a:solidFill>
                  <a:srgbClr val="C4BD97"/>
                </a:solidFill>
              </a:rPr>
              <a:t>  </a:t>
            </a:r>
            <a:endParaRPr lang="en-GB" altLang="en-US" sz="2000" dirty="0">
              <a:solidFill>
                <a:srgbClr val="C4BD97"/>
              </a:solidFill>
            </a:endParaRPr>
          </a:p>
          <a:p>
            <a:r>
              <a:rPr lang="ro-RO" altLang="en-US" sz="2000" dirty="0">
                <a:solidFill>
                  <a:srgbClr val="C4BD97"/>
                </a:solidFill>
              </a:rPr>
              <a:t>   </a:t>
            </a:r>
            <a:r>
              <a:rPr lang="en-GB" altLang="en-US" sz="2000" dirty="0">
                <a:solidFill>
                  <a:srgbClr val="C4BD97"/>
                </a:solidFill>
              </a:rPr>
              <a:t>Professor </a:t>
            </a:r>
            <a:r>
              <a:rPr lang="ro-RO" altLang="en-US" sz="2000" b="1" dirty="0">
                <a:solidFill>
                  <a:srgbClr val="C4BD97"/>
                </a:solidFill>
                <a:effectLst>
                  <a:outerShdw blurRad="38100" dist="38100" dir="2700000" algn="tl">
                    <a:srgbClr val="000000">
                      <a:alpha val="43137"/>
                    </a:srgbClr>
                  </a:outerShdw>
                </a:effectLst>
              </a:rPr>
              <a:t>Lavinia Valeria Lefterache</a:t>
            </a:r>
            <a:r>
              <a:rPr lang="en-GB" altLang="en-US" sz="2000" b="1" dirty="0">
                <a:solidFill>
                  <a:srgbClr val="C4BD97"/>
                </a:solidFill>
                <a:effectLst>
                  <a:outerShdw blurRad="38100" dist="38100" dir="2700000" algn="tl">
                    <a:srgbClr val="000000">
                      <a:alpha val="43137"/>
                    </a:srgbClr>
                  </a:outerShdw>
                </a:effectLst>
              </a:rPr>
              <a:t>, </a:t>
            </a:r>
            <a:r>
              <a:rPr lang="en-GB" altLang="en-US" sz="2000" dirty="0">
                <a:solidFill>
                  <a:srgbClr val="C4BD97"/>
                </a:solidFill>
                <a:effectLst>
                  <a:outerShdw blurRad="38100" dist="38100" dir="2700000" algn="tl">
                    <a:srgbClr val="000000">
                      <a:alpha val="43137"/>
                    </a:srgbClr>
                  </a:outerShdw>
                </a:effectLst>
              </a:rPr>
              <a:t>PhD</a:t>
            </a:r>
            <a:endParaRPr lang="ro-RO" altLang="en-US" sz="2000" dirty="0">
              <a:solidFill>
                <a:srgbClr val="C4BD97"/>
              </a:solidFill>
              <a:effectLst>
                <a:outerShdw blurRad="38100" dist="38100" dir="2700000" algn="tl">
                  <a:srgbClr val="000000">
                    <a:alpha val="43137"/>
                  </a:srgbClr>
                </a:outerShdw>
              </a:effectLst>
            </a:endParaRPr>
          </a:p>
          <a:p>
            <a:pPr algn="l"/>
            <a:r>
              <a:rPr lang="en-GB" altLang="en-US" sz="2000" b="1" dirty="0">
                <a:solidFill>
                  <a:srgbClr val="C4BD97"/>
                </a:solidFill>
                <a:effectLst>
                  <a:outerShdw blurRad="38100" dist="38100" dir="2700000" algn="tl">
                    <a:srgbClr val="000000">
                      <a:alpha val="43137"/>
                    </a:srgbClr>
                  </a:outerShdw>
                </a:effectLst>
              </a:rPr>
              <a:t>Dorel Herinean, </a:t>
            </a:r>
            <a:r>
              <a:rPr lang="en-GB" altLang="en-US" sz="2000" dirty="0">
                <a:solidFill>
                  <a:srgbClr val="C4BD97"/>
                </a:solidFill>
                <a:effectLst>
                  <a:outerShdw blurRad="38100" dist="38100" dir="2700000" algn="tl">
                    <a:srgbClr val="000000">
                      <a:alpha val="43137"/>
                    </a:srgbClr>
                  </a:outerShdw>
                </a:effectLst>
              </a:rPr>
              <a:t>PhD Candidate </a:t>
            </a:r>
            <a:r>
              <a:rPr lang="ro-RO" altLang="en-US" sz="2000" dirty="0">
                <a:solidFill>
                  <a:srgbClr val="C4BD97"/>
                </a:solidFill>
                <a:effectLst>
                  <a:outerShdw blurRad="38100" dist="38100" dir="2700000" algn="tl">
                    <a:srgbClr val="000000">
                      <a:alpha val="43137"/>
                    </a:srgbClr>
                  </a:outerShdw>
                </a:effectLst>
              </a:rPr>
              <a:t>         </a:t>
            </a:r>
            <a:r>
              <a:rPr lang="en-GB" altLang="en-US" sz="2000" dirty="0">
                <a:solidFill>
                  <a:srgbClr val="C4BD97"/>
                </a:solidFill>
                <a:effectLst>
                  <a:outerShdw blurRad="38100" dist="38100" dir="2700000" algn="tl">
                    <a:srgbClr val="000000">
                      <a:alpha val="43137"/>
                    </a:srgbClr>
                  </a:outerShdw>
                </a:effectLst>
              </a:rPr>
              <a:t>Assistant </a:t>
            </a:r>
            <a:r>
              <a:rPr lang="ro-RO" altLang="en-US" sz="2000" dirty="0">
                <a:solidFill>
                  <a:srgbClr val="C4BD97"/>
                </a:solidFill>
                <a:effectLst>
                  <a:outerShdw blurRad="38100" dist="38100" dir="2700000" algn="tl">
                    <a:srgbClr val="000000">
                      <a:alpha val="43137"/>
                    </a:srgbClr>
                  </a:outerShdw>
                </a:effectLst>
              </a:rPr>
              <a:t>P</a:t>
            </a:r>
            <a:r>
              <a:rPr lang="en-GB" altLang="en-US" sz="2000" dirty="0" err="1">
                <a:solidFill>
                  <a:srgbClr val="C4BD97"/>
                </a:solidFill>
                <a:effectLst>
                  <a:outerShdw blurRad="38100" dist="38100" dir="2700000" algn="tl">
                    <a:srgbClr val="000000">
                      <a:alpha val="43137"/>
                    </a:srgbClr>
                  </a:outerShdw>
                </a:effectLst>
              </a:rPr>
              <a:t>rof</a:t>
            </a:r>
            <a:r>
              <a:rPr lang="en-GB" altLang="en-US" sz="2000" dirty="0">
                <a:solidFill>
                  <a:srgbClr val="C4BD97"/>
                </a:solidFill>
                <a:effectLst>
                  <a:outerShdw blurRad="38100" dist="38100" dir="2700000" algn="tl">
                    <a:srgbClr val="000000">
                      <a:alpha val="43137"/>
                    </a:srgbClr>
                  </a:outerShdw>
                </a:effectLst>
              </a:rPr>
              <a:t>. </a:t>
            </a:r>
            <a:r>
              <a:rPr lang="ro-RO" altLang="en-US" sz="2000" b="1" dirty="0">
                <a:solidFill>
                  <a:srgbClr val="C4BD97"/>
                </a:solidFill>
                <a:effectLst>
                  <a:outerShdw blurRad="38100" dist="38100" dir="2700000" algn="tl">
                    <a:srgbClr val="000000">
                      <a:alpha val="43137"/>
                    </a:srgbClr>
                  </a:outerShdw>
                </a:effectLst>
              </a:rPr>
              <a:t>George-Alexandru Lazăr</a:t>
            </a:r>
            <a:r>
              <a:rPr lang="en-GB" altLang="en-US" sz="2000" b="1" dirty="0">
                <a:solidFill>
                  <a:srgbClr val="C4BD97"/>
                </a:solidFill>
                <a:effectLst>
                  <a:outerShdw blurRad="38100" dist="38100" dir="2700000" algn="tl">
                    <a:srgbClr val="000000">
                      <a:alpha val="43137"/>
                    </a:srgbClr>
                  </a:outerShdw>
                </a:effectLst>
              </a:rPr>
              <a:t>, </a:t>
            </a:r>
            <a:r>
              <a:rPr lang="en-GB" altLang="en-US" sz="2000" dirty="0">
                <a:solidFill>
                  <a:srgbClr val="C4BD97"/>
                </a:solidFill>
                <a:effectLst>
                  <a:outerShdw blurRad="38100" dist="38100" dir="2700000" algn="tl">
                    <a:srgbClr val="000000">
                      <a:alpha val="43137"/>
                    </a:srgbClr>
                  </a:outerShdw>
                </a:effectLst>
              </a:rPr>
              <a:t>PhD</a:t>
            </a:r>
            <a:endParaRPr lang="fr-FR" altLang="en-US" sz="2000" dirty="0">
              <a:solidFill>
                <a:srgbClr val="C4BD97"/>
              </a:solidFill>
              <a:effectLst>
                <a:outerShdw blurRad="38100" dist="38100" dir="2700000" algn="tl">
                  <a:srgbClr val="000000">
                    <a:alpha val="43137"/>
                  </a:srgbClr>
                </a:outerShdw>
              </a:effectLst>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E3EF447-ECCD-4C2D-9D8C-3E2F6781E195}"/>
              </a:ext>
            </a:extLst>
          </p:cNvPr>
          <p:cNvSpPr>
            <a:spLocks noGrp="1"/>
          </p:cNvSpPr>
          <p:nvPr>
            <p:ph idx="1"/>
          </p:nvPr>
        </p:nvSpPr>
        <p:spPr>
          <a:xfrm>
            <a:off x="1828800" y="5056172"/>
            <a:ext cx="7772400" cy="1482740"/>
          </a:xfrm>
        </p:spPr>
        <p:txBody>
          <a:bodyPr/>
          <a:lstStyle/>
          <a:p>
            <a:pPr marL="0" indent="0" algn="just">
              <a:buNone/>
              <a:defRPr/>
            </a:pPr>
            <a:r>
              <a:rPr lang="en-GB" sz="2000" b="1" dirty="0"/>
              <a:t>Total convicted persons: 32.979              Total convicted persons: 30.870</a:t>
            </a:r>
          </a:p>
          <a:p>
            <a:pPr marL="0" indent="0" algn="just">
              <a:buNone/>
              <a:defRPr/>
            </a:pPr>
            <a:endParaRPr lang="en-GB" sz="2000" b="1" dirty="0"/>
          </a:p>
          <a:p>
            <a:pPr marL="0" indent="0" algn="just">
              <a:buNone/>
              <a:defRPr/>
            </a:pPr>
            <a:r>
              <a:rPr lang="en-US" sz="2000" dirty="0"/>
              <a:t>Source: </a:t>
            </a:r>
            <a:r>
              <a:rPr lang="en-US" sz="1600" i="1" dirty="0"/>
              <a:t>http://statistici.insse.ro:8077/tempo-online/#/pages/tables/insse-table</a:t>
            </a:r>
            <a:endParaRPr lang="en-US" sz="2000" i="1" dirty="0"/>
          </a:p>
        </p:txBody>
      </p:sp>
      <p:sp>
        <p:nvSpPr>
          <p:cNvPr id="21509" name="Slide Number Placeholder 4">
            <a:extLst>
              <a:ext uri="{FF2B5EF4-FFF2-40B4-BE49-F238E27FC236}">
                <a16:creationId xmlns:a16="http://schemas.microsoft.com/office/drawing/2014/main" id="{4FDC4534-763D-48A8-9EB4-97813D419964}"/>
              </a:ext>
            </a:extLst>
          </p:cNvPr>
          <p:cNvSpPr>
            <a:spLocks noGrp="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348352A2-C58F-4234-82BA-13EEDA54D74D}" type="slidenum">
              <a:rPr lang="ro-RO" altLang="ro-RO">
                <a:solidFill>
                  <a:srgbClr val="898989"/>
                </a:solidFill>
                <a:latin typeface="Calibri" panose="020F0502020204030204" pitchFamily="34" charset="0"/>
              </a:rPr>
              <a:pPr/>
              <a:t>10</a:t>
            </a:fld>
            <a:endParaRPr lang="ro-RO" altLang="ro-RO">
              <a:solidFill>
                <a:srgbClr val="898989"/>
              </a:solidFill>
              <a:latin typeface="Calibri" panose="020F0502020204030204" pitchFamily="34" charset="0"/>
            </a:endParaRPr>
          </a:p>
        </p:txBody>
      </p:sp>
      <p:graphicFrame>
        <p:nvGraphicFramePr>
          <p:cNvPr id="6" name="Chart 5">
            <a:extLst>
              <a:ext uri="{FF2B5EF4-FFF2-40B4-BE49-F238E27FC236}">
                <a16:creationId xmlns:a16="http://schemas.microsoft.com/office/drawing/2014/main" id="{F0C663A6-DB27-4F7F-A196-E1A6F051E023}"/>
              </a:ext>
            </a:extLst>
          </p:cNvPr>
          <p:cNvGraphicFramePr/>
          <p:nvPr>
            <p:extLst>
              <p:ext uri="{D42A27DB-BD31-4B8C-83A1-F6EECF244321}">
                <p14:modId xmlns:p14="http://schemas.microsoft.com/office/powerpoint/2010/main" val="1803156322"/>
              </p:ext>
            </p:extLst>
          </p:nvPr>
        </p:nvGraphicFramePr>
        <p:xfrm>
          <a:off x="1371600" y="410618"/>
          <a:ext cx="4419600" cy="4940585"/>
        </p:xfrm>
        <a:graphic>
          <a:graphicData uri="http://schemas.openxmlformats.org/drawingml/2006/chart">
            <c:chart xmlns:c="http://schemas.openxmlformats.org/drawingml/2006/chart" xmlns:r="http://schemas.openxmlformats.org/officeDocument/2006/relationships" r:id="rId2"/>
          </a:graphicData>
        </a:graphic>
      </p:graphicFrame>
      <p:sp>
        <p:nvSpPr>
          <p:cNvPr id="2" name="Footer Placeholder 3">
            <a:extLst>
              <a:ext uri="{FF2B5EF4-FFF2-40B4-BE49-F238E27FC236}">
                <a16:creationId xmlns:a16="http://schemas.microsoft.com/office/drawing/2014/main" id="{25E98485-CB89-0B99-7802-31D2675962F9}"/>
              </a:ext>
            </a:extLst>
          </p:cNvPr>
          <p:cNvSpPr>
            <a:spLocks noGrp="1"/>
          </p:cNvSpPr>
          <p:nvPr>
            <p:ph type="ftr" sz="quarter" idx="10"/>
          </p:nvPr>
        </p:nvSpPr>
        <p:spPr>
          <a:xfrm>
            <a:off x="1828800" y="6356350"/>
            <a:ext cx="7620000" cy="365125"/>
          </a:xfrm>
        </p:spPr>
        <p:txBody>
          <a:bodyPr/>
          <a:lstStyle/>
          <a:p>
            <a:pPr>
              <a:defRPr/>
            </a:pPr>
            <a:r>
              <a:rPr lang="en-US" b="1" i="1" dirty="0"/>
              <a:t>Imprisonment on corruption cases, society v. judges. Measuring efficiency through perception?</a:t>
            </a:r>
          </a:p>
        </p:txBody>
      </p:sp>
      <p:graphicFrame>
        <p:nvGraphicFramePr>
          <p:cNvPr id="5" name="Chart 4">
            <a:extLst>
              <a:ext uri="{FF2B5EF4-FFF2-40B4-BE49-F238E27FC236}">
                <a16:creationId xmlns:a16="http://schemas.microsoft.com/office/drawing/2014/main" id="{02CF00FD-D8CF-C8FB-7EA5-EF1E08ED779E}"/>
              </a:ext>
            </a:extLst>
          </p:cNvPr>
          <p:cNvGraphicFramePr/>
          <p:nvPr>
            <p:extLst>
              <p:ext uri="{D42A27DB-BD31-4B8C-83A1-F6EECF244321}">
                <p14:modId xmlns:p14="http://schemas.microsoft.com/office/powerpoint/2010/main" val="3921172753"/>
              </p:ext>
            </p:extLst>
          </p:nvPr>
        </p:nvGraphicFramePr>
        <p:xfrm>
          <a:off x="5172075" y="363795"/>
          <a:ext cx="4419600" cy="4987409"/>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34370405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E663245-6C9A-4857-A9A1-CDEAE2BD11C2}"/>
              </a:ext>
            </a:extLst>
          </p:cNvPr>
          <p:cNvSpPr>
            <a:spLocks noGrp="1"/>
          </p:cNvSpPr>
          <p:nvPr>
            <p:ph idx="1"/>
          </p:nvPr>
        </p:nvSpPr>
        <p:spPr>
          <a:xfrm>
            <a:off x="1828800" y="708655"/>
            <a:ext cx="7581900" cy="592137"/>
          </a:xfrm>
        </p:spPr>
        <p:txBody>
          <a:bodyPr/>
          <a:lstStyle/>
          <a:p>
            <a:pPr marL="0" indent="0" algn="just">
              <a:buFont typeface="Arial" panose="020B0604020202020204" pitchFamily="34" charset="0"/>
              <a:buNone/>
              <a:defRPr/>
            </a:pPr>
            <a:r>
              <a:rPr lang="en-US" sz="2100" b="1" dirty="0"/>
              <a:t>Corruption cases convictions – 10 year image</a:t>
            </a:r>
          </a:p>
          <a:p>
            <a:pPr>
              <a:defRPr/>
            </a:pPr>
            <a:endParaRPr lang="en-US" sz="2100" dirty="0"/>
          </a:p>
        </p:txBody>
      </p:sp>
      <p:sp>
        <p:nvSpPr>
          <p:cNvPr id="19460" name="Slide Number Placeholder 4">
            <a:extLst>
              <a:ext uri="{FF2B5EF4-FFF2-40B4-BE49-F238E27FC236}">
                <a16:creationId xmlns:a16="http://schemas.microsoft.com/office/drawing/2014/main" id="{05022E08-295D-4688-9116-7DB003EFB067}"/>
              </a:ext>
            </a:extLst>
          </p:cNvPr>
          <p:cNvSpPr>
            <a:spLocks noGrp="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E7579851-2D43-4B9C-9F78-A059194B249E}" type="slidenum">
              <a:rPr lang="ro-RO" altLang="ro-RO">
                <a:solidFill>
                  <a:srgbClr val="898989"/>
                </a:solidFill>
                <a:latin typeface="Calibri" panose="020F0502020204030204" pitchFamily="34" charset="0"/>
              </a:rPr>
              <a:pPr/>
              <a:t>11</a:t>
            </a:fld>
            <a:endParaRPr lang="ro-RO" altLang="ro-RO">
              <a:solidFill>
                <a:srgbClr val="898989"/>
              </a:solidFill>
              <a:latin typeface="Calibri" panose="020F0502020204030204" pitchFamily="34" charset="0"/>
            </a:endParaRPr>
          </a:p>
        </p:txBody>
      </p:sp>
      <p:graphicFrame>
        <p:nvGraphicFramePr>
          <p:cNvPr id="6" name="Table 5">
            <a:extLst>
              <a:ext uri="{FF2B5EF4-FFF2-40B4-BE49-F238E27FC236}">
                <a16:creationId xmlns:a16="http://schemas.microsoft.com/office/drawing/2014/main" id="{35A6649B-6009-2AEF-3033-AA639C140D03}"/>
              </a:ext>
            </a:extLst>
          </p:cNvPr>
          <p:cNvGraphicFramePr>
            <a:graphicFrameLocks noGrp="1"/>
          </p:cNvGraphicFramePr>
          <p:nvPr>
            <p:extLst>
              <p:ext uri="{D42A27DB-BD31-4B8C-83A1-F6EECF244321}">
                <p14:modId xmlns:p14="http://schemas.microsoft.com/office/powerpoint/2010/main" val="1934583862"/>
              </p:ext>
            </p:extLst>
          </p:nvPr>
        </p:nvGraphicFramePr>
        <p:xfrm>
          <a:off x="1752600" y="1291267"/>
          <a:ext cx="7848600" cy="4957133"/>
        </p:xfrm>
        <a:graphic>
          <a:graphicData uri="http://schemas.openxmlformats.org/drawingml/2006/table">
            <a:tbl>
              <a:tblPr/>
              <a:tblGrid>
                <a:gridCol w="654050">
                  <a:extLst>
                    <a:ext uri="{9D8B030D-6E8A-4147-A177-3AD203B41FA5}">
                      <a16:colId xmlns:a16="http://schemas.microsoft.com/office/drawing/2014/main" val="2704343067"/>
                    </a:ext>
                  </a:extLst>
                </a:gridCol>
                <a:gridCol w="654050">
                  <a:extLst>
                    <a:ext uri="{9D8B030D-6E8A-4147-A177-3AD203B41FA5}">
                      <a16:colId xmlns:a16="http://schemas.microsoft.com/office/drawing/2014/main" val="534132756"/>
                    </a:ext>
                  </a:extLst>
                </a:gridCol>
                <a:gridCol w="654050">
                  <a:extLst>
                    <a:ext uri="{9D8B030D-6E8A-4147-A177-3AD203B41FA5}">
                      <a16:colId xmlns:a16="http://schemas.microsoft.com/office/drawing/2014/main" val="2230136055"/>
                    </a:ext>
                  </a:extLst>
                </a:gridCol>
                <a:gridCol w="654050">
                  <a:extLst>
                    <a:ext uri="{9D8B030D-6E8A-4147-A177-3AD203B41FA5}">
                      <a16:colId xmlns:a16="http://schemas.microsoft.com/office/drawing/2014/main" val="1330010749"/>
                    </a:ext>
                  </a:extLst>
                </a:gridCol>
                <a:gridCol w="654050">
                  <a:extLst>
                    <a:ext uri="{9D8B030D-6E8A-4147-A177-3AD203B41FA5}">
                      <a16:colId xmlns:a16="http://schemas.microsoft.com/office/drawing/2014/main" val="3846445900"/>
                    </a:ext>
                  </a:extLst>
                </a:gridCol>
                <a:gridCol w="654050">
                  <a:extLst>
                    <a:ext uri="{9D8B030D-6E8A-4147-A177-3AD203B41FA5}">
                      <a16:colId xmlns:a16="http://schemas.microsoft.com/office/drawing/2014/main" val="966625712"/>
                    </a:ext>
                  </a:extLst>
                </a:gridCol>
                <a:gridCol w="654050">
                  <a:extLst>
                    <a:ext uri="{9D8B030D-6E8A-4147-A177-3AD203B41FA5}">
                      <a16:colId xmlns:a16="http://schemas.microsoft.com/office/drawing/2014/main" val="3264540157"/>
                    </a:ext>
                  </a:extLst>
                </a:gridCol>
                <a:gridCol w="654050">
                  <a:extLst>
                    <a:ext uri="{9D8B030D-6E8A-4147-A177-3AD203B41FA5}">
                      <a16:colId xmlns:a16="http://schemas.microsoft.com/office/drawing/2014/main" val="3622217140"/>
                    </a:ext>
                  </a:extLst>
                </a:gridCol>
                <a:gridCol w="654050">
                  <a:extLst>
                    <a:ext uri="{9D8B030D-6E8A-4147-A177-3AD203B41FA5}">
                      <a16:colId xmlns:a16="http://schemas.microsoft.com/office/drawing/2014/main" val="1409235423"/>
                    </a:ext>
                  </a:extLst>
                </a:gridCol>
                <a:gridCol w="654050">
                  <a:extLst>
                    <a:ext uri="{9D8B030D-6E8A-4147-A177-3AD203B41FA5}">
                      <a16:colId xmlns:a16="http://schemas.microsoft.com/office/drawing/2014/main" val="1699209154"/>
                    </a:ext>
                  </a:extLst>
                </a:gridCol>
                <a:gridCol w="654050">
                  <a:extLst>
                    <a:ext uri="{9D8B030D-6E8A-4147-A177-3AD203B41FA5}">
                      <a16:colId xmlns:a16="http://schemas.microsoft.com/office/drawing/2014/main" val="933549271"/>
                    </a:ext>
                  </a:extLst>
                </a:gridCol>
                <a:gridCol w="654050">
                  <a:extLst>
                    <a:ext uri="{9D8B030D-6E8A-4147-A177-3AD203B41FA5}">
                      <a16:colId xmlns:a16="http://schemas.microsoft.com/office/drawing/2014/main" val="3810694907"/>
                    </a:ext>
                  </a:extLst>
                </a:gridCol>
              </a:tblGrid>
              <a:tr h="228600">
                <a:tc rowSpan="3">
                  <a:txBody>
                    <a:bodyPr/>
                    <a:lstStyle/>
                    <a:p>
                      <a:pPr algn="ctr"/>
                      <a:r>
                        <a:rPr lang="en-GB" sz="700" b="1" u="none" strike="noStrike" dirty="0" err="1">
                          <a:solidFill>
                            <a:srgbClr val="000000"/>
                          </a:solidFill>
                          <a:effectLst/>
                          <a:latin typeface="verdana" panose="020B0604030504040204" pitchFamily="34" charset="0"/>
                        </a:rPr>
                        <a:t>Cateogries</a:t>
                      </a:r>
                      <a:r>
                        <a:rPr lang="en-GB" sz="700" b="1" u="none" strike="noStrike" dirty="0">
                          <a:solidFill>
                            <a:srgbClr val="000000"/>
                          </a:solidFill>
                          <a:effectLst/>
                          <a:latin typeface="verdana" panose="020B0604030504040204" pitchFamily="34" charset="0"/>
                        </a:rPr>
                        <a:t> of crimes</a:t>
                      </a:r>
                      <a:endParaRPr lang="ro-RO" sz="700" b="1" u="none" strike="noStrike" dirty="0">
                        <a:solidFill>
                          <a:srgbClr val="000000"/>
                        </a:solidFill>
                        <a:effectLst/>
                        <a:latin typeface="verdana" panose="020B0604030504040204" pitchFamily="34" charset="0"/>
                      </a:endParaRPr>
                    </a:p>
                  </a:txBody>
                  <a:tcPr marL="6675" marR="6675" marT="6675" marB="6675" anchor="ctr">
                    <a:lnL w="7620" cap="flat" cmpd="sng" algn="ctr">
                      <a:solidFill>
                        <a:srgbClr val="FAFAFA"/>
                      </a:solidFill>
                      <a:prstDash val="solid"/>
                      <a:round/>
                      <a:headEnd type="none" w="med" len="med"/>
                      <a:tailEnd type="none" w="med" len="med"/>
                    </a:lnL>
                    <a:lnR w="7620" cap="flat" cmpd="sng" algn="ctr">
                      <a:solidFill>
                        <a:srgbClr val="FAFAFA"/>
                      </a:solidFill>
                      <a:prstDash val="solid"/>
                      <a:round/>
                      <a:headEnd type="none" w="med" len="med"/>
                      <a:tailEnd type="none" w="med" len="med"/>
                    </a:lnR>
                    <a:lnT w="7620" cap="flat" cmpd="sng" algn="ctr">
                      <a:solidFill>
                        <a:srgbClr val="FAFAFA"/>
                      </a:solidFill>
                      <a:prstDash val="solid"/>
                      <a:round/>
                      <a:headEnd type="none" w="med" len="med"/>
                      <a:tailEnd type="none" w="med" len="med"/>
                    </a:lnT>
                    <a:lnB w="7620" cap="flat" cmpd="sng" algn="ctr">
                      <a:solidFill>
                        <a:srgbClr val="FAFAFA"/>
                      </a:solidFill>
                      <a:prstDash val="solid"/>
                      <a:round/>
                      <a:headEnd type="none" w="med" len="med"/>
                      <a:tailEnd type="none" w="med" len="med"/>
                    </a:lnB>
                    <a:solidFill>
                      <a:srgbClr val="E2ECF1"/>
                    </a:solidFill>
                  </a:tcPr>
                </a:tc>
                <a:tc gridSpan="11">
                  <a:txBody>
                    <a:bodyPr/>
                    <a:lstStyle/>
                    <a:p>
                      <a:pPr algn="ctr"/>
                      <a:r>
                        <a:rPr lang="en-GB" sz="700" b="1" u="none" strike="noStrike" dirty="0">
                          <a:solidFill>
                            <a:srgbClr val="000000"/>
                          </a:solidFill>
                          <a:effectLst/>
                          <a:latin typeface="verdana" panose="020B0604030504040204" pitchFamily="34" charset="0"/>
                        </a:rPr>
                        <a:t>People convicted each year</a:t>
                      </a:r>
                      <a:endParaRPr lang="ro-RO" sz="700" b="1" u="none" strike="noStrike" dirty="0">
                        <a:solidFill>
                          <a:srgbClr val="000000"/>
                        </a:solidFill>
                        <a:effectLst/>
                        <a:latin typeface="verdana" panose="020B0604030504040204" pitchFamily="34" charset="0"/>
                      </a:endParaRPr>
                    </a:p>
                  </a:txBody>
                  <a:tcPr marL="6675" marR="6675" marT="6675" marB="6675" anchor="ctr">
                    <a:lnL w="7620" cap="flat" cmpd="sng" algn="ctr">
                      <a:solidFill>
                        <a:srgbClr val="FAFAFA"/>
                      </a:solidFill>
                      <a:prstDash val="solid"/>
                      <a:round/>
                      <a:headEnd type="none" w="med" len="med"/>
                      <a:tailEnd type="none" w="med" len="med"/>
                    </a:lnL>
                    <a:lnR w="7620" cap="flat" cmpd="sng" algn="ctr">
                      <a:solidFill>
                        <a:srgbClr val="CCCCCC"/>
                      </a:solidFill>
                      <a:prstDash val="solid"/>
                      <a:round/>
                      <a:headEnd type="none" w="med" len="med"/>
                      <a:tailEnd type="none" w="med" len="med"/>
                    </a:lnR>
                    <a:lnT w="7620" cap="flat" cmpd="sng" algn="ctr">
                      <a:solidFill>
                        <a:srgbClr val="FAFAFA"/>
                      </a:solidFill>
                      <a:prstDash val="solid"/>
                      <a:round/>
                      <a:headEnd type="none" w="med" len="med"/>
                      <a:tailEnd type="none" w="med" len="med"/>
                    </a:lnT>
                    <a:lnB w="7620" cap="flat" cmpd="sng" algn="ctr">
                      <a:solidFill>
                        <a:srgbClr val="FAFAFA"/>
                      </a:solidFill>
                      <a:prstDash val="solid"/>
                      <a:round/>
                      <a:headEnd type="none" w="med" len="med"/>
                      <a:tailEnd type="none" w="med" len="med"/>
                    </a:lnB>
                    <a:solidFill>
                      <a:srgbClr val="E2ECF1"/>
                    </a:solidFill>
                  </a:tcPr>
                </a:tc>
                <a:tc hMerge="1">
                  <a:txBody>
                    <a:bodyPr/>
                    <a:lstStyle/>
                    <a:p>
                      <a:endParaRPr lang="ro-RO"/>
                    </a:p>
                  </a:txBody>
                  <a:tcPr/>
                </a:tc>
                <a:tc hMerge="1">
                  <a:txBody>
                    <a:bodyPr/>
                    <a:lstStyle/>
                    <a:p>
                      <a:endParaRPr lang="ro-RO"/>
                    </a:p>
                  </a:txBody>
                  <a:tcPr/>
                </a:tc>
                <a:tc hMerge="1">
                  <a:txBody>
                    <a:bodyPr/>
                    <a:lstStyle/>
                    <a:p>
                      <a:endParaRPr lang="ro-RO"/>
                    </a:p>
                  </a:txBody>
                  <a:tcPr/>
                </a:tc>
                <a:tc hMerge="1">
                  <a:txBody>
                    <a:bodyPr/>
                    <a:lstStyle/>
                    <a:p>
                      <a:endParaRPr lang="ro-RO"/>
                    </a:p>
                  </a:txBody>
                  <a:tcPr/>
                </a:tc>
                <a:tc hMerge="1">
                  <a:txBody>
                    <a:bodyPr/>
                    <a:lstStyle/>
                    <a:p>
                      <a:endParaRPr lang="ro-RO"/>
                    </a:p>
                  </a:txBody>
                  <a:tcPr/>
                </a:tc>
                <a:tc hMerge="1">
                  <a:txBody>
                    <a:bodyPr/>
                    <a:lstStyle/>
                    <a:p>
                      <a:endParaRPr lang="ro-RO"/>
                    </a:p>
                  </a:txBody>
                  <a:tcPr/>
                </a:tc>
                <a:tc hMerge="1">
                  <a:txBody>
                    <a:bodyPr/>
                    <a:lstStyle/>
                    <a:p>
                      <a:endParaRPr lang="ro-RO"/>
                    </a:p>
                  </a:txBody>
                  <a:tcPr/>
                </a:tc>
                <a:tc hMerge="1">
                  <a:txBody>
                    <a:bodyPr/>
                    <a:lstStyle/>
                    <a:p>
                      <a:endParaRPr lang="ro-RO"/>
                    </a:p>
                  </a:txBody>
                  <a:tcPr/>
                </a:tc>
                <a:tc hMerge="1">
                  <a:txBody>
                    <a:bodyPr/>
                    <a:lstStyle/>
                    <a:p>
                      <a:endParaRPr lang="ro-RO"/>
                    </a:p>
                  </a:txBody>
                  <a:tcPr/>
                </a:tc>
                <a:tc hMerge="1">
                  <a:txBody>
                    <a:bodyPr/>
                    <a:lstStyle/>
                    <a:p>
                      <a:endParaRPr lang="ro-RO"/>
                    </a:p>
                  </a:txBody>
                  <a:tcPr/>
                </a:tc>
                <a:extLst>
                  <a:ext uri="{0D108BD9-81ED-4DB2-BD59-A6C34878D82A}">
                    <a16:rowId xmlns:a16="http://schemas.microsoft.com/office/drawing/2014/main" val="1372821792"/>
                  </a:ext>
                </a:extLst>
              </a:tr>
              <a:tr h="466767">
                <a:tc vMerge="1">
                  <a:txBody>
                    <a:bodyPr/>
                    <a:lstStyle/>
                    <a:p>
                      <a:endParaRPr lang="ro-RO"/>
                    </a:p>
                  </a:txBody>
                  <a:tcPr/>
                </a:tc>
                <a:tc>
                  <a:txBody>
                    <a:bodyPr/>
                    <a:lstStyle/>
                    <a:p>
                      <a:pPr algn="ctr"/>
                      <a:r>
                        <a:rPr lang="ro-RO" sz="1000" b="1" u="none" strike="noStrike" dirty="0">
                          <a:solidFill>
                            <a:srgbClr val="000000"/>
                          </a:solidFill>
                          <a:effectLst/>
                          <a:latin typeface="verdana" panose="020B0604030504040204" pitchFamily="34" charset="0"/>
                        </a:rPr>
                        <a:t>2010</a:t>
                      </a:r>
                    </a:p>
                  </a:txBody>
                  <a:tcPr marL="6675" marR="6675" marT="6675" marB="6675" anchor="ctr">
                    <a:lnL w="7620" cap="flat" cmpd="sng" algn="ctr">
                      <a:solidFill>
                        <a:srgbClr val="FAFAFA"/>
                      </a:solidFill>
                      <a:prstDash val="solid"/>
                      <a:round/>
                      <a:headEnd type="none" w="med" len="med"/>
                      <a:tailEnd type="none" w="med" len="med"/>
                    </a:lnL>
                    <a:lnR w="7620" cap="flat" cmpd="sng" algn="ctr">
                      <a:solidFill>
                        <a:srgbClr val="FAFAFA"/>
                      </a:solidFill>
                      <a:prstDash val="solid"/>
                      <a:round/>
                      <a:headEnd type="none" w="med" len="med"/>
                      <a:tailEnd type="none" w="med" len="med"/>
                    </a:lnR>
                    <a:lnT w="7620" cap="flat" cmpd="sng" algn="ctr">
                      <a:solidFill>
                        <a:srgbClr val="FAFAFA"/>
                      </a:solidFill>
                      <a:prstDash val="solid"/>
                      <a:round/>
                      <a:headEnd type="none" w="med" len="med"/>
                      <a:tailEnd type="none" w="med" len="med"/>
                    </a:lnT>
                    <a:lnB w="7620" cap="flat" cmpd="sng" algn="ctr">
                      <a:solidFill>
                        <a:srgbClr val="FAFAFA"/>
                      </a:solidFill>
                      <a:prstDash val="solid"/>
                      <a:round/>
                      <a:headEnd type="none" w="med" len="med"/>
                      <a:tailEnd type="none" w="med" len="med"/>
                    </a:lnB>
                    <a:solidFill>
                      <a:srgbClr val="E2ECF1"/>
                    </a:solidFill>
                  </a:tcPr>
                </a:tc>
                <a:tc>
                  <a:txBody>
                    <a:bodyPr/>
                    <a:lstStyle/>
                    <a:p>
                      <a:pPr algn="ctr"/>
                      <a:r>
                        <a:rPr lang="en-GB" sz="1000" b="1" u="none" strike="noStrike" dirty="0">
                          <a:solidFill>
                            <a:srgbClr val="000000"/>
                          </a:solidFill>
                          <a:effectLst/>
                          <a:latin typeface="verdana" panose="020B0604030504040204" pitchFamily="34" charset="0"/>
                        </a:rPr>
                        <a:t>2</a:t>
                      </a:r>
                      <a:r>
                        <a:rPr lang="ro-RO" sz="1000" b="1" u="none" strike="noStrike" dirty="0">
                          <a:solidFill>
                            <a:srgbClr val="000000"/>
                          </a:solidFill>
                          <a:effectLst/>
                          <a:latin typeface="verdana" panose="020B0604030504040204" pitchFamily="34" charset="0"/>
                        </a:rPr>
                        <a:t>011</a:t>
                      </a:r>
                    </a:p>
                  </a:txBody>
                  <a:tcPr marL="6675" marR="6675" marT="6675" marB="6675" anchor="ctr">
                    <a:lnL w="7620" cap="flat" cmpd="sng" algn="ctr">
                      <a:solidFill>
                        <a:srgbClr val="FAFAFA"/>
                      </a:solidFill>
                      <a:prstDash val="solid"/>
                      <a:round/>
                      <a:headEnd type="none" w="med" len="med"/>
                      <a:tailEnd type="none" w="med" len="med"/>
                    </a:lnL>
                    <a:lnR w="7620" cap="flat" cmpd="sng" algn="ctr">
                      <a:solidFill>
                        <a:srgbClr val="FAFAFA"/>
                      </a:solidFill>
                      <a:prstDash val="solid"/>
                      <a:round/>
                      <a:headEnd type="none" w="med" len="med"/>
                      <a:tailEnd type="none" w="med" len="med"/>
                    </a:lnR>
                    <a:lnT w="7620" cap="flat" cmpd="sng" algn="ctr">
                      <a:solidFill>
                        <a:srgbClr val="FAFAFA"/>
                      </a:solidFill>
                      <a:prstDash val="solid"/>
                      <a:round/>
                      <a:headEnd type="none" w="med" len="med"/>
                      <a:tailEnd type="none" w="med" len="med"/>
                    </a:lnT>
                    <a:lnB w="7620" cap="flat" cmpd="sng" algn="ctr">
                      <a:solidFill>
                        <a:srgbClr val="FAFAFA"/>
                      </a:solidFill>
                      <a:prstDash val="solid"/>
                      <a:round/>
                      <a:headEnd type="none" w="med" len="med"/>
                      <a:tailEnd type="none" w="med" len="med"/>
                    </a:lnB>
                    <a:solidFill>
                      <a:srgbClr val="E2ECF1"/>
                    </a:solidFill>
                  </a:tcPr>
                </a:tc>
                <a:tc>
                  <a:txBody>
                    <a:bodyPr/>
                    <a:lstStyle/>
                    <a:p>
                      <a:pPr algn="ctr"/>
                      <a:r>
                        <a:rPr lang="ro-RO" sz="1000" b="1" u="none" strike="noStrike" dirty="0">
                          <a:solidFill>
                            <a:srgbClr val="000000"/>
                          </a:solidFill>
                          <a:effectLst/>
                          <a:latin typeface="verdana" panose="020B0604030504040204" pitchFamily="34" charset="0"/>
                        </a:rPr>
                        <a:t>2012</a:t>
                      </a:r>
                    </a:p>
                  </a:txBody>
                  <a:tcPr marL="6675" marR="6675" marT="6675" marB="6675" anchor="ctr">
                    <a:lnL w="7620" cap="flat" cmpd="sng" algn="ctr">
                      <a:solidFill>
                        <a:srgbClr val="FAFAFA"/>
                      </a:solidFill>
                      <a:prstDash val="solid"/>
                      <a:round/>
                      <a:headEnd type="none" w="med" len="med"/>
                      <a:tailEnd type="none" w="med" len="med"/>
                    </a:lnL>
                    <a:lnR w="7620" cap="flat" cmpd="sng" algn="ctr">
                      <a:solidFill>
                        <a:srgbClr val="FAFAFA"/>
                      </a:solidFill>
                      <a:prstDash val="solid"/>
                      <a:round/>
                      <a:headEnd type="none" w="med" len="med"/>
                      <a:tailEnd type="none" w="med" len="med"/>
                    </a:lnR>
                    <a:lnT w="7620" cap="flat" cmpd="sng" algn="ctr">
                      <a:solidFill>
                        <a:srgbClr val="FAFAFA"/>
                      </a:solidFill>
                      <a:prstDash val="solid"/>
                      <a:round/>
                      <a:headEnd type="none" w="med" len="med"/>
                      <a:tailEnd type="none" w="med" len="med"/>
                    </a:lnT>
                    <a:lnB w="7620" cap="flat" cmpd="sng" algn="ctr">
                      <a:solidFill>
                        <a:srgbClr val="FAFAFA"/>
                      </a:solidFill>
                      <a:prstDash val="solid"/>
                      <a:round/>
                      <a:headEnd type="none" w="med" len="med"/>
                      <a:tailEnd type="none" w="med" len="med"/>
                    </a:lnB>
                    <a:solidFill>
                      <a:srgbClr val="E2ECF1"/>
                    </a:solidFill>
                  </a:tcPr>
                </a:tc>
                <a:tc>
                  <a:txBody>
                    <a:bodyPr/>
                    <a:lstStyle/>
                    <a:p>
                      <a:pPr algn="ctr"/>
                      <a:r>
                        <a:rPr lang="ro-RO" sz="1000" b="1" u="none" strike="noStrike" dirty="0">
                          <a:solidFill>
                            <a:srgbClr val="000000"/>
                          </a:solidFill>
                          <a:effectLst/>
                          <a:latin typeface="verdana" panose="020B0604030504040204" pitchFamily="34" charset="0"/>
                        </a:rPr>
                        <a:t>2013</a:t>
                      </a:r>
                    </a:p>
                  </a:txBody>
                  <a:tcPr marL="6675" marR="6675" marT="6675" marB="6675" anchor="ctr">
                    <a:lnL w="7620" cap="flat" cmpd="sng" algn="ctr">
                      <a:solidFill>
                        <a:srgbClr val="FAFAFA"/>
                      </a:solidFill>
                      <a:prstDash val="solid"/>
                      <a:round/>
                      <a:headEnd type="none" w="med" len="med"/>
                      <a:tailEnd type="none" w="med" len="med"/>
                    </a:lnL>
                    <a:lnR w="7620" cap="flat" cmpd="sng" algn="ctr">
                      <a:solidFill>
                        <a:srgbClr val="FAFAFA"/>
                      </a:solidFill>
                      <a:prstDash val="solid"/>
                      <a:round/>
                      <a:headEnd type="none" w="med" len="med"/>
                      <a:tailEnd type="none" w="med" len="med"/>
                    </a:lnR>
                    <a:lnT w="7620" cap="flat" cmpd="sng" algn="ctr">
                      <a:solidFill>
                        <a:srgbClr val="FAFAFA"/>
                      </a:solidFill>
                      <a:prstDash val="solid"/>
                      <a:round/>
                      <a:headEnd type="none" w="med" len="med"/>
                      <a:tailEnd type="none" w="med" len="med"/>
                    </a:lnT>
                    <a:lnB w="7620" cap="flat" cmpd="sng" algn="ctr">
                      <a:solidFill>
                        <a:srgbClr val="FAFAFA"/>
                      </a:solidFill>
                      <a:prstDash val="solid"/>
                      <a:round/>
                      <a:headEnd type="none" w="med" len="med"/>
                      <a:tailEnd type="none" w="med" len="med"/>
                    </a:lnB>
                    <a:solidFill>
                      <a:srgbClr val="E2ECF1"/>
                    </a:solidFill>
                  </a:tcPr>
                </a:tc>
                <a:tc>
                  <a:txBody>
                    <a:bodyPr/>
                    <a:lstStyle/>
                    <a:p>
                      <a:pPr algn="ctr"/>
                      <a:r>
                        <a:rPr lang="ro-RO" sz="1000" b="1" u="none" strike="noStrike" dirty="0">
                          <a:solidFill>
                            <a:srgbClr val="000000"/>
                          </a:solidFill>
                          <a:effectLst/>
                          <a:latin typeface="verdana" panose="020B0604030504040204" pitchFamily="34" charset="0"/>
                        </a:rPr>
                        <a:t>2014</a:t>
                      </a:r>
                    </a:p>
                  </a:txBody>
                  <a:tcPr marL="6675" marR="6675" marT="6675" marB="6675" anchor="ctr">
                    <a:lnL w="7620" cap="flat" cmpd="sng" algn="ctr">
                      <a:solidFill>
                        <a:srgbClr val="FAFAFA"/>
                      </a:solidFill>
                      <a:prstDash val="solid"/>
                      <a:round/>
                      <a:headEnd type="none" w="med" len="med"/>
                      <a:tailEnd type="none" w="med" len="med"/>
                    </a:lnL>
                    <a:lnR w="7620" cap="flat" cmpd="sng" algn="ctr">
                      <a:solidFill>
                        <a:srgbClr val="FAFAFA"/>
                      </a:solidFill>
                      <a:prstDash val="solid"/>
                      <a:round/>
                      <a:headEnd type="none" w="med" len="med"/>
                      <a:tailEnd type="none" w="med" len="med"/>
                    </a:lnR>
                    <a:lnT w="7620" cap="flat" cmpd="sng" algn="ctr">
                      <a:solidFill>
                        <a:srgbClr val="FAFAFA"/>
                      </a:solidFill>
                      <a:prstDash val="solid"/>
                      <a:round/>
                      <a:headEnd type="none" w="med" len="med"/>
                      <a:tailEnd type="none" w="med" len="med"/>
                    </a:lnT>
                    <a:lnB w="7620" cap="flat" cmpd="sng" algn="ctr">
                      <a:solidFill>
                        <a:srgbClr val="FAFAFA"/>
                      </a:solidFill>
                      <a:prstDash val="solid"/>
                      <a:round/>
                      <a:headEnd type="none" w="med" len="med"/>
                      <a:tailEnd type="none" w="med" len="med"/>
                    </a:lnB>
                    <a:solidFill>
                      <a:srgbClr val="E2ECF1"/>
                    </a:solidFill>
                  </a:tcPr>
                </a:tc>
                <a:tc>
                  <a:txBody>
                    <a:bodyPr/>
                    <a:lstStyle/>
                    <a:p>
                      <a:pPr algn="ctr"/>
                      <a:r>
                        <a:rPr lang="ro-RO" sz="1000" b="1" u="none" strike="noStrike" dirty="0">
                          <a:solidFill>
                            <a:srgbClr val="000000"/>
                          </a:solidFill>
                          <a:effectLst/>
                          <a:latin typeface="verdana" panose="020B0604030504040204" pitchFamily="34" charset="0"/>
                        </a:rPr>
                        <a:t>2015</a:t>
                      </a:r>
                    </a:p>
                  </a:txBody>
                  <a:tcPr marL="6675" marR="6675" marT="6675" marB="6675" anchor="ctr">
                    <a:lnL w="7620" cap="flat" cmpd="sng" algn="ctr">
                      <a:solidFill>
                        <a:srgbClr val="FAFAFA"/>
                      </a:solidFill>
                      <a:prstDash val="solid"/>
                      <a:round/>
                      <a:headEnd type="none" w="med" len="med"/>
                      <a:tailEnd type="none" w="med" len="med"/>
                    </a:lnL>
                    <a:lnR w="7620" cap="flat" cmpd="sng" algn="ctr">
                      <a:solidFill>
                        <a:srgbClr val="FAFAFA"/>
                      </a:solidFill>
                      <a:prstDash val="solid"/>
                      <a:round/>
                      <a:headEnd type="none" w="med" len="med"/>
                      <a:tailEnd type="none" w="med" len="med"/>
                    </a:lnR>
                    <a:lnT w="7620" cap="flat" cmpd="sng" algn="ctr">
                      <a:solidFill>
                        <a:srgbClr val="FAFAFA"/>
                      </a:solidFill>
                      <a:prstDash val="solid"/>
                      <a:round/>
                      <a:headEnd type="none" w="med" len="med"/>
                      <a:tailEnd type="none" w="med" len="med"/>
                    </a:lnT>
                    <a:lnB w="7620" cap="flat" cmpd="sng" algn="ctr">
                      <a:solidFill>
                        <a:srgbClr val="FAFAFA"/>
                      </a:solidFill>
                      <a:prstDash val="solid"/>
                      <a:round/>
                      <a:headEnd type="none" w="med" len="med"/>
                      <a:tailEnd type="none" w="med" len="med"/>
                    </a:lnB>
                    <a:solidFill>
                      <a:srgbClr val="E2ECF1"/>
                    </a:solidFill>
                  </a:tcPr>
                </a:tc>
                <a:tc>
                  <a:txBody>
                    <a:bodyPr/>
                    <a:lstStyle/>
                    <a:p>
                      <a:pPr algn="ctr"/>
                      <a:r>
                        <a:rPr lang="ro-RO" sz="1000" b="1" u="none" strike="noStrike" dirty="0">
                          <a:solidFill>
                            <a:srgbClr val="000000"/>
                          </a:solidFill>
                          <a:effectLst/>
                          <a:latin typeface="verdana" panose="020B0604030504040204" pitchFamily="34" charset="0"/>
                        </a:rPr>
                        <a:t>2016</a:t>
                      </a:r>
                    </a:p>
                  </a:txBody>
                  <a:tcPr marL="6675" marR="6675" marT="6675" marB="6675" anchor="ctr">
                    <a:lnL w="7620" cap="flat" cmpd="sng" algn="ctr">
                      <a:solidFill>
                        <a:srgbClr val="FAFAFA"/>
                      </a:solidFill>
                      <a:prstDash val="solid"/>
                      <a:round/>
                      <a:headEnd type="none" w="med" len="med"/>
                      <a:tailEnd type="none" w="med" len="med"/>
                    </a:lnL>
                    <a:lnR w="7620" cap="flat" cmpd="sng" algn="ctr">
                      <a:solidFill>
                        <a:srgbClr val="FAFAFA"/>
                      </a:solidFill>
                      <a:prstDash val="solid"/>
                      <a:round/>
                      <a:headEnd type="none" w="med" len="med"/>
                      <a:tailEnd type="none" w="med" len="med"/>
                    </a:lnR>
                    <a:lnT w="7620" cap="flat" cmpd="sng" algn="ctr">
                      <a:solidFill>
                        <a:srgbClr val="FAFAFA"/>
                      </a:solidFill>
                      <a:prstDash val="solid"/>
                      <a:round/>
                      <a:headEnd type="none" w="med" len="med"/>
                      <a:tailEnd type="none" w="med" len="med"/>
                    </a:lnT>
                    <a:lnB w="7620" cap="flat" cmpd="sng" algn="ctr">
                      <a:solidFill>
                        <a:srgbClr val="FAFAFA"/>
                      </a:solidFill>
                      <a:prstDash val="solid"/>
                      <a:round/>
                      <a:headEnd type="none" w="med" len="med"/>
                      <a:tailEnd type="none" w="med" len="med"/>
                    </a:lnB>
                    <a:solidFill>
                      <a:srgbClr val="E2ECF1"/>
                    </a:solidFill>
                  </a:tcPr>
                </a:tc>
                <a:tc>
                  <a:txBody>
                    <a:bodyPr/>
                    <a:lstStyle/>
                    <a:p>
                      <a:pPr algn="ctr"/>
                      <a:r>
                        <a:rPr lang="ro-RO" sz="1000" b="1" u="none" strike="noStrike" dirty="0">
                          <a:solidFill>
                            <a:srgbClr val="000000"/>
                          </a:solidFill>
                          <a:effectLst/>
                          <a:latin typeface="verdana" panose="020B0604030504040204" pitchFamily="34" charset="0"/>
                        </a:rPr>
                        <a:t>2017</a:t>
                      </a:r>
                    </a:p>
                  </a:txBody>
                  <a:tcPr marL="6675" marR="6675" marT="6675" marB="6675" anchor="ctr">
                    <a:lnL w="7620" cap="flat" cmpd="sng" algn="ctr">
                      <a:solidFill>
                        <a:srgbClr val="FAFAFA"/>
                      </a:solidFill>
                      <a:prstDash val="solid"/>
                      <a:round/>
                      <a:headEnd type="none" w="med" len="med"/>
                      <a:tailEnd type="none" w="med" len="med"/>
                    </a:lnL>
                    <a:lnR w="7620" cap="flat" cmpd="sng" algn="ctr">
                      <a:solidFill>
                        <a:srgbClr val="FAFAFA"/>
                      </a:solidFill>
                      <a:prstDash val="solid"/>
                      <a:round/>
                      <a:headEnd type="none" w="med" len="med"/>
                      <a:tailEnd type="none" w="med" len="med"/>
                    </a:lnR>
                    <a:lnT w="7620" cap="flat" cmpd="sng" algn="ctr">
                      <a:solidFill>
                        <a:srgbClr val="FAFAFA"/>
                      </a:solidFill>
                      <a:prstDash val="solid"/>
                      <a:round/>
                      <a:headEnd type="none" w="med" len="med"/>
                      <a:tailEnd type="none" w="med" len="med"/>
                    </a:lnT>
                    <a:lnB w="7620" cap="flat" cmpd="sng" algn="ctr">
                      <a:solidFill>
                        <a:srgbClr val="FAFAFA"/>
                      </a:solidFill>
                      <a:prstDash val="solid"/>
                      <a:round/>
                      <a:headEnd type="none" w="med" len="med"/>
                      <a:tailEnd type="none" w="med" len="med"/>
                    </a:lnB>
                    <a:solidFill>
                      <a:srgbClr val="E2ECF1"/>
                    </a:solidFill>
                  </a:tcPr>
                </a:tc>
                <a:tc>
                  <a:txBody>
                    <a:bodyPr/>
                    <a:lstStyle/>
                    <a:p>
                      <a:pPr algn="ctr"/>
                      <a:r>
                        <a:rPr lang="ro-RO" sz="1000" b="1" u="none" strike="noStrike" dirty="0">
                          <a:solidFill>
                            <a:srgbClr val="000000"/>
                          </a:solidFill>
                          <a:effectLst/>
                          <a:latin typeface="verdana" panose="020B0604030504040204" pitchFamily="34" charset="0"/>
                        </a:rPr>
                        <a:t>2018</a:t>
                      </a:r>
                    </a:p>
                  </a:txBody>
                  <a:tcPr marL="6675" marR="6675" marT="6675" marB="6675" anchor="ctr">
                    <a:lnL w="7620" cap="flat" cmpd="sng" algn="ctr">
                      <a:solidFill>
                        <a:srgbClr val="FAFAFA"/>
                      </a:solidFill>
                      <a:prstDash val="solid"/>
                      <a:round/>
                      <a:headEnd type="none" w="med" len="med"/>
                      <a:tailEnd type="none" w="med" len="med"/>
                    </a:lnL>
                    <a:lnR w="7620" cap="flat" cmpd="sng" algn="ctr">
                      <a:solidFill>
                        <a:srgbClr val="FAFAFA"/>
                      </a:solidFill>
                      <a:prstDash val="solid"/>
                      <a:round/>
                      <a:headEnd type="none" w="med" len="med"/>
                      <a:tailEnd type="none" w="med" len="med"/>
                    </a:lnR>
                    <a:lnT w="7620" cap="flat" cmpd="sng" algn="ctr">
                      <a:solidFill>
                        <a:srgbClr val="FAFAFA"/>
                      </a:solidFill>
                      <a:prstDash val="solid"/>
                      <a:round/>
                      <a:headEnd type="none" w="med" len="med"/>
                      <a:tailEnd type="none" w="med" len="med"/>
                    </a:lnT>
                    <a:lnB w="7620" cap="flat" cmpd="sng" algn="ctr">
                      <a:solidFill>
                        <a:srgbClr val="FAFAFA"/>
                      </a:solidFill>
                      <a:prstDash val="solid"/>
                      <a:round/>
                      <a:headEnd type="none" w="med" len="med"/>
                      <a:tailEnd type="none" w="med" len="med"/>
                    </a:lnB>
                    <a:solidFill>
                      <a:srgbClr val="E2ECF1"/>
                    </a:solidFill>
                  </a:tcPr>
                </a:tc>
                <a:tc>
                  <a:txBody>
                    <a:bodyPr/>
                    <a:lstStyle/>
                    <a:p>
                      <a:pPr algn="ctr"/>
                      <a:r>
                        <a:rPr lang="ro-RO" sz="1000" b="1" u="none" strike="noStrike" dirty="0">
                          <a:solidFill>
                            <a:srgbClr val="000000"/>
                          </a:solidFill>
                          <a:effectLst/>
                          <a:latin typeface="verdana" panose="020B0604030504040204" pitchFamily="34" charset="0"/>
                        </a:rPr>
                        <a:t>2019</a:t>
                      </a:r>
                    </a:p>
                  </a:txBody>
                  <a:tcPr marL="6675" marR="6675" marT="6675" marB="6675" anchor="ctr">
                    <a:lnL w="7620" cap="flat" cmpd="sng" algn="ctr">
                      <a:solidFill>
                        <a:srgbClr val="FAFAFA"/>
                      </a:solidFill>
                      <a:prstDash val="solid"/>
                      <a:round/>
                      <a:headEnd type="none" w="med" len="med"/>
                      <a:tailEnd type="none" w="med" len="med"/>
                    </a:lnL>
                    <a:lnR w="7620" cap="flat" cmpd="sng" algn="ctr">
                      <a:solidFill>
                        <a:srgbClr val="FAFAFA"/>
                      </a:solidFill>
                      <a:prstDash val="solid"/>
                      <a:round/>
                      <a:headEnd type="none" w="med" len="med"/>
                      <a:tailEnd type="none" w="med" len="med"/>
                    </a:lnR>
                    <a:lnT w="7620" cap="flat" cmpd="sng" algn="ctr">
                      <a:solidFill>
                        <a:srgbClr val="FAFAFA"/>
                      </a:solidFill>
                      <a:prstDash val="solid"/>
                      <a:round/>
                      <a:headEnd type="none" w="med" len="med"/>
                      <a:tailEnd type="none" w="med" len="med"/>
                    </a:lnT>
                    <a:lnB w="7620" cap="flat" cmpd="sng" algn="ctr">
                      <a:solidFill>
                        <a:srgbClr val="FAFAFA"/>
                      </a:solidFill>
                      <a:prstDash val="solid"/>
                      <a:round/>
                      <a:headEnd type="none" w="med" len="med"/>
                      <a:tailEnd type="none" w="med" len="med"/>
                    </a:lnB>
                    <a:solidFill>
                      <a:srgbClr val="E2ECF1"/>
                    </a:solidFill>
                  </a:tcPr>
                </a:tc>
                <a:tc>
                  <a:txBody>
                    <a:bodyPr/>
                    <a:lstStyle/>
                    <a:p>
                      <a:pPr algn="ctr"/>
                      <a:r>
                        <a:rPr lang="ro-RO" sz="1000" b="1" u="none" strike="noStrike" dirty="0">
                          <a:solidFill>
                            <a:srgbClr val="000000"/>
                          </a:solidFill>
                          <a:effectLst/>
                          <a:latin typeface="verdana" panose="020B0604030504040204" pitchFamily="34" charset="0"/>
                        </a:rPr>
                        <a:t>2020</a:t>
                      </a:r>
                    </a:p>
                  </a:txBody>
                  <a:tcPr marL="6675" marR="6675" marT="6675" marB="6675" anchor="ctr">
                    <a:lnL w="7620" cap="flat" cmpd="sng" algn="ctr">
                      <a:solidFill>
                        <a:srgbClr val="FAFAFA"/>
                      </a:solidFill>
                      <a:prstDash val="solid"/>
                      <a:round/>
                      <a:headEnd type="none" w="med" len="med"/>
                      <a:tailEnd type="none" w="med" len="med"/>
                    </a:lnL>
                    <a:lnR w="7620" cap="flat" cmpd="sng" algn="ctr">
                      <a:solidFill>
                        <a:srgbClr val="CCCCCC"/>
                      </a:solidFill>
                      <a:prstDash val="solid"/>
                      <a:round/>
                      <a:headEnd type="none" w="med" len="med"/>
                      <a:tailEnd type="none" w="med" len="med"/>
                    </a:lnR>
                    <a:lnT w="7620" cap="flat" cmpd="sng" algn="ctr">
                      <a:solidFill>
                        <a:srgbClr val="FAFAFA"/>
                      </a:solidFill>
                      <a:prstDash val="solid"/>
                      <a:round/>
                      <a:headEnd type="none" w="med" len="med"/>
                      <a:tailEnd type="none" w="med" len="med"/>
                    </a:lnT>
                    <a:lnB w="7620" cap="flat" cmpd="sng" algn="ctr">
                      <a:solidFill>
                        <a:srgbClr val="FAFAFA"/>
                      </a:solidFill>
                      <a:prstDash val="solid"/>
                      <a:round/>
                      <a:headEnd type="none" w="med" len="med"/>
                      <a:tailEnd type="none" w="med" len="med"/>
                    </a:lnB>
                    <a:solidFill>
                      <a:srgbClr val="E2ECF1"/>
                    </a:solidFill>
                  </a:tcPr>
                </a:tc>
                <a:extLst>
                  <a:ext uri="{0D108BD9-81ED-4DB2-BD59-A6C34878D82A}">
                    <a16:rowId xmlns:a16="http://schemas.microsoft.com/office/drawing/2014/main" val="1105589572"/>
                  </a:ext>
                </a:extLst>
              </a:tr>
              <a:tr h="92093">
                <a:tc vMerge="1">
                  <a:txBody>
                    <a:bodyPr/>
                    <a:lstStyle/>
                    <a:p>
                      <a:endParaRPr lang="ro-RO"/>
                    </a:p>
                  </a:txBody>
                  <a:tcPr/>
                </a:tc>
                <a:tc gridSpan="11">
                  <a:txBody>
                    <a:bodyPr/>
                    <a:lstStyle/>
                    <a:p>
                      <a:pPr algn="ctr"/>
                      <a:endParaRPr lang="ro-RO" sz="500" b="1" u="none" strike="noStrike" dirty="0">
                        <a:solidFill>
                          <a:srgbClr val="000000"/>
                        </a:solidFill>
                        <a:effectLst/>
                        <a:latin typeface="verdana" panose="020B0604030504040204" pitchFamily="34" charset="0"/>
                      </a:endParaRPr>
                    </a:p>
                  </a:txBody>
                  <a:tcPr marL="6675" marR="6675" marT="6675" marB="6675" anchor="ctr">
                    <a:lnL w="7620" cap="flat" cmpd="sng" algn="ctr">
                      <a:solidFill>
                        <a:srgbClr val="FAFAFA"/>
                      </a:solidFill>
                      <a:prstDash val="solid"/>
                      <a:round/>
                      <a:headEnd type="none" w="med" len="med"/>
                      <a:tailEnd type="none" w="med" len="med"/>
                    </a:lnL>
                    <a:lnT w="7620" cap="flat" cmpd="sng" algn="ctr">
                      <a:solidFill>
                        <a:srgbClr val="FAFAFA"/>
                      </a:solidFill>
                      <a:prstDash val="solid"/>
                      <a:round/>
                      <a:headEnd type="none" w="med" len="med"/>
                      <a:tailEnd type="none" w="med" len="med"/>
                    </a:lnT>
                    <a:lnB w="7620" cap="flat" cmpd="sng" algn="ctr">
                      <a:solidFill>
                        <a:srgbClr val="CCCCCC"/>
                      </a:solidFill>
                      <a:prstDash val="solid"/>
                      <a:round/>
                      <a:headEnd type="none" w="med" len="med"/>
                      <a:tailEnd type="none" w="med" len="med"/>
                    </a:lnB>
                    <a:solidFill>
                      <a:srgbClr val="E2ECF1"/>
                    </a:solidFill>
                  </a:tcPr>
                </a:tc>
                <a:tc hMerge="1">
                  <a:txBody>
                    <a:bodyPr/>
                    <a:lstStyle/>
                    <a:p>
                      <a:endParaRPr lang="ro-RO"/>
                    </a:p>
                  </a:txBody>
                  <a:tcPr/>
                </a:tc>
                <a:tc hMerge="1">
                  <a:txBody>
                    <a:bodyPr/>
                    <a:lstStyle/>
                    <a:p>
                      <a:endParaRPr lang="ro-RO"/>
                    </a:p>
                  </a:txBody>
                  <a:tcPr/>
                </a:tc>
                <a:tc hMerge="1">
                  <a:txBody>
                    <a:bodyPr/>
                    <a:lstStyle/>
                    <a:p>
                      <a:endParaRPr lang="ro-RO"/>
                    </a:p>
                  </a:txBody>
                  <a:tcPr/>
                </a:tc>
                <a:tc hMerge="1">
                  <a:txBody>
                    <a:bodyPr/>
                    <a:lstStyle/>
                    <a:p>
                      <a:endParaRPr lang="ro-RO"/>
                    </a:p>
                  </a:txBody>
                  <a:tcPr/>
                </a:tc>
                <a:tc hMerge="1">
                  <a:txBody>
                    <a:bodyPr/>
                    <a:lstStyle/>
                    <a:p>
                      <a:endParaRPr lang="ro-RO"/>
                    </a:p>
                  </a:txBody>
                  <a:tcPr/>
                </a:tc>
                <a:tc hMerge="1">
                  <a:txBody>
                    <a:bodyPr/>
                    <a:lstStyle/>
                    <a:p>
                      <a:endParaRPr lang="ro-RO"/>
                    </a:p>
                  </a:txBody>
                  <a:tcPr/>
                </a:tc>
                <a:tc hMerge="1">
                  <a:txBody>
                    <a:bodyPr/>
                    <a:lstStyle/>
                    <a:p>
                      <a:endParaRPr lang="ro-RO"/>
                    </a:p>
                  </a:txBody>
                  <a:tcPr/>
                </a:tc>
                <a:tc hMerge="1">
                  <a:txBody>
                    <a:bodyPr/>
                    <a:lstStyle/>
                    <a:p>
                      <a:endParaRPr lang="ro-RO"/>
                    </a:p>
                  </a:txBody>
                  <a:tcPr/>
                </a:tc>
                <a:tc hMerge="1">
                  <a:txBody>
                    <a:bodyPr/>
                    <a:lstStyle/>
                    <a:p>
                      <a:endParaRPr lang="ro-RO"/>
                    </a:p>
                  </a:txBody>
                  <a:tcPr/>
                </a:tc>
                <a:tc hMerge="1">
                  <a:txBody>
                    <a:bodyPr/>
                    <a:lstStyle/>
                    <a:p>
                      <a:endParaRPr lang="ro-RO"/>
                    </a:p>
                  </a:txBody>
                  <a:tcPr/>
                </a:tc>
                <a:extLst>
                  <a:ext uri="{0D108BD9-81ED-4DB2-BD59-A6C34878D82A}">
                    <a16:rowId xmlns:a16="http://schemas.microsoft.com/office/drawing/2014/main" val="3977463253"/>
                  </a:ext>
                </a:extLst>
              </a:tr>
              <a:tr h="201802">
                <a:tc>
                  <a:txBody>
                    <a:bodyPr/>
                    <a:lstStyle/>
                    <a:p>
                      <a:pPr algn="ctr"/>
                      <a:r>
                        <a:rPr lang="ro-RO" sz="600" b="1" u="none" strike="noStrike" dirty="0">
                          <a:solidFill>
                            <a:srgbClr val="000000"/>
                          </a:solidFill>
                          <a:effectLst/>
                          <a:latin typeface="verdana" panose="020B0604030504040204" pitchFamily="34" charset="0"/>
                        </a:rPr>
                        <a:t>Total</a:t>
                      </a:r>
                      <a:r>
                        <a:rPr lang="en-GB" sz="600" b="1" u="none" strike="noStrike" dirty="0">
                          <a:solidFill>
                            <a:srgbClr val="000000"/>
                          </a:solidFill>
                          <a:effectLst/>
                          <a:latin typeface="verdana" panose="020B0604030504040204" pitchFamily="34" charset="0"/>
                        </a:rPr>
                        <a:t> convictions</a:t>
                      </a:r>
                      <a:endParaRPr lang="ro-RO" sz="600" b="1" u="none" strike="noStrike" dirty="0">
                        <a:solidFill>
                          <a:srgbClr val="000000"/>
                        </a:solidFill>
                        <a:effectLst/>
                        <a:latin typeface="verdana" panose="020B0604030504040204" pitchFamily="34" charset="0"/>
                      </a:endParaRPr>
                    </a:p>
                  </a:txBody>
                  <a:tcPr marL="6675" marR="6675" marT="6675" marB="6675" anchor="ctr">
                    <a:lnL w="7620" cap="flat" cmpd="sng" algn="ctr">
                      <a:solidFill>
                        <a:srgbClr val="FAFAFA"/>
                      </a:solidFill>
                      <a:prstDash val="solid"/>
                      <a:round/>
                      <a:headEnd type="none" w="med" len="med"/>
                      <a:tailEnd type="none" w="med" len="med"/>
                    </a:lnL>
                    <a:lnR w="7620" cap="flat" cmpd="sng" algn="ctr">
                      <a:solidFill>
                        <a:srgbClr val="CCCCCC"/>
                      </a:solidFill>
                      <a:prstDash val="solid"/>
                      <a:round/>
                      <a:headEnd type="none" w="med" len="med"/>
                      <a:tailEnd type="none" w="med" len="med"/>
                    </a:lnR>
                    <a:lnT w="7620" cap="flat" cmpd="sng" algn="ctr">
                      <a:solidFill>
                        <a:srgbClr val="FAFAFA"/>
                      </a:solidFill>
                      <a:prstDash val="solid"/>
                      <a:round/>
                      <a:headEnd type="none" w="med" len="med"/>
                      <a:tailEnd type="none" w="med" len="med"/>
                    </a:lnT>
                    <a:lnB w="7620" cap="flat" cmpd="sng" algn="ctr">
                      <a:solidFill>
                        <a:srgbClr val="FAFAFA"/>
                      </a:solidFill>
                      <a:prstDash val="solid"/>
                      <a:round/>
                      <a:headEnd type="none" w="med" len="med"/>
                      <a:tailEnd type="none" w="med" len="med"/>
                    </a:lnB>
                    <a:solidFill>
                      <a:srgbClr val="E2ECF1"/>
                    </a:solidFill>
                  </a:tcPr>
                </a:tc>
                <a:tc>
                  <a:txBody>
                    <a:bodyPr/>
                    <a:lstStyle/>
                    <a:p>
                      <a:pPr algn="ctr"/>
                      <a:r>
                        <a:rPr lang="ro-RO" sz="800" b="0" u="none" strike="noStrike" dirty="0">
                          <a:solidFill>
                            <a:srgbClr val="000000"/>
                          </a:solidFill>
                          <a:effectLst/>
                          <a:latin typeface="verdana" panose="020B0604030504040204" pitchFamily="34" charset="0"/>
                        </a:rPr>
                        <a:t>41891</a:t>
                      </a:r>
                    </a:p>
                  </a:txBody>
                  <a:tcPr marL="6675" marR="6675" marT="6675" marB="6675" anchor="ctr">
                    <a:lnL w="7620" cap="flat" cmpd="sng" algn="ctr">
                      <a:solidFill>
                        <a:srgbClr val="CCCCCC"/>
                      </a:solidFill>
                      <a:prstDash val="solid"/>
                      <a:round/>
                      <a:headEnd type="none" w="med" len="med"/>
                      <a:tailEnd type="none" w="med" len="med"/>
                    </a:lnL>
                    <a:lnR w="7620" cap="flat" cmpd="sng" algn="ctr">
                      <a:solidFill>
                        <a:srgbClr val="CCCCCC"/>
                      </a:solidFill>
                      <a:prstDash val="solid"/>
                      <a:round/>
                      <a:headEnd type="none" w="med" len="med"/>
                      <a:tailEnd type="none" w="med" len="med"/>
                    </a:lnR>
                    <a:lnT w="7620" cap="flat" cmpd="sng" algn="ctr">
                      <a:solidFill>
                        <a:srgbClr val="CCCCCC"/>
                      </a:solidFill>
                      <a:prstDash val="solid"/>
                      <a:round/>
                      <a:headEnd type="none" w="med" len="med"/>
                      <a:tailEnd type="none" w="med" len="med"/>
                    </a:lnT>
                    <a:lnB w="7620" cap="flat" cmpd="sng" algn="ctr">
                      <a:solidFill>
                        <a:srgbClr val="CCCCCC"/>
                      </a:solidFill>
                      <a:prstDash val="solid"/>
                      <a:round/>
                      <a:headEnd type="none" w="med" len="med"/>
                      <a:tailEnd type="none" w="med" len="med"/>
                    </a:lnB>
                    <a:solidFill>
                      <a:srgbClr val="FAFAFA"/>
                    </a:solidFill>
                  </a:tcPr>
                </a:tc>
                <a:tc>
                  <a:txBody>
                    <a:bodyPr/>
                    <a:lstStyle/>
                    <a:p>
                      <a:pPr algn="ctr"/>
                      <a:r>
                        <a:rPr lang="ro-RO" sz="800" b="0" u="none" strike="noStrike">
                          <a:solidFill>
                            <a:srgbClr val="000000"/>
                          </a:solidFill>
                          <a:effectLst/>
                          <a:latin typeface="verdana" panose="020B0604030504040204" pitchFamily="34" charset="0"/>
                        </a:rPr>
                        <a:t>47577</a:t>
                      </a:r>
                    </a:p>
                  </a:txBody>
                  <a:tcPr marL="6675" marR="6675" marT="6675" marB="6675" anchor="ctr">
                    <a:lnL w="7620" cap="flat" cmpd="sng" algn="ctr">
                      <a:solidFill>
                        <a:srgbClr val="CCCCCC"/>
                      </a:solidFill>
                      <a:prstDash val="solid"/>
                      <a:round/>
                      <a:headEnd type="none" w="med" len="med"/>
                      <a:tailEnd type="none" w="med" len="med"/>
                    </a:lnL>
                    <a:lnR w="7620" cap="flat" cmpd="sng" algn="ctr">
                      <a:solidFill>
                        <a:srgbClr val="CCCCCC"/>
                      </a:solidFill>
                      <a:prstDash val="solid"/>
                      <a:round/>
                      <a:headEnd type="none" w="med" len="med"/>
                      <a:tailEnd type="none" w="med" len="med"/>
                    </a:lnR>
                    <a:lnT w="7620" cap="flat" cmpd="sng" algn="ctr">
                      <a:solidFill>
                        <a:srgbClr val="CCCCCC"/>
                      </a:solidFill>
                      <a:prstDash val="solid"/>
                      <a:round/>
                      <a:headEnd type="none" w="med" len="med"/>
                      <a:tailEnd type="none" w="med" len="med"/>
                    </a:lnT>
                    <a:lnB w="7620" cap="flat" cmpd="sng" algn="ctr">
                      <a:solidFill>
                        <a:srgbClr val="CCCCCC"/>
                      </a:solidFill>
                      <a:prstDash val="solid"/>
                      <a:round/>
                      <a:headEnd type="none" w="med" len="med"/>
                      <a:tailEnd type="none" w="med" len="med"/>
                    </a:lnB>
                    <a:solidFill>
                      <a:srgbClr val="FAFAFA"/>
                    </a:solidFill>
                  </a:tcPr>
                </a:tc>
                <a:tc>
                  <a:txBody>
                    <a:bodyPr/>
                    <a:lstStyle/>
                    <a:p>
                      <a:pPr algn="ctr"/>
                      <a:r>
                        <a:rPr lang="ro-RO" sz="800" b="0" u="none" strike="noStrike">
                          <a:solidFill>
                            <a:srgbClr val="000000"/>
                          </a:solidFill>
                          <a:effectLst/>
                          <a:latin typeface="verdana" panose="020B0604030504040204" pitchFamily="34" charset="0"/>
                        </a:rPr>
                        <a:t>49188</a:t>
                      </a:r>
                    </a:p>
                  </a:txBody>
                  <a:tcPr marL="6675" marR="6675" marT="6675" marB="6675" anchor="ctr">
                    <a:lnL w="7620" cap="flat" cmpd="sng" algn="ctr">
                      <a:solidFill>
                        <a:srgbClr val="CCCCCC"/>
                      </a:solidFill>
                      <a:prstDash val="solid"/>
                      <a:round/>
                      <a:headEnd type="none" w="med" len="med"/>
                      <a:tailEnd type="none" w="med" len="med"/>
                    </a:lnL>
                    <a:lnR w="7620" cap="flat" cmpd="sng" algn="ctr">
                      <a:solidFill>
                        <a:srgbClr val="CCCCCC"/>
                      </a:solidFill>
                      <a:prstDash val="solid"/>
                      <a:round/>
                      <a:headEnd type="none" w="med" len="med"/>
                      <a:tailEnd type="none" w="med" len="med"/>
                    </a:lnR>
                    <a:lnT w="7620" cap="flat" cmpd="sng" algn="ctr">
                      <a:solidFill>
                        <a:srgbClr val="CCCCCC"/>
                      </a:solidFill>
                      <a:prstDash val="solid"/>
                      <a:round/>
                      <a:headEnd type="none" w="med" len="med"/>
                      <a:tailEnd type="none" w="med" len="med"/>
                    </a:lnT>
                    <a:lnB w="7620" cap="flat" cmpd="sng" algn="ctr">
                      <a:solidFill>
                        <a:srgbClr val="CCCCCC"/>
                      </a:solidFill>
                      <a:prstDash val="solid"/>
                      <a:round/>
                      <a:headEnd type="none" w="med" len="med"/>
                      <a:tailEnd type="none" w="med" len="med"/>
                    </a:lnB>
                    <a:solidFill>
                      <a:srgbClr val="FAFAFA"/>
                    </a:solidFill>
                  </a:tcPr>
                </a:tc>
                <a:tc>
                  <a:txBody>
                    <a:bodyPr/>
                    <a:lstStyle/>
                    <a:p>
                      <a:pPr algn="ctr"/>
                      <a:r>
                        <a:rPr lang="ro-RO" sz="800" b="0" u="none" strike="noStrike">
                          <a:solidFill>
                            <a:srgbClr val="000000"/>
                          </a:solidFill>
                          <a:effectLst/>
                          <a:latin typeface="verdana" panose="020B0604030504040204" pitchFamily="34" charset="0"/>
                        </a:rPr>
                        <a:t>47133</a:t>
                      </a:r>
                    </a:p>
                  </a:txBody>
                  <a:tcPr marL="6675" marR="6675" marT="6675" marB="6675" anchor="ctr">
                    <a:lnL w="7620" cap="flat" cmpd="sng" algn="ctr">
                      <a:solidFill>
                        <a:srgbClr val="CCCCCC"/>
                      </a:solidFill>
                      <a:prstDash val="solid"/>
                      <a:round/>
                      <a:headEnd type="none" w="med" len="med"/>
                      <a:tailEnd type="none" w="med" len="med"/>
                    </a:lnL>
                    <a:lnR w="7620" cap="flat" cmpd="sng" algn="ctr">
                      <a:solidFill>
                        <a:srgbClr val="CCCCCC"/>
                      </a:solidFill>
                      <a:prstDash val="solid"/>
                      <a:round/>
                      <a:headEnd type="none" w="med" len="med"/>
                      <a:tailEnd type="none" w="med" len="med"/>
                    </a:lnR>
                    <a:lnT w="7620" cap="flat" cmpd="sng" algn="ctr">
                      <a:solidFill>
                        <a:srgbClr val="CCCCCC"/>
                      </a:solidFill>
                      <a:prstDash val="solid"/>
                      <a:round/>
                      <a:headEnd type="none" w="med" len="med"/>
                      <a:tailEnd type="none" w="med" len="med"/>
                    </a:lnT>
                    <a:lnB w="7620" cap="flat" cmpd="sng" algn="ctr">
                      <a:solidFill>
                        <a:srgbClr val="CCCCCC"/>
                      </a:solidFill>
                      <a:prstDash val="solid"/>
                      <a:round/>
                      <a:headEnd type="none" w="med" len="med"/>
                      <a:tailEnd type="none" w="med" len="med"/>
                    </a:lnB>
                    <a:solidFill>
                      <a:srgbClr val="FAFAFA"/>
                    </a:solidFill>
                  </a:tcPr>
                </a:tc>
                <a:tc>
                  <a:txBody>
                    <a:bodyPr/>
                    <a:lstStyle/>
                    <a:p>
                      <a:pPr algn="ctr"/>
                      <a:r>
                        <a:rPr lang="ro-RO" sz="800" b="0" u="none" strike="noStrike">
                          <a:solidFill>
                            <a:srgbClr val="000000"/>
                          </a:solidFill>
                          <a:effectLst/>
                          <a:latin typeface="verdana" panose="020B0604030504040204" pitchFamily="34" charset="0"/>
                        </a:rPr>
                        <a:t>40832</a:t>
                      </a:r>
                    </a:p>
                  </a:txBody>
                  <a:tcPr marL="6675" marR="6675" marT="6675" marB="6675" anchor="ctr">
                    <a:lnL w="7620" cap="flat" cmpd="sng" algn="ctr">
                      <a:solidFill>
                        <a:srgbClr val="CCCCCC"/>
                      </a:solidFill>
                      <a:prstDash val="solid"/>
                      <a:round/>
                      <a:headEnd type="none" w="med" len="med"/>
                      <a:tailEnd type="none" w="med" len="med"/>
                    </a:lnL>
                    <a:lnR w="7620" cap="flat" cmpd="sng" algn="ctr">
                      <a:solidFill>
                        <a:srgbClr val="CCCCCC"/>
                      </a:solidFill>
                      <a:prstDash val="solid"/>
                      <a:round/>
                      <a:headEnd type="none" w="med" len="med"/>
                      <a:tailEnd type="none" w="med" len="med"/>
                    </a:lnR>
                    <a:lnT w="7620" cap="flat" cmpd="sng" algn="ctr">
                      <a:solidFill>
                        <a:srgbClr val="CCCCCC"/>
                      </a:solidFill>
                      <a:prstDash val="solid"/>
                      <a:round/>
                      <a:headEnd type="none" w="med" len="med"/>
                      <a:tailEnd type="none" w="med" len="med"/>
                    </a:lnT>
                    <a:lnB w="7620" cap="flat" cmpd="sng" algn="ctr">
                      <a:solidFill>
                        <a:srgbClr val="CCCCCC"/>
                      </a:solidFill>
                      <a:prstDash val="solid"/>
                      <a:round/>
                      <a:headEnd type="none" w="med" len="med"/>
                      <a:tailEnd type="none" w="med" len="med"/>
                    </a:lnB>
                    <a:solidFill>
                      <a:srgbClr val="FAFAFA"/>
                    </a:solidFill>
                  </a:tcPr>
                </a:tc>
                <a:tc>
                  <a:txBody>
                    <a:bodyPr/>
                    <a:lstStyle/>
                    <a:p>
                      <a:pPr algn="ctr"/>
                      <a:r>
                        <a:rPr lang="ro-RO" sz="800" b="0" u="none" strike="noStrike">
                          <a:solidFill>
                            <a:srgbClr val="000000"/>
                          </a:solidFill>
                          <a:effectLst/>
                          <a:latin typeface="verdana" panose="020B0604030504040204" pitchFamily="34" charset="0"/>
                        </a:rPr>
                        <a:t>42276</a:t>
                      </a:r>
                    </a:p>
                  </a:txBody>
                  <a:tcPr marL="6675" marR="6675" marT="6675" marB="6675" anchor="ctr">
                    <a:lnL w="7620" cap="flat" cmpd="sng" algn="ctr">
                      <a:solidFill>
                        <a:srgbClr val="CCCCCC"/>
                      </a:solidFill>
                      <a:prstDash val="solid"/>
                      <a:round/>
                      <a:headEnd type="none" w="med" len="med"/>
                      <a:tailEnd type="none" w="med" len="med"/>
                    </a:lnL>
                    <a:lnR w="7620" cap="flat" cmpd="sng" algn="ctr">
                      <a:solidFill>
                        <a:srgbClr val="CCCCCC"/>
                      </a:solidFill>
                      <a:prstDash val="solid"/>
                      <a:round/>
                      <a:headEnd type="none" w="med" len="med"/>
                      <a:tailEnd type="none" w="med" len="med"/>
                    </a:lnR>
                    <a:lnT w="7620" cap="flat" cmpd="sng" algn="ctr">
                      <a:solidFill>
                        <a:srgbClr val="CCCCCC"/>
                      </a:solidFill>
                      <a:prstDash val="solid"/>
                      <a:round/>
                      <a:headEnd type="none" w="med" len="med"/>
                      <a:tailEnd type="none" w="med" len="med"/>
                    </a:lnT>
                    <a:lnB w="7620" cap="flat" cmpd="sng" algn="ctr">
                      <a:solidFill>
                        <a:srgbClr val="CCCCCC"/>
                      </a:solidFill>
                      <a:prstDash val="solid"/>
                      <a:round/>
                      <a:headEnd type="none" w="med" len="med"/>
                      <a:tailEnd type="none" w="med" len="med"/>
                    </a:lnB>
                    <a:solidFill>
                      <a:srgbClr val="FAFAFA"/>
                    </a:solidFill>
                  </a:tcPr>
                </a:tc>
                <a:tc>
                  <a:txBody>
                    <a:bodyPr/>
                    <a:lstStyle/>
                    <a:p>
                      <a:pPr algn="ctr"/>
                      <a:r>
                        <a:rPr lang="ro-RO" sz="800" b="0" u="none" strike="noStrike">
                          <a:solidFill>
                            <a:srgbClr val="000000"/>
                          </a:solidFill>
                          <a:effectLst/>
                          <a:latin typeface="verdana" panose="020B0604030504040204" pitchFamily="34" charset="0"/>
                        </a:rPr>
                        <a:t>32720</a:t>
                      </a:r>
                    </a:p>
                  </a:txBody>
                  <a:tcPr marL="6675" marR="6675" marT="6675" marB="6675" anchor="ctr">
                    <a:lnL w="7620" cap="flat" cmpd="sng" algn="ctr">
                      <a:solidFill>
                        <a:srgbClr val="CCCCCC"/>
                      </a:solidFill>
                      <a:prstDash val="solid"/>
                      <a:round/>
                      <a:headEnd type="none" w="med" len="med"/>
                      <a:tailEnd type="none" w="med" len="med"/>
                    </a:lnL>
                    <a:lnR w="7620" cap="flat" cmpd="sng" algn="ctr">
                      <a:solidFill>
                        <a:srgbClr val="CCCCCC"/>
                      </a:solidFill>
                      <a:prstDash val="solid"/>
                      <a:round/>
                      <a:headEnd type="none" w="med" len="med"/>
                      <a:tailEnd type="none" w="med" len="med"/>
                    </a:lnR>
                    <a:lnT w="7620" cap="flat" cmpd="sng" algn="ctr">
                      <a:solidFill>
                        <a:srgbClr val="CCCCCC"/>
                      </a:solidFill>
                      <a:prstDash val="solid"/>
                      <a:round/>
                      <a:headEnd type="none" w="med" len="med"/>
                      <a:tailEnd type="none" w="med" len="med"/>
                    </a:lnT>
                    <a:lnB w="7620" cap="flat" cmpd="sng" algn="ctr">
                      <a:solidFill>
                        <a:srgbClr val="CCCCCC"/>
                      </a:solidFill>
                      <a:prstDash val="solid"/>
                      <a:round/>
                      <a:headEnd type="none" w="med" len="med"/>
                      <a:tailEnd type="none" w="med" len="med"/>
                    </a:lnB>
                    <a:solidFill>
                      <a:srgbClr val="FAFAFA"/>
                    </a:solidFill>
                  </a:tcPr>
                </a:tc>
                <a:tc>
                  <a:txBody>
                    <a:bodyPr/>
                    <a:lstStyle/>
                    <a:p>
                      <a:pPr algn="ctr"/>
                      <a:r>
                        <a:rPr lang="ro-RO" sz="800" b="0" u="none" strike="noStrike" dirty="0">
                          <a:solidFill>
                            <a:srgbClr val="000000"/>
                          </a:solidFill>
                          <a:effectLst/>
                          <a:latin typeface="verdana" panose="020B0604030504040204" pitchFamily="34" charset="0"/>
                        </a:rPr>
                        <a:t>35396</a:t>
                      </a:r>
                    </a:p>
                  </a:txBody>
                  <a:tcPr marL="6675" marR="6675" marT="6675" marB="6675" anchor="ctr">
                    <a:lnL w="7620" cap="flat" cmpd="sng" algn="ctr">
                      <a:solidFill>
                        <a:srgbClr val="CCCCCC"/>
                      </a:solidFill>
                      <a:prstDash val="solid"/>
                      <a:round/>
                      <a:headEnd type="none" w="med" len="med"/>
                      <a:tailEnd type="none" w="med" len="med"/>
                    </a:lnL>
                    <a:lnR w="7620" cap="flat" cmpd="sng" algn="ctr">
                      <a:solidFill>
                        <a:srgbClr val="CCCCCC"/>
                      </a:solidFill>
                      <a:prstDash val="solid"/>
                      <a:round/>
                      <a:headEnd type="none" w="med" len="med"/>
                      <a:tailEnd type="none" w="med" len="med"/>
                    </a:lnR>
                    <a:lnT w="7620" cap="flat" cmpd="sng" algn="ctr">
                      <a:solidFill>
                        <a:srgbClr val="CCCCCC"/>
                      </a:solidFill>
                      <a:prstDash val="solid"/>
                      <a:round/>
                      <a:headEnd type="none" w="med" len="med"/>
                      <a:tailEnd type="none" w="med" len="med"/>
                    </a:lnT>
                    <a:lnB w="7620" cap="flat" cmpd="sng" algn="ctr">
                      <a:solidFill>
                        <a:srgbClr val="CCCCCC"/>
                      </a:solidFill>
                      <a:prstDash val="solid"/>
                      <a:round/>
                      <a:headEnd type="none" w="med" len="med"/>
                      <a:tailEnd type="none" w="med" len="med"/>
                    </a:lnB>
                    <a:solidFill>
                      <a:srgbClr val="FAFAFA"/>
                    </a:solidFill>
                  </a:tcPr>
                </a:tc>
                <a:tc>
                  <a:txBody>
                    <a:bodyPr/>
                    <a:lstStyle/>
                    <a:p>
                      <a:pPr algn="ctr"/>
                      <a:r>
                        <a:rPr lang="ro-RO" sz="800" b="0" u="none" strike="noStrike" dirty="0">
                          <a:solidFill>
                            <a:srgbClr val="000000"/>
                          </a:solidFill>
                          <a:effectLst/>
                          <a:latin typeface="verdana" panose="020B0604030504040204" pitchFamily="34" charset="0"/>
                        </a:rPr>
                        <a:t>32204</a:t>
                      </a:r>
                    </a:p>
                  </a:txBody>
                  <a:tcPr marL="6675" marR="6675" marT="6675" marB="6675" anchor="ctr">
                    <a:lnL w="7620" cap="flat" cmpd="sng" algn="ctr">
                      <a:solidFill>
                        <a:srgbClr val="CCCCCC"/>
                      </a:solidFill>
                      <a:prstDash val="solid"/>
                      <a:round/>
                      <a:headEnd type="none" w="med" len="med"/>
                      <a:tailEnd type="none" w="med" len="med"/>
                    </a:lnL>
                    <a:lnR w="7620" cap="flat" cmpd="sng" algn="ctr">
                      <a:solidFill>
                        <a:srgbClr val="CCCCCC"/>
                      </a:solidFill>
                      <a:prstDash val="solid"/>
                      <a:round/>
                      <a:headEnd type="none" w="med" len="med"/>
                      <a:tailEnd type="none" w="med" len="med"/>
                    </a:lnR>
                    <a:lnT w="7620" cap="flat" cmpd="sng" algn="ctr">
                      <a:solidFill>
                        <a:srgbClr val="CCCCCC"/>
                      </a:solidFill>
                      <a:prstDash val="solid"/>
                      <a:round/>
                      <a:headEnd type="none" w="med" len="med"/>
                      <a:tailEnd type="none" w="med" len="med"/>
                    </a:lnT>
                    <a:lnB w="7620" cap="flat" cmpd="sng" algn="ctr">
                      <a:solidFill>
                        <a:srgbClr val="CCCCCC"/>
                      </a:solidFill>
                      <a:prstDash val="solid"/>
                      <a:round/>
                      <a:headEnd type="none" w="med" len="med"/>
                      <a:tailEnd type="none" w="med" len="med"/>
                    </a:lnB>
                    <a:solidFill>
                      <a:srgbClr val="FAFAFA"/>
                    </a:solidFill>
                  </a:tcPr>
                </a:tc>
                <a:tc>
                  <a:txBody>
                    <a:bodyPr/>
                    <a:lstStyle/>
                    <a:p>
                      <a:pPr algn="ctr"/>
                      <a:r>
                        <a:rPr lang="ro-RO" sz="800" b="0" u="none" strike="noStrike" dirty="0">
                          <a:solidFill>
                            <a:srgbClr val="000000"/>
                          </a:solidFill>
                          <a:effectLst/>
                          <a:latin typeface="verdana" panose="020B0604030504040204" pitchFamily="34" charset="0"/>
                        </a:rPr>
                        <a:t>33683</a:t>
                      </a:r>
                    </a:p>
                  </a:txBody>
                  <a:tcPr marL="6675" marR="6675" marT="6675" marB="6675" anchor="ctr">
                    <a:lnL w="7620" cap="flat" cmpd="sng" algn="ctr">
                      <a:solidFill>
                        <a:srgbClr val="CCCCCC"/>
                      </a:solidFill>
                      <a:prstDash val="solid"/>
                      <a:round/>
                      <a:headEnd type="none" w="med" len="med"/>
                      <a:tailEnd type="none" w="med" len="med"/>
                    </a:lnL>
                    <a:lnR w="7620" cap="flat" cmpd="sng" algn="ctr">
                      <a:solidFill>
                        <a:srgbClr val="CCCCCC"/>
                      </a:solidFill>
                      <a:prstDash val="solid"/>
                      <a:round/>
                      <a:headEnd type="none" w="med" len="med"/>
                      <a:tailEnd type="none" w="med" len="med"/>
                    </a:lnR>
                    <a:lnT w="7620" cap="flat" cmpd="sng" algn="ctr">
                      <a:solidFill>
                        <a:srgbClr val="CCCCCC"/>
                      </a:solidFill>
                      <a:prstDash val="solid"/>
                      <a:round/>
                      <a:headEnd type="none" w="med" len="med"/>
                      <a:tailEnd type="none" w="med" len="med"/>
                    </a:lnT>
                    <a:lnB w="7620" cap="flat" cmpd="sng" algn="ctr">
                      <a:solidFill>
                        <a:srgbClr val="CCCCCC"/>
                      </a:solidFill>
                      <a:prstDash val="solid"/>
                      <a:round/>
                      <a:headEnd type="none" w="med" len="med"/>
                      <a:tailEnd type="none" w="med" len="med"/>
                    </a:lnB>
                    <a:solidFill>
                      <a:srgbClr val="FAFAFA"/>
                    </a:solidFill>
                  </a:tcPr>
                </a:tc>
                <a:tc>
                  <a:txBody>
                    <a:bodyPr/>
                    <a:lstStyle/>
                    <a:p>
                      <a:pPr algn="ctr"/>
                      <a:r>
                        <a:rPr lang="ro-RO" sz="800" b="0" u="none" strike="noStrike" dirty="0">
                          <a:solidFill>
                            <a:srgbClr val="000000"/>
                          </a:solidFill>
                          <a:effectLst/>
                          <a:latin typeface="verdana" panose="020B0604030504040204" pitchFamily="34" charset="0"/>
                        </a:rPr>
                        <a:t>31483</a:t>
                      </a:r>
                    </a:p>
                  </a:txBody>
                  <a:tcPr marL="6675" marR="6675" marT="6675" marB="6675" anchor="ctr">
                    <a:lnL w="7620" cap="flat" cmpd="sng" algn="ctr">
                      <a:solidFill>
                        <a:srgbClr val="CCCCCC"/>
                      </a:solidFill>
                      <a:prstDash val="solid"/>
                      <a:round/>
                      <a:headEnd type="none" w="med" len="med"/>
                      <a:tailEnd type="none" w="med" len="med"/>
                    </a:lnL>
                    <a:lnR w="7620" cap="flat" cmpd="sng" algn="ctr">
                      <a:solidFill>
                        <a:srgbClr val="CCCCCC"/>
                      </a:solidFill>
                      <a:prstDash val="solid"/>
                      <a:round/>
                      <a:headEnd type="none" w="med" len="med"/>
                      <a:tailEnd type="none" w="med" len="med"/>
                    </a:lnR>
                    <a:lnT w="7620" cap="flat" cmpd="sng" algn="ctr">
                      <a:solidFill>
                        <a:srgbClr val="CCCCCC"/>
                      </a:solidFill>
                      <a:prstDash val="solid"/>
                      <a:round/>
                      <a:headEnd type="none" w="med" len="med"/>
                      <a:tailEnd type="none" w="med" len="med"/>
                    </a:lnT>
                    <a:lnB w="7620" cap="flat" cmpd="sng" algn="ctr">
                      <a:solidFill>
                        <a:srgbClr val="CCCCCC"/>
                      </a:solidFill>
                      <a:prstDash val="solid"/>
                      <a:round/>
                      <a:headEnd type="none" w="med" len="med"/>
                      <a:tailEnd type="none" w="med" len="med"/>
                    </a:lnB>
                    <a:solidFill>
                      <a:srgbClr val="FAFAFA"/>
                    </a:solidFill>
                  </a:tcPr>
                </a:tc>
                <a:extLst>
                  <a:ext uri="{0D108BD9-81ED-4DB2-BD59-A6C34878D82A}">
                    <a16:rowId xmlns:a16="http://schemas.microsoft.com/office/drawing/2014/main" val="2824842323"/>
                  </a:ext>
                </a:extLst>
              </a:tr>
              <a:tr h="970246">
                <a:tc>
                  <a:txBody>
                    <a:bodyPr/>
                    <a:lstStyle/>
                    <a:p>
                      <a:pPr algn="ctr"/>
                      <a:r>
                        <a:rPr lang="fr-FR" sz="800" b="1" u="none" strike="noStrike" dirty="0">
                          <a:solidFill>
                            <a:srgbClr val="000000"/>
                          </a:solidFill>
                          <a:effectLst/>
                          <a:latin typeface="verdana" panose="020B0604030504040204" pitchFamily="34" charset="0"/>
                        </a:rPr>
                        <a:t>Total corruption &amp; offenses in public office</a:t>
                      </a:r>
                    </a:p>
                  </a:txBody>
                  <a:tcPr marL="6675" marR="6675" marT="6675" marB="6675" anchor="ctr">
                    <a:lnL w="7620" cap="flat" cmpd="sng" algn="ctr">
                      <a:solidFill>
                        <a:srgbClr val="FAFAFA"/>
                      </a:solidFill>
                      <a:prstDash val="solid"/>
                      <a:round/>
                      <a:headEnd type="none" w="med" len="med"/>
                      <a:tailEnd type="none" w="med" len="med"/>
                    </a:lnL>
                    <a:lnR w="7620" cap="flat" cmpd="sng" algn="ctr">
                      <a:solidFill>
                        <a:srgbClr val="CCCCCC"/>
                      </a:solidFill>
                      <a:prstDash val="solid"/>
                      <a:round/>
                      <a:headEnd type="none" w="med" len="med"/>
                      <a:tailEnd type="none" w="med" len="med"/>
                    </a:lnR>
                    <a:lnT w="7620" cap="flat" cmpd="sng" algn="ctr">
                      <a:solidFill>
                        <a:srgbClr val="FAFAFA"/>
                      </a:solidFill>
                      <a:prstDash val="solid"/>
                      <a:round/>
                      <a:headEnd type="none" w="med" len="med"/>
                      <a:tailEnd type="none" w="med" len="med"/>
                    </a:lnT>
                    <a:lnB w="7620" cap="flat" cmpd="sng" algn="ctr">
                      <a:solidFill>
                        <a:srgbClr val="FAFAFA"/>
                      </a:solidFill>
                      <a:prstDash val="solid"/>
                      <a:round/>
                      <a:headEnd type="none" w="med" len="med"/>
                      <a:tailEnd type="none" w="med" len="med"/>
                    </a:lnB>
                    <a:solidFill>
                      <a:srgbClr val="E2ECF1"/>
                    </a:solidFill>
                  </a:tcPr>
                </a:tc>
                <a:tc>
                  <a:txBody>
                    <a:bodyPr/>
                    <a:lstStyle/>
                    <a:p>
                      <a:pPr algn="ctr"/>
                      <a:r>
                        <a:rPr lang="ro-RO" sz="800" b="1" u="none" strike="noStrike" dirty="0">
                          <a:solidFill>
                            <a:srgbClr val="000000"/>
                          </a:solidFill>
                          <a:effectLst/>
                          <a:latin typeface="verdana" panose="020B0604030504040204" pitchFamily="34" charset="0"/>
                        </a:rPr>
                        <a:t>193</a:t>
                      </a:r>
                    </a:p>
                  </a:txBody>
                  <a:tcPr marL="6675" marR="6675" marT="6675" marB="6675" anchor="ctr">
                    <a:lnL w="7620" cap="flat" cmpd="sng" algn="ctr">
                      <a:solidFill>
                        <a:srgbClr val="CCCCCC"/>
                      </a:solidFill>
                      <a:prstDash val="solid"/>
                      <a:round/>
                      <a:headEnd type="none" w="med" len="med"/>
                      <a:tailEnd type="none" w="med" len="med"/>
                    </a:lnL>
                    <a:lnR w="7620" cap="flat" cmpd="sng" algn="ctr">
                      <a:solidFill>
                        <a:srgbClr val="CCCCCC"/>
                      </a:solidFill>
                      <a:prstDash val="solid"/>
                      <a:round/>
                      <a:headEnd type="none" w="med" len="med"/>
                      <a:tailEnd type="none" w="med" len="med"/>
                    </a:lnR>
                    <a:lnT w="7620" cap="flat" cmpd="sng" algn="ctr">
                      <a:solidFill>
                        <a:srgbClr val="CCCCCC"/>
                      </a:solidFill>
                      <a:prstDash val="solid"/>
                      <a:round/>
                      <a:headEnd type="none" w="med" len="med"/>
                      <a:tailEnd type="none" w="med" len="med"/>
                    </a:lnT>
                    <a:lnB w="7620" cap="flat" cmpd="sng" algn="ctr">
                      <a:solidFill>
                        <a:srgbClr val="CCCCCC"/>
                      </a:solidFill>
                      <a:prstDash val="solid"/>
                      <a:round/>
                      <a:headEnd type="none" w="med" len="med"/>
                      <a:tailEnd type="none" w="med" len="med"/>
                    </a:lnB>
                    <a:solidFill>
                      <a:srgbClr val="FAFAFA"/>
                    </a:solidFill>
                  </a:tcPr>
                </a:tc>
                <a:tc>
                  <a:txBody>
                    <a:bodyPr/>
                    <a:lstStyle/>
                    <a:p>
                      <a:pPr algn="ctr"/>
                      <a:r>
                        <a:rPr lang="ro-RO" sz="800" b="1" u="none" strike="noStrike" dirty="0">
                          <a:solidFill>
                            <a:srgbClr val="000000"/>
                          </a:solidFill>
                          <a:effectLst/>
                          <a:latin typeface="verdana" panose="020B0604030504040204" pitchFamily="34" charset="0"/>
                        </a:rPr>
                        <a:t>272</a:t>
                      </a:r>
                    </a:p>
                  </a:txBody>
                  <a:tcPr marL="6675" marR="6675" marT="6675" marB="6675" anchor="ctr">
                    <a:lnL w="7620" cap="flat" cmpd="sng" algn="ctr">
                      <a:solidFill>
                        <a:srgbClr val="CCCCCC"/>
                      </a:solidFill>
                      <a:prstDash val="solid"/>
                      <a:round/>
                      <a:headEnd type="none" w="med" len="med"/>
                      <a:tailEnd type="none" w="med" len="med"/>
                    </a:lnL>
                    <a:lnR w="7620" cap="flat" cmpd="sng" algn="ctr">
                      <a:solidFill>
                        <a:srgbClr val="CCCCCC"/>
                      </a:solidFill>
                      <a:prstDash val="solid"/>
                      <a:round/>
                      <a:headEnd type="none" w="med" len="med"/>
                      <a:tailEnd type="none" w="med" len="med"/>
                    </a:lnR>
                    <a:lnT w="7620" cap="flat" cmpd="sng" algn="ctr">
                      <a:solidFill>
                        <a:srgbClr val="CCCCCC"/>
                      </a:solidFill>
                      <a:prstDash val="solid"/>
                      <a:round/>
                      <a:headEnd type="none" w="med" len="med"/>
                      <a:tailEnd type="none" w="med" len="med"/>
                    </a:lnT>
                    <a:lnB w="7620" cap="flat" cmpd="sng" algn="ctr">
                      <a:solidFill>
                        <a:srgbClr val="CCCCCC"/>
                      </a:solidFill>
                      <a:prstDash val="solid"/>
                      <a:round/>
                      <a:headEnd type="none" w="med" len="med"/>
                      <a:tailEnd type="none" w="med" len="med"/>
                    </a:lnB>
                    <a:solidFill>
                      <a:srgbClr val="FAFAFA"/>
                    </a:solidFill>
                  </a:tcPr>
                </a:tc>
                <a:tc>
                  <a:txBody>
                    <a:bodyPr/>
                    <a:lstStyle/>
                    <a:p>
                      <a:pPr algn="ctr"/>
                      <a:r>
                        <a:rPr lang="ro-RO" sz="800" b="1" u="none" strike="noStrike" dirty="0">
                          <a:solidFill>
                            <a:srgbClr val="000000"/>
                          </a:solidFill>
                          <a:effectLst/>
                          <a:latin typeface="verdana" panose="020B0604030504040204" pitchFamily="34" charset="0"/>
                        </a:rPr>
                        <a:t>556</a:t>
                      </a:r>
                    </a:p>
                  </a:txBody>
                  <a:tcPr marL="6675" marR="6675" marT="6675" marB="6675" anchor="ctr">
                    <a:lnL w="7620" cap="flat" cmpd="sng" algn="ctr">
                      <a:solidFill>
                        <a:srgbClr val="CCCCCC"/>
                      </a:solidFill>
                      <a:prstDash val="solid"/>
                      <a:round/>
                      <a:headEnd type="none" w="med" len="med"/>
                      <a:tailEnd type="none" w="med" len="med"/>
                    </a:lnL>
                    <a:lnR w="7620" cap="flat" cmpd="sng" algn="ctr">
                      <a:solidFill>
                        <a:srgbClr val="CCCCCC"/>
                      </a:solidFill>
                      <a:prstDash val="solid"/>
                      <a:round/>
                      <a:headEnd type="none" w="med" len="med"/>
                      <a:tailEnd type="none" w="med" len="med"/>
                    </a:lnR>
                    <a:lnT w="7620" cap="flat" cmpd="sng" algn="ctr">
                      <a:solidFill>
                        <a:srgbClr val="CCCCCC"/>
                      </a:solidFill>
                      <a:prstDash val="solid"/>
                      <a:round/>
                      <a:headEnd type="none" w="med" len="med"/>
                      <a:tailEnd type="none" w="med" len="med"/>
                    </a:lnT>
                    <a:lnB w="7620" cap="flat" cmpd="sng" algn="ctr">
                      <a:solidFill>
                        <a:srgbClr val="CCCCCC"/>
                      </a:solidFill>
                      <a:prstDash val="solid"/>
                      <a:round/>
                      <a:headEnd type="none" w="med" len="med"/>
                      <a:tailEnd type="none" w="med" len="med"/>
                    </a:lnB>
                    <a:solidFill>
                      <a:srgbClr val="FAFAFA"/>
                    </a:solidFill>
                  </a:tcPr>
                </a:tc>
                <a:tc>
                  <a:txBody>
                    <a:bodyPr/>
                    <a:lstStyle/>
                    <a:p>
                      <a:pPr algn="ctr"/>
                      <a:r>
                        <a:rPr lang="ro-RO" sz="800" b="1" u="none" strike="noStrike" dirty="0">
                          <a:solidFill>
                            <a:srgbClr val="000000"/>
                          </a:solidFill>
                          <a:effectLst/>
                          <a:latin typeface="verdana" panose="020B0604030504040204" pitchFamily="34" charset="0"/>
                        </a:rPr>
                        <a:t>382</a:t>
                      </a:r>
                    </a:p>
                  </a:txBody>
                  <a:tcPr marL="6675" marR="6675" marT="6675" marB="6675" anchor="ctr">
                    <a:lnL w="7620" cap="flat" cmpd="sng" algn="ctr">
                      <a:solidFill>
                        <a:srgbClr val="CCCCCC"/>
                      </a:solidFill>
                      <a:prstDash val="solid"/>
                      <a:round/>
                      <a:headEnd type="none" w="med" len="med"/>
                      <a:tailEnd type="none" w="med" len="med"/>
                    </a:lnL>
                    <a:lnR w="7620" cap="flat" cmpd="sng" algn="ctr">
                      <a:solidFill>
                        <a:srgbClr val="CCCCCC"/>
                      </a:solidFill>
                      <a:prstDash val="solid"/>
                      <a:round/>
                      <a:headEnd type="none" w="med" len="med"/>
                      <a:tailEnd type="none" w="med" len="med"/>
                    </a:lnR>
                    <a:lnT w="7620" cap="flat" cmpd="sng" algn="ctr">
                      <a:solidFill>
                        <a:srgbClr val="CCCCCC"/>
                      </a:solidFill>
                      <a:prstDash val="solid"/>
                      <a:round/>
                      <a:headEnd type="none" w="med" len="med"/>
                      <a:tailEnd type="none" w="med" len="med"/>
                    </a:lnT>
                    <a:lnB w="7620" cap="flat" cmpd="sng" algn="ctr">
                      <a:solidFill>
                        <a:srgbClr val="CCCCCC"/>
                      </a:solidFill>
                      <a:prstDash val="solid"/>
                      <a:round/>
                      <a:headEnd type="none" w="med" len="med"/>
                      <a:tailEnd type="none" w="med" len="med"/>
                    </a:lnB>
                    <a:solidFill>
                      <a:srgbClr val="FAFAFA"/>
                    </a:solidFill>
                  </a:tcPr>
                </a:tc>
                <a:tc>
                  <a:txBody>
                    <a:bodyPr/>
                    <a:lstStyle/>
                    <a:p>
                      <a:pPr algn="ctr"/>
                      <a:r>
                        <a:rPr lang="ro-RO" sz="800" b="1" u="none" strike="noStrike" dirty="0">
                          <a:solidFill>
                            <a:srgbClr val="000000"/>
                          </a:solidFill>
                          <a:effectLst/>
                          <a:latin typeface="verdana" panose="020B0604030504040204" pitchFamily="34" charset="0"/>
                        </a:rPr>
                        <a:t>403</a:t>
                      </a:r>
                    </a:p>
                  </a:txBody>
                  <a:tcPr marL="6675" marR="6675" marT="6675" marB="6675" anchor="ctr">
                    <a:lnL w="7620" cap="flat" cmpd="sng" algn="ctr">
                      <a:solidFill>
                        <a:srgbClr val="CCCCCC"/>
                      </a:solidFill>
                      <a:prstDash val="solid"/>
                      <a:round/>
                      <a:headEnd type="none" w="med" len="med"/>
                      <a:tailEnd type="none" w="med" len="med"/>
                    </a:lnL>
                    <a:lnR w="7620" cap="flat" cmpd="sng" algn="ctr">
                      <a:solidFill>
                        <a:srgbClr val="CCCCCC"/>
                      </a:solidFill>
                      <a:prstDash val="solid"/>
                      <a:round/>
                      <a:headEnd type="none" w="med" len="med"/>
                      <a:tailEnd type="none" w="med" len="med"/>
                    </a:lnR>
                    <a:lnT w="7620" cap="flat" cmpd="sng" algn="ctr">
                      <a:solidFill>
                        <a:srgbClr val="CCCCCC"/>
                      </a:solidFill>
                      <a:prstDash val="solid"/>
                      <a:round/>
                      <a:headEnd type="none" w="med" len="med"/>
                      <a:tailEnd type="none" w="med" len="med"/>
                    </a:lnT>
                    <a:lnB w="7620" cap="flat" cmpd="sng" algn="ctr">
                      <a:solidFill>
                        <a:srgbClr val="CCCCCC"/>
                      </a:solidFill>
                      <a:prstDash val="solid"/>
                      <a:round/>
                      <a:headEnd type="none" w="med" len="med"/>
                      <a:tailEnd type="none" w="med" len="med"/>
                    </a:lnB>
                    <a:solidFill>
                      <a:srgbClr val="FAFAFA"/>
                    </a:solidFill>
                  </a:tcPr>
                </a:tc>
                <a:tc>
                  <a:txBody>
                    <a:bodyPr/>
                    <a:lstStyle/>
                    <a:p>
                      <a:pPr algn="ctr"/>
                      <a:r>
                        <a:rPr lang="ro-RO" sz="800" b="1" u="none" strike="noStrike" dirty="0">
                          <a:solidFill>
                            <a:srgbClr val="000000"/>
                          </a:solidFill>
                          <a:effectLst/>
                          <a:latin typeface="verdana" panose="020B0604030504040204" pitchFamily="34" charset="0"/>
                        </a:rPr>
                        <a:t>419</a:t>
                      </a:r>
                    </a:p>
                  </a:txBody>
                  <a:tcPr marL="6675" marR="6675" marT="6675" marB="6675" anchor="ctr">
                    <a:lnL w="7620" cap="flat" cmpd="sng" algn="ctr">
                      <a:solidFill>
                        <a:srgbClr val="CCCCCC"/>
                      </a:solidFill>
                      <a:prstDash val="solid"/>
                      <a:round/>
                      <a:headEnd type="none" w="med" len="med"/>
                      <a:tailEnd type="none" w="med" len="med"/>
                    </a:lnL>
                    <a:lnR w="7620" cap="flat" cmpd="sng" algn="ctr">
                      <a:solidFill>
                        <a:srgbClr val="CCCCCC"/>
                      </a:solidFill>
                      <a:prstDash val="solid"/>
                      <a:round/>
                      <a:headEnd type="none" w="med" len="med"/>
                      <a:tailEnd type="none" w="med" len="med"/>
                    </a:lnR>
                    <a:lnT w="7620" cap="flat" cmpd="sng" algn="ctr">
                      <a:solidFill>
                        <a:srgbClr val="CCCCCC"/>
                      </a:solidFill>
                      <a:prstDash val="solid"/>
                      <a:round/>
                      <a:headEnd type="none" w="med" len="med"/>
                      <a:tailEnd type="none" w="med" len="med"/>
                    </a:lnT>
                    <a:lnB w="7620" cap="flat" cmpd="sng" algn="ctr">
                      <a:solidFill>
                        <a:srgbClr val="CCCCCC"/>
                      </a:solidFill>
                      <a:prstDash val="solid"/>
                      <a:round/>
                      <a:headEnd type="none" w="med" len="med"/>
                      <a:tailEnd type="none" w="med" len="med"/>
                    </a:lnB>
                    <a:solidFill>
                      <a:srgbClr val="FAFAFA"/>
                    </a:solidFill>
                  </a:tcPr>
                </a:tc>
                <a:tc>
                  <a:txBody>
                    <a:bodyPr/>
                    <a:lstStyle/>
                    <a:p>
                      <a:pPr algn="ctr"/>
                      <a:r>
                        <a:rPr lang="ro-RO" sz="800" b="1" u="none" strike="noStrike" dirty="0">
                          <a:solidFill>
                            <a:srgbClr val="000000"/>
                          </a:solidFill>
                          <a:effectLst/>
                          <a:latin typeface="verdana" panose="020B0604030504040204" pitchFamily="34" charset="0"/>
                        </a:rPr>
                        <a:t>949</a:t>
                      </a:r>
                    </a:p>
                  </a:txBody>
                  <a:tcPr marL="6675" marR="6675" marT="6675" marB="6675" anchor="ctr">
                    <a:lnL w="7620" cap="flat" cmpd="sng" algn="ctr">
                      <a:solidFill>
                        <a:srgbClr val="CCCCCC"/>
                      </a:solidFill>
                      <a:prstDash val="solid"/>
                      <a:round/>
                      <a:headEnd type="none" w="med" len="med"/>
                      <a:tailEnd type="none" w="med" len="med"/>
                    </a:lnL>
                    <a:lnR w="7620" cap="flat" cmpd="sng" algn="ctr">
                      <a:solidFill>
                        <a:srgbClr val="CCCCCC"/>
                      </a:solidFill>
                      <a:prstDash val="solid"/>
                      <a:round/>
                      <a:headEnd type="none" w="med" len="med"/>
                      <a:tailEnd type="none" w="med" len="med"/>
                    </a:lnR>
                    <a:lnT w="7620" cap="flat" cmpd="sng" algn="ctr">
                      <a:solidFill>
                        <a:srgbClr val="CCCCCC"/>
                      </a:solidFill>
                      <a:prstDash val="solid"/>
                      <a:round/>
                      <a:headEnd type="none" w="med" len="med"/>
                      <a:tailEnd type="none" w="med" len="med"/>
                    </a:lnT>
                    <a:lnB w="7620" cap="flat" cmpd="sng" algn="ctr">
                      <a:solidFill>
                        <a:srgbClr val="CCCCCC"/>
                      </a:solidFill>
                      <a:prstDash val="solid"/>
                      <a:round/>
                      <a:headEnd type="none" w="med" len="med"/>
                      <a:tailEnd type="none" w="med" len="med"/>
                    </a:lnB>
                    <a:solidFill>
                      <a:srgbClr val="FAFAFA"/>
                    </a:solidFill>
                  </a:tcPr>
                </a:tc>
                <a:tc>
                  <a:txBody>
                    <a:bodyPr/>
                    <a:lstStyle/>
                    <a:p>
                      <a:pPr algn="ctr"/>
                      <a:r>
                        <a:rPr lang="ro-RO" sz="800" b="1" u="none" strike="noStrike" dirty="0">
                          <a:solidFill>
                            <a:srgbClr val="000000"/>
                          </a:solidFill>
                          <a:effectLst/>
                          <a:latin typeface="verdana" panose="020B0604030504040204" pitchFamily="34" charset="0"/>
                        </a:rPr>
                        <a:t>1091</a:t>
                      </a:r>
                    </a:p>
                  </a:txBody>
                  <a:tcPr marL="6675" marR="6675" marT="6675" marB="6675" anchor="ctr">
                    <a:lnL w="7620" cap="flat" cmpd="sng" algn="ctr">
                      <a:solidFill>
                        <a:srgbClr val="CCCCCC"/>
                      </a:solidFill>
                      <a:prstDash val="solid"/>
                      <a:round/>
                      <a:headEnd type="none" w="med" len="med"/>
                      <a:tailEnd type="none" w="med" len="med"/>
                    </a:lnL>
                    <a:lnR w="7620" cap="flat" cmpd="sng" algn="ctr">
                      <a:solidFill>
                        <a:srgbClr val="CCCCCC"/>
                      </a:solidFill>
                      <a:prstDash val="solid"/>
                      <a:round/>
                      <a:headEnd type="none" w="med" len="med"/>
                      <a:tailEnd type="none" w="med" len="med"/>
                    </a:lnR>
                    <a:lnT w="7620" cap="flat" cmpd="sng" algn="ctr">
                      <a:solidFill>
                        <a:srgbClr val="CCCCCC"/>
                      </a:solidFill>
                      <a:prstDash val="solid"/>
                      <a:round/>
                      <a:headEnd type="none" w="med" len="med"/>
                      <a:tailEnd type="none" w="med" len="med"/>
                    </a:lnT>
                    <a:lnB w="7620" cap="flat" cmpd="sng" algn="ctr">
                      <a:solidFill>
                        <a:srgbClr val="CCCCCC"/>
                      </a:solidFill>
                      <a:prstDash val="solid"/>
                      <a:round/>
                      <a:headEnd type="none" w="med" len="med"/>
                      <a:tailEnd type="none" w="med" len="med"/>
                    </a:lnB>
                    <a:solidFill>
                      <a:srgbClr val="FAFAFA"/>
                    </a:solidFill>
                  </a:tcPr>
                </a:tc>
                <a:tc>
                  <a:txBody>
                    <a:bodyPr/>
                    <a:lstStyle/>
                    <a:p>
                      <a:pPr algn="ctr"/>
                      <a:r>
                        <a:rPr lang="ro-RO" sz="800" b="1" u="none" strike="noStrike">
                          <a:solidFill>
                            <a:srgbClr val="000000"/>
                          </a:solidFill>
                          <a:effectLst/>
                          <a:latin typeface="verdana" panose="020B0604030504040204" pitchFamily="34" charset="0"/>
                        </a:rPr>
                        <a:t>777</a:t>
                      </a:r>
                    </a:p>
                  </a:txBody>
                  <a:tcPr marL="6675" marR="6675" marT="6675" marB="6675" anchor="ctr">
                    <a:lnL w="7620" cap="flat" cmpd="sng" algn="ctr">
                      <a:solidFill>
                        <a:srgbClr val="CCCCCC"/>
                      </a:solidFill>
                      <a:prstDash val="solid"/>
                      <a:round/>
                      <a:headEnd type="none" w="med" len="med"/>
                      <a:tailEnd type="none" w="med" len="med"/>
                    </a:lnL>
                    <a:lnR w="7620" cap="flat" cmpd="sng" algn="ctr">
                      <a:solidFill>
                        <a:srgbClr val="CCCCCC"/>
                      </a:solidFill>
                      <a:prstDash val="solid"/>
                      <a:round/>
                      <a:headEnd type="none" w="med" len="med"/>
                      <a:tailEnd type="none" w="med" len="med"/>
                    </a:lnR>
                    <a:lnT w="7620" cap="flat" cmpd="sng" algn="ctr">
                      <a:solidFill>
                        <a:srgbClr val="CCCCCC"/>
                      </a:solidFill>
                      <a:prstDash val="solid"/>
                      <a:round/>
                      <a:headEnd type="none" w="med" len="med"/>
                      <a:tailEnd type="none" w="med" len="med"/>
                    </a:lnT>
                    <a:lnB w="7620" cap="flat" cmpd="sng" algn="ctr">
                      <a:solidFill>
                        <a:srgbClr val="CCCCCC"/>
                      </a:solidFill>
                      <a:prstDash val="solid"/>
                      <a:round/>
                      <a:headEnd type="none" w="med" len="med"/>
                      <a:tailEnd type="none" w="med" len="med"/>
                    </a:lnB>
                    <a:solidFill>
                      <a:srgbClr val="FAFAFA"/>
                    </a:solidFill>
                  </a:tcPr>
                </a:tc>
                <a:tc>
                  <a:txBody>
                    <a:bodyPr/>
                    <a:lstStyle/>
                    <a:p>
                      <a:pPr algn="ctr"/>
                      <a:r>
                        <a:rPr lang="ro-RO" sz="800" b="1" u="none" strike="noStrike">
                          <a:solidFill>
                            <a:srgbClr val="000000"/>
                          </a:solidFill>
                          <a:effectLst/>
                          <a:latin typeface="verdana" panose="020B0604030504040204" pitchFamily="34" charset="0"/>
                        </a:rPr>
                        <a:t>684</a:t>
                      </a:r>
                    </a:p>
                  </a:txBody>
                  <a:tcPr marL="6675" marR="6675" marT="6675" marB="6675" anchor="ctr">
                    <a:lnL w="7620" cap="flat" cmpd="sng" algn="ctr">
                      <a:solidFill>
                        <a:srgbClr val="CCCCCC"/>
                      </a:solidFill>
                      <a:prstDash val="solid"/>
                      <a:round/>
                      <a:headEnd type="none" w="med" len="med"/>
                      <a:tailEnd type="none" w="med" len="med"/>
                    </a:lnL>
                    <a:lnR w="7620" cap="flat" cmpd="sng" algn="ctr">
                      <a:solidFill>
                        <a:srgbClr val="CCCCCC"/>
                      </a:solidFill>
                      <a:prstDash val="solid"/>
                      <a:round/>
                      <a:headEnd type="none" w="med" len="med"/>
                      <a:tailEnd type="none" w="med" len="med"/>
                    </a:lnR>
                    <a:lnT w="7620" cap="flat" cmpd="sng" algn="ctr">
                      <a:solidFill>
                        <a:srgbClr val="CCCCCC"/>
                      </a:solidFill>
                      <a:prstDash val="solid"/>
                      <a:round/>
                      <a:headEnd type="none" w="med" len="med"/>
                      <a:tailEnd type="none" w="med" len="med"/>
                    </a:lnT>
                    <a:lnB w="7620" cap="flat" cmpd="sng" algn="ctr">
                      <a:solidFill>
                        <a:srgbClr val="CCCCCC"/>
                      </a:solidFill>
                      <a:prstDash val="solid"/>
                      <a:round/>
                      <a:headEnd type="none" w="med" len="med"/>
                      <a:tailEnd type="none" w="med" len="med"/>
                    </a:lnB>
                    <a:solidFill>
                      <a:srgbClr val="FAFAFA"/>
                    </a:solidFill>
                  </a:tcPr>
                </a:tc>
                <a:tc>
                  <a:txBody>
                    <a:bodyPr/>
                    <a:lstStyle/>
                    <a:p>
                      <a:pPr algn="ctr"/>
                      <a:r>
                        <a:rPr lang="ro-RO" sz="800" b="1" u="none" strike="noStrike">
                          <a:solidFill>
                            <a:srgbClr val="000000"/>
                          </a:solidFill>
                          <a:effectLst/>
                          <a:latin typeface="verdana" panose="020B0604030504040204" pitchFamily="34" charset="0"/>
                        </a:rPr>
                        <a:t>587</a:t>
                      </a:r>
                    </a:p>
                  </a:txBody>
                  <a:tcPr marL="6675" marR="6675" marT="6675" marB="6675" anchor="ctr">
                    <a:lnL w="7620" cap="flat" cmpd="sng" algn="ctr">
                      <a:solidFill>
                        <a:srgbClr val="CCCCCC"/>
                      </a:solidFill>
                      <a:prstDash val="solid"/>
                      <a:round/>
                      <a:headEnd type="none" w="med" len="med"/>
                      <a:tailEnd type="none" w="med" len="med"/>
                    </a:lnL>
                    <a:lnR w="7620" cap="flat" cmpd="sng" algn="ctr">
                      <a:solidFill>
                        <a:srgbClr val="CCCCCC"/>
                      </a:solidFill>
                      <a:prstDash val="solid"/>
                      <a:round/>
                      <a:headEnd type="none" w="med" len="med"/>
                      <a:tailEnd type="none" w="med" len="med"/>
                    </a:lnR>
                    <a:lnT w="7620" cap="flat" cmpd="sng" algn="ctr">
                      <a:solidFill>
                        <a:srgbClr val="CCCCCC"/>
                      </a:solidFill>
                      <a:prstDash val="solid"/>
                      <a:round/>
                      <a:headEnd type="none" w="med" len="med"/>
                      <a:tailEnd type="none" w="med" len="med"/>
                    </a:lnT>
                    <a:lnB w="7620" cap="flat" cmpd="sng" algn="ctr">
                      <a:solidFill>
                        <a:srgbClr val="CCCCCC"/>
                      </a:solidFill>
                      <a:prstDash val="solid"/>
                      <a:round/>
                      <a:headEnd type="none" w="med" len="med"/>
                      <a:tailEnd type="none" w="med" len="med"/>
                    </a:lnB>
                    <a:solidFill>
                      <a:srgbClr val="FAFAFA"/>
                    </a:solidFill>
                  </a:tcPr>
                </a:tc>
                <a:extLst>
                  <a:ext uri="{0D108BD9-81ED-4DB2-BD59-A6C34878D82A}">
                    <a16:rowId xmlns:a16="http://schemas.microsoft.com/office/drawing/2014/main" val="3884726489"/>
                  </a:ext>
                </a:extLst>
              </a:tr>
              <a:tr h="970246">
                <a:tc>
                  <a:txBody>
                    <a:bodyPr/>
                    <a:lstStyle/>
                    <a:p>
                      <a:pPr algn="ctr"/>
                      <a:r>
                        <a:rPr lang="en-GB" sz="800" b="1" u="none" strike="noStrike" dirty="0">
                          <a:solidFill>
                            <a:schemeClr val="tx1"/>
                          </a:solidFill>
                          <a:effectLst/>
                          <a:latin typeface="verdana" panose="020B0604030504040204" pitchFamily="34" charset="0"/>
                        </a:rPr>
                        <a:t>Passive bribery (receiving bribe)</a:t>
                      </a:r>
                      <a:endParaRPr lang="ro-RO" sz="800" b="1" u="none" strike="noStrike" dirty="0">
                        <a:solidFill>
                          <a:schemeClr val="tx1"/>
                        </a:solidFill>
                        <a:effectLst/>
                        <a:latin typeface="verdana" panose="020B0604030504040204" pitchFamily="34" charset="0"/>
                      </a:endParaRPr>
                    </a:p>
                  </a:txBody>
                  <a:tcPr marL="6675" marR="6675" marT="6675" marB="6675" anchor="ctr">
                    <a:lnL w="7620" cap="flat" cmpd="sng" algn="ctr">
                      <a:solidFill>
                        <a:srgbClr val="FAFAFA"/>
                      </a:solidFill>
                      <a:prstDash val="solid"/>
                      <a:round/>
                      <a:headEnd type="none" w="med" len="med"/>
                      <a:tailEnd type="none" w="med" len="med"/>
                    </a:lnL>
                    <a:lnR w="7620" cap="flat" cmpd="sng" algn="ctr">
                      <a:solidFill>
                        <a:srgbClr val="CCCCCC"/>
                      </a:solidFill>
                      <a:prstDash val="solid"/>
                      <a:round/>
                      <a:headEnd type="none" w="med" len="med"/>
                      <a:tailEnd type="none" w="med" len="med"/>
                    </a:lnR>
                    <a:lnT w="7620" cap="flat" cmpd="sng" algn="ctr">
                      <a:solidFill>
                        <a:srgbClr val="FAFAFA"/>
                      </a:solidFill>
                      <a:prstDash val="solid"/>
                      <a:round/>
                      <a:headEnd type="none" w="med" len="med"/>
                      <a:tailEnd type="none" w="med" len="med"/>
                    </a:lnT>
                    <a:lnB w="7620" cap="flat" cmpd="sng" algn="ctr">
                      <a:solidFill>
                        <a:srgbClr val="FAFAFA"/>
                      </a:solidFill>
                      <a:prstDash val="solid"/>
                      <a:round/>
                      <a:headEnd type="none" w="med" len="med"/>
                      <a:tailEnd type="none" w="med" len="med"/>
                    </a:lnB>
                    <a:solidFill>
                      <a:srgbClr val="E2ECF1"/>
                    </a:solidFill>
                  </a:tcPr>
                </a:tc>
                <a:tc>
                  <a:txBody>
                    <a:bodyPr/>
                    <a:lstStyle/>
                    <a:p>
                      <a:pPr algn="ctr"/>
                      <a:r>
                        <a:rPr lang="ro-RO" sz="800" b="1" u="none" strike="noStrike">
                          <a:solidFill>
                            <a:srgbClr val="000000"/>
                          </a:solidFill>
                          <a:effectLst/>
                          <a:latin typeface="verdana" panose="020B0604030504040204" pitchFamily="34" charset="0"/>
                        </a:rPr>
                        <a:t>68</a:t>
                      </a:r>
                    </a:p>
                  </a:txBody>
                  <a:tcPr marL="6675" marR="6675" marT="6675" marB="6675" anchor="ctr">
                    <a:lnL w="7620" cap="flat" cmpd="sng" algn="ctr">
                      <a:solidFill>
                        <a:srgbClr val="CCCCCC"/>
                      </a:solidFill>
                      <a:prstDash val="solid"/>
                      <a:round/>
                      <a:headEnd type="none" w="med" len="med"/>
                      <a:tailEnd type="none" w="med" len="med"/>
                    </a:lnL>
                    <a:lnR w="7620" cap="flat" cmpd="sng" algn="ctr">
                      <a:solidFill>
                        <a:srgbClr val="CCCCCC"/>
                      </a:solidFill>
                      <a:prstDash val="solid"/>
                      <a:round/>
                      <a:headEnd type="none" w="med" len="med"/>
                      <a:tailEnd type="none" w="med" len="med"/>
                    </a:lnR>
                    <a:lnT w="7620" cap="flat" cmpd="sng" algn="ctr">
                      <a:solidFill>
                        <a:srgbClr val="CCCCCC"/>
                      </a:solidFill>
                      <a:prstDash val="solid"/>
                      <a:round/>
                      <a:headEnd type="none" w="med" len="med"/>
                      <a:tailEnd type="none" w="med" len="med"/>
                    </a:lnT>
                    <a:lnB w="7620" cap="flat" cmpd="sng" algn="ctr">
                      <a:solidFill>
                        <a:srgbClr val="CCCCCC"/>
                      </a:solidFill>
                      <a:prstDash val="solid"/>
                      <a:round/>
                      <a:headEnd type="none" w="med" len="med"/>
                      <a:tailEnd type="none" w="med" len="med"/>
                    </a:lnB>
                    <a:solidFill>
                      <a:srgbClr val="FAFAFA"/>
                    </a:solidFill>
                  </a:tcPr>
                </a:tc>
                <a:tc>
                  <a:txBody>
                    <a:bodyPr/>
                    <a:lstStyle/>
                    <a:p>
                      <a:pPr algn="ctr"/>
                      <a:r>
                        <a:rPr lang="ro-RO" sz="800" b="1" u="none" strike="noStrike">
                          <a:solidFill>
                            <a:srgbClr val="000000"/>
                          </a:solidFill>
                          <a:effectLst/>
                          <a:latin typeface="verdana" panose="020B0604030504040204" pitchFamily="34" charset="0"/>
                        </a:rPr>
                        <a:t>82</a:t>
                      </a:r>
                    </a:p>
                  </a:txBody>
                  <a:tcPr marL="6675" marR="6675" marT="6675" marB="6675" anchor="ctr">
                    <a:lnL w="7620" cap="flat" cmpd="sng" algn="ctr">
                      <a:solidFill>
                        <a:srgbClr val="CCCCCC"/>
                      </a:solidFill>
                      <a:prstDash val="solid"/>
                      <a:round/>
                      <a:headEnd type="none" w="med" len="med"/>
                      <a:tailEnd type="none" w="med" len="med"/>
                    </a:lnL>
                    <a:lnR w="7620" cap="flat" cmpd="sng" algn="ctr">
                      <a:solidFill>
                        <a:srgbClr val="CCCCCC"/>
                      </a:solidFill>
                      <a:prstDash val="solid"/>
                      <a:round/>
                      <a:headEnd type="none" w="med" len="med"/>
                      <a:tailEnd type="none" w="med" len="med"/>
                    </a:lnR>
                    <a:lnT w="7620" cap="flat" cmpd="sng" algn="ctr">
                      <a:solidFill>
                        <a:srgbClr val="CCCCCC"/>
                      </a:solidFill>
                      <a:prstDash val="solid"/>
                      <a:round/>
                      <a:headEnd type="none" w="med" len="med"/>
                      <a:tailEnd type="none" w="med" len="med"/>
                    </a:lnT>
                    <a:lnB w="7620" cap="flat" cmpd="sng" algn="ctr">
                      <a:solidFill>
                        <a:srgbClr val="CCCCCC"/>
                      </a:solidFill>
                      <a:prstDash val="solid"/>
                      <a:round/>
                      <a:headEnd type="none" w="med" len="med"/>
                      <a:tailEnd type="none" w="med" len="med"/>
                    </a:lnB>
                    <a:solidFill>
                      <a:srgbClr val="FAFAFA"/>
                    </a:solidFill>
                  </a:tcPr>
                </a:tc>
                <a:tc>
                  <a:txBody>
                    <a:bodyPr/>
                    <a:lstStyle/>
                    <a:p>
                      <a:pPr algn="ctr"/>
                      <a:r>
                        <a:rPr lang="ro-RO" sz="800" b="1" u="none" strike="noStrike" dirty="0">
                          <a:solidFill>
                            <a:srgbClr val="000000"/>
                          </a:solidFill>
                          <a:effectLst/>
                          <a:latin typeface="verdana" panose="020B0604030504040204" pitchFamily="34" charset="0"/>
                        </a:rPr>
                        <a:t>76</a:t>
                      </a:r>
                    </a:p>
                  </a:txBody>
                  <a:tcPr marL="6675" marR="6675" marT="6675" marB="6675" anchor="ctr">
                    <a:lnL w="7620" cap="flat" cmpd="sng" algn="ctr">
                      <a:solidFill>
                        <a:srgbClr val="CCCCCC"/>
                      </a:solidFill>
                      <a:prstDash val="solid"/>
                      <a:round/>
                      <a:headEnd type="none" w="med" len="med"/>
                      <a:tailEnd type="none" w="med" len="med"/>
                    </a:lnL>
                    <a:lnR w="7620" cap="flat" cmpd="sng" algn="ctr">
                      <a:solidFill>
                        <a:srgbClr val="CCCCCC"/>
                      </a:solidFill>
                      <a:prstDash val="solid"/>
                      <a:round/>
                      <a:headEnd type="none" w="med" len="med"/>
                      <a:tailEnd type="none" w="med" len="med"/>
                    </a:lnR>
                    <a:lnT w="7620" cap="flat" cmpd="sng" algn="ctr">
                      <a:solidFill>
                        <a:srgbClr val="CCCCCC"/>
                      </a:solidFill>
                      <a:prstDash val="solid"/>
                      <a:round/>
                      <a:headEnd type="none" w="med" len="med"/>
                      <a:tailEnd type="none" w="med" len="med"/>
                    </a:lnT>
                    <a:lnB w="7620" cap="flat" cmpd="sng" algn="ctr">
                      <a:solidFill>
                        <a:srgbClr val="CCCCCC"/>
                      </a:solidFill>
                      <a:prstDash val="solid"/>
                      <a:round/>
                      <a:headEnd type="none" w="med" len="med"/>
                      <a:tailEnd type="none" w="med" len="med"/>
                    </a:lnB>
                    <a:solidFill>
                      <a:srgbClr val="FAFAFA"/>
                    </a:solidFill>
                  </a:tcPr>
                </a:tc>
                <a:tc>
                  <a:txBody>
                    <a:bodyPr/>
                    <a:lstStyle/>
                    <a:p>
                      <a:pPr algn="ctr"/>
                      <a:r>
                        <a:rPr lang="ro-RO" sz="800" b="1" u="none" strike="noStrike" dirty="0">
                          <a:solidFill>
                            <a:srgbClr val="000000"/>
                          </a:solidFill>
                          <a:effectLst/>
                          <a:latin typeface="verdana" panose="020B0604030504040204" pitchFamily="34" charset="0"/>
                        </a:rPr>
                        <a:t>70</a:t>
                      </a:r>
                    </a:p>
                  </a:txBody>
                  <a:tcPr marL="6675" marR="6675" marT="6675" marB="6675" anchor="ctr">
                    <a:lnL w="7620" cap="flat" cmpd="sng" algn="ctr">
                      <a:solidFill>
                        <a:srgbClr val="CCCCCC"/>
                      </a:solidFill>
                      <a:prstDash val="solid"/>
                      <a:round/>
                      <a:headEnd type="none" w="med" len="med"/>
                      <a:tailEnd type="none" w="med" len="med"/>
                    </a:lnL>
                    <a:lnR w="7620" cap="flat" cmpd="sng" algn="ctr">
                      <a:solidFill>
                        <a:srgbClr val="CCCCCC"/>
                      </a:solidFill>
                      <a:prstDash val="solid"/>
                      <a:round/>
                      <a:headEnd type="none" w="med" len="med"/>
                      <a:tailEnd type="none" w="med" len="med"/>
                    </a:lnR>
                    <a:lnT w="7620" cap="flat" cmpd="sng" algn="ctr">
                      <a:solidFill>
                        <a:srgbClr val="CCCCCC"/>
                      </a:solidFill>
                      <a:prstDash val="solid"/>
                      <a:round/>
                      <a:headEnd type="none" w="med" len="med"/>
                      <a:tailEnd type="none" w="med" len="med"/>
                    </a:lnT>
                    <a:lnB w="7620" cap="flat" cmpd="sng" algn="ctr">
                      <a:solidFill>
                        <a:srgbClr val="CCCCCC"/>
                      </a:solidFill>
                      <a:prstDash val="solid"/>
                      <a:round/>
                      <a:headEnd type="none" w="med" len="med"/>
                      <a:tailEnd type="none" w="med" len="med"/>
                    </a:lnB>
                    <a:solidFill>
                      <a:srgbClr val="FAFAFA"/>
                    </a:solidFill>
                  </a:tcPr>
                </a:tc>
                <a:tc>
                  <a:txBody>
                    <a:bodyPr/>
                    <a:lstStyle/>
                    <a:p>
                      <a:pPr algn="ctr"/>
                      <a:r>
                        <a:rPr lang="ro-RO" sz="800" b="1" u="none" strike="noStrike" dirty="0">
                          <a:solidFill>
                            <a:srgbClr val="000000"/>
                          </a:solidFill>
                          <a:effectLst/>
                          <a:latin typeface="verdana" panose="020B0604030504040204" pitchFamily="34" charset="0"/>
                        </a:rPr>
                        <a:t>64</a:t>
                      </a:r>
                    </a:p>
                  </a:txBody>
                  <a:tcPr marL="6675" marR="6675" marT="6675" marB="6675" anchor="ctr">
                    <a:lnL w="7620" cap="flat" cmpd="sng" algn="ctr">
                      <a:solidFill>
                        <a:srgbClr val="CCCCCC"/>
                      </a:solidFill>
                      <a:prstDash val="solid"/>
                      <a:round/>
                      <a:headEnd type="none" w="med" len="med"/>
                      <a:tailEnd type="none" w="med" len="med"/>
                    </a:lnL>
                    <a:lnR w="7620" cap="flat" cmpd="sng" algn="ctr">
                      <a:solidFill>
                        <a:srgbClr val="CCCCCC"/>
                      </a:solidFill>
                      <a:prstDash val="solid"/>
                      <a:round/>
                      <a:headEnd type="none" w="med" len="med"/>
                      <a:tailEnd type="none" w="med" len="med"/>
                    </a:lnR>
                    <a:lnT w="7620" cap="flat" cmpd="sng" algn="ctr">
                      <a:solidFill>
                        <a:srgbClr val="CCCCCC"/>
                      </a:solidFill>
                      <a:prstDash val="solid"/>
                      <a:round/>
                      <a:headEnd type="none" w="med" len="med"/>
                      <a:tailEnd type="none" w="med" len="med"/>
                    </a:lnT>
                    <a:lnB w="7620" cap="flat" cmpd="sng" algn="ctr">
                      <a:solidFill>
                        <a:srgbClr val="CCCCCC"/>
                      </a:solidFill>
                      <a:prstDash val="solid"/>
                      <a:round/>
                      <a:headEnd type="none" w="med" len="med"/>
                      <a:tailEnd type="none" w="med" len="med"/>
                    </a:lnB>
                    <a:solidFill>
                      <a:srgbClr val="FAFAFA"/>
                    </a:solidFill>
                  </a:tcPr>
                </a:tc>
                <a:tc>
                  <a:txBody>
                    <a:bodyPr/>
                    <a:lstStyle/>
                    <a:p>
                      <a:pPr algn="ctr"/>
                      <a:r>
                        <a:rPr lang="ro-RO" sz="800" b="1" u="none" strike="noStrike" dirty="0">
                          <a:solidFill>
                            <a:srgbClr val="000000"/>
                          </a:solidFill>
                          <a:effectLst/>
                          <a:latin typeface="verdana" panose="020B0604030504040204" pitchFamily="34" charset="0"/>
                        </a:rPr>
                        <a:t>69</a:t>
                      </a:r>
                    </a:p>
                  </a:txBody>
                  <a:tcPr marL="6675" marR="6675" marT="6675" marB="6675" anchor="ctr">
                    <a:lnL w="7620" cap="flat" cmpd="sng" algn="ctr">
                      <a:solidFill>
                        <a:srgbClr val="CCCCCC"/>
                      </a:solidFill>
                      <a:prstDash val="solid"/>
                      <a:round/>
                      <a:headEnd type="none" w="med" len="med"/>
                      <a:tailEnd type="none" w="med" len="med"/>
                    </a:lnL>
                    <a:lnR w="7620" cap="flat" cmpd="sng" algn="ctr">
                      <a:solidFill>
                        <a:srgbClr val="CCCCCC"/>
                      </a:solidFill>
                      <a:prstDash val="solid"/>
                      <a:round/>
                      <a:headEnd type="none" w="med" len="med"/>
                      <a:tailEnd type="none" w="med" len="med"/>
                    </a:lnR>
                    <a:lnT w="7620" cap="flat" cmpd="sng" algn="ctr">
                      <a:solidFill>
                        <a:srgbClr val="CCCCCC"/>
                      </a:solidFill>
                      <a:prstDash val="solid"/>
                      <a:round/>
                      <a:headEnd type="none" w="med" len="med"/>
                      <a:tailEnd type="none" w="med" len="med"/>
                    </a:lnT>
                    <a:lnB w="7620" cap="flat" cmpd="sng" algn="ctr">
                      <a:solidFill>
                        <a:srgbClr val="CCCCCC"/>
                      </a:solidFill>
                      <a:prstDash val="solid"/>
                      <a:round/>
                      <a:headEnd type="none" w="med" len="med"/>
                      <a:tailEnd type="none" w="med" len="med"/>
                    </a:lnB>
                    <a:solidFill>
                      <a:srgbClr val="FAFAFA"/>
                    </a:solidFill>
                  </a:tcPr>
                </a:tc>
                <a:tc>
                  <a:txBody>
                    <a:bodyPr/>
                    <a:lstStyle/>
                    <a:p>
                      <a:pPr algn="ctr"/>
                      <a:r>
                        <a:rPr lang="ro-RO" sz="800" b="1" u="none" strike="noStrike">
                          <a:solidFill>
                            <a:srgbClr val="000000"/>
                          </a:solidFill>
                          <a:effectLst/>
                          <a:latin typeface="verdana" panose="020B0604030504040204" pitchFamily="34" charset="0"/>
                        </a:rPr>
                        <a:t>98</a:t>
                      </a:r>
                    </a:p>
                  </a:txBody>
                  <a:tcPr marL="6675" marR="6675" marT="6675" marB="6675" anchor="ctr">
                    <a:lnL w="7620" cap="flat" cmpd="sng" algn="ctr">
                      <a:solidFill>
                        <a:srgbClr val="CCCCCC"/>
                      </a:solidFill>
                      <a:prstDash val="solid"/>
                      <a:round/>
                      <a:headEnd type="none" w="med" len="med"/>
                      <a:tailEnd type="none" w="med" len="med"/>
                    </a:lnL>
                    <a:lnR w="7620" cap="flat" cmpd="sng" algn="ctr">
                      <a:solidFill>
                        <a:srgbClr val="CCCCCC"/>
                      </a:solidFill>
                      <a:prstDash val="solid"/>
                      <a:round/>
                      <a:headEnd type="none" w="med" len="med"/>
                      <a:tailEnd type="none" w="med" len="med"/>
                    </a:lnR>
                    <a:lnT w="7620" cap="flat" cmpd="sng" algn="ctr">
                      <a:solidFill>
                        <a:srgbClr val="CCCCCC"/>
                      </a:solidFill>
                      <a:prstDash val="solid"/>
                      <a:round/>
                      <a:headEnd type="none" w="med" len="med"/>
                      <a:tailEnd type="none" w="med" len="med"/>
                    </a:lnT>
                    <a:lnB w="7620" cap="flat" cmpd="sng" algn="ctr">
                      <a:solidFill>
                        <a:srgbClr val="CCCCCC"/>
                      </a:solidFill>
                      <a:prstDash val="solid"/>
                      <a:round/>
                      <a:headEnd type="none" w="med" len="med"/>
                      <a:tailEnd type="none" w="med" len="med"/>
                    </a:lnB>
                    <a:solidFill>
                      <a:srgbClr val="FAFAFA"/>
                    </a:solidFill>
                  </a:tcPr>
                </a:tc>
                <a:tc>
                  <a:txBody>
                    <a:bodyPr/>
                    <a:lstStyle/>
                    <a:p>
                      <a:pPr algn="ctr"/>
                      <a:r>
                        <a:rPr lang="ro-RO" sz="800" b="1" u="none" strike="noStrike" dirty="0">
                          <a:solidFill>
                            <a:srgbClr val="000000"/>
                          </a:solidFill>
                          <a:effectLst/>
                          <a:latin typeface="verdana" panose="020B0604030504040204" pitchFamily="34" charset="0"/>
                        </a:rPr>
                        <a:t>108</a:t>
                      </a:r>
                    </a:p>
                  </a:txBody>
                  <a:tcPr marL="6675" marR="6675" marT="6675" marB="6675" anchor="ctr">
                    <a:lnL w="7620" cap="flat" cmpd="sng" algn="ctr">
                      <a:solidFill>
                        <a:srgbClr val="CCCCCC"/>
                      </a:solidFill>
                      <a:prstDash val="solid"/>
                      <a:round/>
                      <a:headEnd type="none" w="med" len="med"/>
                      <a:tailEnd type="none" w="med" len="med"/>
                    </a:lnL>
                    <a:lnR w="7620" cap="flat" cmpd="sng" algn="ctr">
                      <a:solidFill>
                        <a:srgbClr val="CCCCCC"/>
                      </a:solidFill>
                      <a:prstDash val="solid"/>
                      <a:round/>
                      <a:headEnd type="none" w="med" len="med"/>
                      <a:tailEnd type="none" w="med" len="med"/>
                    </a:lnR>
                    <a:lnT w="7620" cap="flat" cmpd="sng" algn="ctr">
                      <a:solidFill>
                        <a:srgbClr val="CCCCCC"/>
                      </a:solidFill>
                      <a:prstDash val="solid"/>
                      <a:round/>
                      <a:headEnd type="none" w="med" len="med"/>
                      <a:tailEnd type="none" w="med" len="med"/>
                    </a:lnT>
                    <a:lnB w="7620" cap="flat" cmpd="sng" algn="ctr">
                      <a:solidFill>
                        <a:srgbClr val="CCCCCC"/>
                      </a:solidFill>
                      <a:prstDash val="solid"/>
                      <a:round/>
                      <a:headEnd type="none" w="med" len="med"/>
                      <a:tailEnd type="none" w="med" len="med"/>
                    </a:lnB>
                    <a:solidFill>
                      <a:srgbClr val="FAFAFA"/>
                    </a:solidFill>
                  </a:tcPr>
                </a:tc>
                <a:tc>
                  <a:txBody>
                    <a:bodyPr/>
                    <a:lstStyle/>
                    <a:p>
                      <a:pPr algn="ctr"/>
                      <a:r>
                        <a:rPr lang="ro-RO" sz="800" b="1" u="none" strike="noStrike">
                          <a:solidFill>
                            <a:srgbClr val="000000"/>
                          </a:solidFill>
                          <a:effectLst/>
                          <a:latin typeface="verdana" panose="020B0604030504040204" pitchFamily="34" charset="0"/>
                        </a:rPr>
                        <a:t>68</a:t>
                      </a:r>
                    </a:p>
                  </a:txBody>
                  <a:tcPr marL="6675" marR="6675" marT="6675" marB="6675" anchor="ctr">
                    <a:lnL w="7620" cap="flat" cmpd="sng" algn="ctr">
                      <a:solidFill>
                        <a:srgbClr val="CCCCCC"/>
                      </a:solidFill>
                      <a:prstDash val="solid"/>
                      <a:round/>
                      <a:headEnd type="none" w="med" len="med"/>
                      <a:tailEnd type="none" w="med" len="med"/>
                    </a:lnL>
                    <a:lnR w="7620" cap="flat" cmpd="sng" algn="ctr">
                      <a:solidFill>
                        <a:srgbClr val="CCCCCC"/>
                      </a:solidFill>
                      <a:prstDash val="solid"/>
                      <a:round/>
                      <a:headEnd type="none" w="med" len="med"/>
                      <a:tailEnd type="none" w="med" len="med"/>
                    </a:lnR>
                    <a:lnT w="7620" cap="flat" cmpd="sng" algn="ctr">
                      <a:solidFill>
                        <a:srgbClr val="CCCCCC"/>
                      </a:solidFill>
                      <a:prstDash val="solid"/>
                      <a:round/>
                      <a:headEnd type="none" w="med" len="med"/>
                      <a:tailEnd type="none" w="med" len="med"/>
                    </a:lnT>
                    <a:lnB w="7620" cap="flat" cmpd="sng" algn="ctr">
                      <a:solidFill>
                        <a:srgbClr val="CCCCCC"/>
                      </a:solidFill>
                      <a:prstDash val="solid"/>
                      <a:round/>
                      <a:headEnd type="none" w="med" len="med"/>
                      <a:tailEnd type="none" w="med" len="med"/>
                    </a:lnB>
                    <a:solidFill>
                      <a:srgbClr val="FAFAFA"/>
                    </a:solidFill>
                  </a:tcPr>
                </a:tc>
                <a:tc>
                  <a:txBody>
                    <a:bodyPr/>
                    <a:lstStyle/>
                    <a:p>
                      <a:pPr algn="ctr"/>
                      <a:r>
                        <a:rPr lang="ro-RO" sz="800" b="1" u="none" strike="noStrike">
                          <a:solidFill>
                            <a:srgbClr val="000000"/>
                          </a:solidFill>
                          <a:effectLst/>
                          <a:latin typeface="verdana" panose="020B0604030504040204" pitchFamily="34" charset="0"/>
                        </a:rPr>
                        <a:t>79</a:t>
                      </a:r>
                    </a:p>
                  </a:txBody>
                  <a:tcPr marL="6675" marR="6675" marT="6675" marB="6675" anchor="ctr">
                    <a:lnL w="7620" cap="flat" cmpd="sng" algn="ctr">
                      <a:solidFill>
                        <a:srgbClr val="CCCCCC"/>
                      </a:solidFill>
                      <a:prstDash val="solid"/>
                      <a:round/>
                      <a:headEnd type="none" w="med" len="med"/>
                      <a:tailEnd type="none" w="med" len="med"/>
                    </a:lnL>
                    <a:lnR w="7620" cap="flat" cmpd="sng" algn="ctr">
                      <a:solidFill>
                        <a:srgbClr val="CCCCCC"/>
                      </a:solidFill>
                      <a:prstDash val="solid"/>
                      <a:round/>
                      <a:headEnd type="none" w="med" len="med"/>
                      <a:tailEnd type="none" w="med" len="med"/>
                    </a:lnR>
                    <a:lnT w="7620" cap="flat" cmpd="sng" algn="ctr">
                      <a:solidFill>
                        <a:srgbClr val="CCCCCC"/>
                      </a:solidFill>
                      <a:prstDash val="solid"/>
                      <a:round/>
                      <a:headEnd type="none" w="med" len="med"/>
                      <a:tailEnd type="none" w="med" len="med"/>
                    </a:lnT>
                    <a:lnB w="7620" cap="flat" cmpd="sng" algn="ctr">
                      <a:solidFill>
                        <a:srgbClr val="CCCCCC"/>
                      </a:solidFill>
                      <a:prstDash val="solid"/>
                      <a:round/>
                      <a:headEnd type="none" w="med" len="med"/>
                      <a:tailEnd type="none" w="med" len="med"/>
                    </a:lnB>
                    <a:solidFill>
                      <a:srgbClr val="FAFAFA"/>
                    </a:solidFill>
                  </a:tcPr>
                </a:tc>
                <a:tc>
                  <a:txBody>
                    <a:bodyPr/>
                    <a:lstStyle/>
                    <a:p>
                      <a:pPr algn="ctr"/>
                      <a:r>
                        <a:rPr lang="ro-RO" sz="800" b="1" u="none" strike="noStrike">
                          <a:solidFill>
                            <a:srgbClr val="000000"/>
                          </a:solidFill>
                          <a:effectLst/>
                          <a:latin typeface="verdana" panose="020B0604030504040204" pitchFamily="34" charset="0"/>
                        </a:rPr>
                        <a:t>47</a:t>
                      </a:r>
                    </a:p>
                  </a:txBody>
                  <a:tcPr marL="6675" marR="6675" marT="6675" marB="6675" anchor="ctr">
                    <a:lnL w="7620" cap="flat" cmpd="sng" algn="ctr">
                      <a:solidFill>
                        <a:srgbClr val="CCCCCC"/>
                      </a:solidFill>
                      <a:prstDash val="solid"/>
                      <a:round/>
                      <a:headEnd type="none" w="med" len="med"/>
                      <a:tailEnd type="none" w="med" len="med"/>
                    </a:lnL>
                    <a:lnR w="7620" cap="flat" cmpd="sng" algn="ctr">
                      <a:solidFill>
                        <a:srgbClr val="CCCCCC"/>
                      </a:solidFill>
                      <a:prstDash val="solid"/>
                      <a:round/>
                      <a:headEnd type="none" w="med" len="med"/>
                      <a:tailEnd type="none" w="med" len="med"/>
                    </a:lnR>
                    <a:lnT w="7620" cap="flat" cmpd="sng" algn="ctr">
                      <a:solidFill>
                        <a:srgbClr val="CCCCCC"/>
                      </a:solidFill>
                      <a:prstDash val="solid"/>
                      <a:round/>
                      <a:headEnd type="none" w="med" len="med"/>
                      <a:tailEnd type="none" w="med" len="med"/>
                    </a:lnT>
                    <a:lnB w="7620" cap="flat" cmpd="sng" algn="ctr">
                      <a:solidFill>
                        <a:srgbClr val="CCCCCC"/>
                      </a:solidFill>
                      <a:prstDash val="solid"/>
                      <a:round/>
                      <a:headEnd type="none" w="med" len="med"/>
                      <a:tailEnd type="none" w="med" len="med"/>
                    </a:lnB>
                    <a:solidFill>
                      <a:srgbClr val="FAFAFA"/>
                    </a:solidFill>
                  </a:tcPr>
                </a:tc>
                <a:extLst>
                  <a:ext uri="{0D108BD9-81ED-4DB2-BD59-A6C34878D82A}">
                    <a16:rowId xmlns:a16="http://schemas.microsoft.com/office/drawing/2014/main" val="1456212955"/>
                  </a:ext>
                </a:extLst>
              </a:tr>
              <a:tr h="970246">
                <a:tc>
                  <a:txBody>
                    <a:bodyPr/>
                    <a:lstStyle/>
                    <a:p>
                      <a:pPr algn="ctr"/>
                      <a:r>
                        <a:rPr lang="en-GB" sz="800" b="1" u="none" strike="noStrike" dirty="0">
                          <a:solidFill>
                            <a:srgbClr val="000000"/>
                          </a:solidFill>
                          <a:effectLst/>
                          <a:latin typeface="verdana" panose="020B0604030504040204" pitchFamily="34" charset="0"/>
                        </a:rPr>
                        <a:t>Active bribery (offering bribe)</a:t>
                      </a:r>
                      <a:endParaRPr lang="ro-RO" sz="800" b="1" u="none" strike="noStrike" dirty="0">
                        <a:solidFill>
                          <a:srgbClr val="000000"/>
                        </a:solidFill>
                        <a:effectLst/>
                        <a:latin typeface="verdana" panose="020B0604030504040204" pitchFamily="34" charset="0"/>
                      </a:endParaRPr>
                    </a:p>
                  </a:txBody>
                  <a:tcPr marL="6675" marR="6675" marT="6675" marB="6675" anchor="ctr">
                    <a:lnL w="7620" cap="flat" cmpd="sng" algn="ctr">
                      <a:solidFill>
                        <a:srgbClr val="FAFAFA"/>
                      </a:solidFill>
                      <a:prstDash val="solid"/>
                      <a:round/>
                      <a:headEnd type="none" w="med" len="med"/>
                      <a:tailEnd type="none" w="med" len="med"/>
                    </a:lnL>
                    <a:lnR w="7620" cap="flat" cmpd="sng" algn="ctr">
                      <a:solidFill>
                        <a:srgbClr val="CCCCCC"/>
                      </a:solidFill>
                      <a:prstDash val="solid"/>
                      <a:round/>
                      <a:headEnd type="none" w="med" len="med"/>
                      <a:tailEnd type="none" w="med" len="med"/>
                    </a:lnR>
                    <a:lnT w="7620" cap="flat" cmpd="sng" algn="ctr">
                      <a:solidFill>
                        <a:srgbClr val="FAFAFA"/>
                      </a:solidFill>
                      <a:prstDash val="solid"/>
                      <a:round/>
                      <a:headEnd type="none" w="med" len="med"/>
                      <a:tailEnd type="none" w="med" len="med"/>
                    </a:lnT>
                    <a:lnB w="7620" cap="flat" cmpd="sng" algn="ctr">
                      <a:solidFill>
                        <a:srgbClr val="FAFAFA"/>
                      </a:solidFill>
                      <a:prstDash val="solid"/>
                      <a:round/>
                      <a:headEnd type="none" w="med" len="med"/>
                      <a:tailEnd type="none" w="med" len="med"/>
                    </a:lnB>
                    <a:solidFill>
                      <a:srgbClr val="E2ECF1"/>
                    </a:solidFill>
                  </a:tcPr>
                </a:tc>
                <a:tc>
                  <a:txBody>
                    <a:bodyPr/>
                    <a:lstStyle/>
                    <a:p>
                      <a:pPr algn="ctr"/>
                      <a:r>
                        <a:rPr lang="ro-RO" sz="800" b="1" u="none" strike="noStrike">
                          <a:solidFill>
                            <a:srgbClr val="000000"/>
                          </a:solidFill>
                          <a:effectLst/>
                          <a:latin typeface="verdana" panose="020B0604030504040204" pitchFamily="34" charset="0"/>
                        </a:rPr>
                        <a:t>43</a:t>
                      </a:r>
                    </a:p>
                  </a:txBody>
                  <a:tcPr marL="6675" marR="6675" marT="6675" marB="6675" anchor="ctr">
                    <a:lnL w="7620" cap="flat" cmpd="sng" algn="ctr">
                      <a:solidFill>
                        <a:srgbClr val="CCCCCC"/>
                      </a:solidFill>
                      <a:prstDash val="solid"/>
                      <a:round/>
                      <a:headEnd type="none" w="med" len="med"/>
                      <a:tailEnd type="none" w="med" len="med"/>
                    </a:lnL>
                    <a:lnR w="7620" cap="flat" cmpd="sng" algn="ctr">
                      <a:solidFill>
                        <a:srgbClr val="CCCCCC"/>
                      </a:solidFill>
                      <a:prstDash val="solid"/>
                      <a:round/>
                      <a:headEnd type="none" w="med" len="med"/>
                      <a:tailEnd type="none" w="med" len="med"/>
                    </a:lnR>
                    <a:lnT w="7620" cap="flat" cmpd="sng" algn="ctr">
                      <a:solidFill>
                        <a:srgbClr val="CCCCCC"/>
                      </a:solidFill>
                      <a:prstDash val="solid"/>
                      <a:round/>
                      <a:headEnd type="none" w="med" len="med"/>
                      <a:tailEnd type="none" w="med" len="med"/>
                    </a:lnT>
                    <a:lnB w="7620" cap="flat" cmpd="sng" algn="ctr">
                      <a:solidFill>
                        <a:srgbClr val="CCCCCC"/>
                      </a:solidFill>
                      <a:prstDash val="solid"/>
                      <a:round/>
                      <a:headEnd type="none" w="med" len="med"/>
                      <a:tailEnd type="none" w="med" len="med"/>
                    </a:lnB>
                    <a:solidFill>
                      <a:srgbClr val="FAFAFA"/>
                    </a:solidFill>
                  </a:tcPr>
                </a:tc>
                <a:tc>
                  <a:txBody>
                    <a:bodyPr/>
                    <a:lstStyle/>
                    <a:p>
                      <a:pPr algn="ctr"/>
                      <a:r>
                        <a:rPr lang="ro-RO" sz="800" b="1" u="none" strike="noStrike">
                          <a:solidFill>
                            <a:srgbClr val="000000"/>
                          </a:solidFill>
                          <a:effectLst/>
                          <a:latin typeface="verdana" panose="020B0604030504040204" pitchFamily="34" charset="0"/>
                        </a:rPr>
                        <a:t>63</a:t>
                      </a:r>
                    </a:p>
                  </a:txBody>
                  <a:tcPr marL="6675" marR="6675" marT="6675" marB="6675" anchor="ctr">
                    <a:lnL w="7620" cap="flat" cmpd="sng" algn="ctr">
                      <a:solidFill>
                        <a:srgbClr val="CCCCCC"/>
                      </a:solidFill>
                      <a:prstDash val="solid"/>
                      <a:round/>
                      <a:headEnd type="none" w="med" len="med"/>
                      <a:tailEnd type="none" w="med" len="med"/>
                    </a:lnL>
                    <a:lnR w="7620" cap="flat" cmpd="sng" algn="ctr">
                      <a:solidFill>
                        <a:srgbClr val="CCCCCC"/>
                      </a:solidFill>
                      <a:prstDash val="solid"/>
                      <a:round/>
                      <a:headEnd type="none" w="med" len="med"/>
                      <a:tailEnd type="none" w="med" len="med"/>
                    </a:lnR>
                    <a:lnT w="7620" cap="flat" cmpd="sng" algn="ctr">
                      <a:solidFill>
                        <a:srgbClr val="CCCCCC"/>
                      </a:solidFill>
                      <a:prstDash val="solid"/>
                      <a:round/>
                      <a:headEnd type="none" w="med" len="med"/>
                      <a:tailEnd type="none" w="med" len="med"/>
                    </a:lnT>
                    <a:lnB w="7620" cap="flat" cmpd="sng" algn="ctr">
                      <a:solidFill>
                        <a:srgbClr val="CCCCCC"/>
                      </a:solidFill>
                      <a:prstDash val="solid"/>
                      <a:round/>
                      <a:headEnd type="none" w="med" len="med"/>
                      <a:tailEnd type="none" w="med" len="med"/>
                    </a:lnB>
                    <a:solidFill>
                      <a:srgbClr val="FAFAFA"/>
                    </a:solidFill>
                  </a:tcPr>
                </a:tc>
                <a:tc>
                  <a:txBody>
                    <a:bodyPr/>
                    <a:lstStyle/>
                    <a:p>
                      <a:pPr algn="ctr"/>
                      <a:r>
                        <a:rPr lang="ro-RO" sz="800" b="1" u="none" strike="noStrike">
                          <a:solidFill>
                            <a:srgbClr val="000000"/>
                          </a:solidFill>
                          <a:effectLst/>
                          <a:latin typeface="verdana" panose="020B0604030504040204" pitchFamily="34" charset="0"/>
                        </a:rPr>
                        <a:t>122</a:t>
                      </a:r>
                    </a:p>
                  </a:txBody>
                  <a:tcPr marL="6675" marR="6675" marT="6675" marB="6675" anchor="ctr">
                    <a:lnL w="7620" cap="flat" cmpd="sng" algn="ctr">
                      <a:solidFill>
                        <a:srgbClr val="CCCCCC"/>
                      </a:solidFill>
                      <a:prstDash val="solid"/>
                      <a:round/>
                      <a:headEnd type="none" w="med" len="med"/>
                      <a:tailEnd type="none" w="med" len="med"/>
                    </a:lnL>
                    <a:lnR w="7620" cap="flat" cmpd="sng" algn="ctr">
                      <a:solidFill>
                        <a:srgbClr val="CCCCCC"/>
                      </a:solidFill>
                      <a:prstDash val="solid"/>
                      <a:round/>
                      <a:headEnd type="none" w="med" len="med"/>
                      <a:tailEnd type="none" w="med" len="med"/>
                    </a:lnR>
                    <a:lnT w="7620" cap="flat" cmpd="sng" algn="ctr">
                      <a:solidFill>
                        <a:srgbClr val="CCCCCC"/>
                      </a:solidFill>
                      <a:prstDash val="solid"/>
                      <a:round/>
                      <a:headEnd type="none" w="med" len="med"/>
                      <a:tailEnd type="none" w="med" len="med"/>
                    </a:lnT>
                    <a:lnB w="7620" cap="flat" cmpd="sng" algn="ctr">
                      <a:solidFill>
                        <a:srgbClr val="CCCCCC"/>
                      </a:solidFill>
                      <a:prstDash val="solid"/>
                      <a:round/>
                      <a:headEnd type="none" w="med" len="med"/>
                      <a:tailEnd type="none" w="med" len="med"/>
                    </a:lnB>
                    <a:solidFill>
                      <a:srgbClr val="FAFAFA"/>
                    </a:solidFill>
                  </a:tcPr>
                </a:tc>
                <a:tc>
                  <a:txBody>
                    <a:bodyPr/>
                    <a:lstStyle/>
                    <a:p>
                      <a:pPr algn="ctr"/>
                      <a:r>
                        <a:rPr lang="ro-RO" sz="800" b="1" u="none" strike="noStrike">
                          <a:solidFill>
                            <a:srgbClr val="000000"/>
                          </a:solidFill>
                          <a:effectLst/>
                          <a:latin typeface="verdana" panose="020B0604030504040204" pitchFamily="34" charset="0"/>
                        </a:rPr>
                        <a:t>68</a:t>
                      </a:r>
                    </a:p>
                  </a:txBody>
                  <a:tcPr marL="6675" marR="6675" marT="6675" marB="6675" anchor="ctr">
                    <a:lnL w="7620" cap="flat" cmpd="sng" algn="ctr">
                      <a:solidFill>
                        <a:srgbClr val="CCCCCC"/>
                      </a:solidFill>
                      <a:prstDash val="solid"/>
                      <a:round/>
                      <a:headEnd type="none" w="med" len="med"/>
                      <a:tailEnd type="none" w="med" len="med"/>
                    </a:lnL>
                    <a:lnR w="7620" cap="flat" cmpd="sng" algn="ctr">
                      <a:solidFill>
                        <a:srgbClr val="CCCCCC"/>
                      </a:solidFill>
                      <a:prstDash val="solid"/>
                      <a:round/>
                      <a:headEnd type="none" w="med" len="med"/>
                      <a:tailEnd type="none" w="med" len="med"/>
                    </a:lnR>
                    <a:lnT w="7620" cap="flat" cmpd="sng" algn="ctr">
                      <a:solidFill>
                        <a:srgbClr val="CCCCCC"/>
                      </a:solidFill>
                      <a:prstDash val="solid"/>
                      <a:round/>
                      <a:headEnd type="none" w="med" len="med"/>
                      <a:tailEnd type="none" w="med" len="med"/>
                    </a:lnT>
                    <a:lnB w="7620" cap="flat" cmpd="sng" algn="ctr">
                      <a:solidFill>
                        <a:srgbClr val="CCCCCC"/>
                      </a:solidFill>
                      <a:prstDash val="solid"/>
                      <a:round/>
                      <a:headEnd type="none" w="med" len="med"/>
                      <a:tailEnd type="none" w="med" len="med"/>
                    </a:lnB>
                    <a:solidFill>
                      <a:srgbClr val="FAFAFA"/>
                    </a:solidFill>
                  </a:tcPr>
                </a:tc>
                <a:tc>
                  <a:txBody>
                    <a:bodyPr/>
                    <a:lstStyle/>
                    <a:p>
                      <a:pPr algn="ctr"/>
                      <a:r>
                        <a:rPr lang="ro-RO" sz="800" b="1" u="none" strike="noStrike">
                          <a:solidFill>
                            <a:srgbClr val="000000"/>
                          </a:solidFill>
                          <a:effectLst/>
                          <a:latin typeface="verdana" panose="020B0604030504040204" pitchFamily="34" charset="0"/>
                        </a:rPr>
                        <a:t>72</a:t>
                      </a:r>
                    </a:p>
                  </a:txBody>
                  <a:tcPr marL="6675" marR="6675" marT="6675" marB="6675" anchor="ctr">
                    <a:lnL w="7620" cap="flat" cmpd="sng" algn="ctr">
                      <a:solidFill>
                        <a:srgbClr val="CCCCCC"/>
                      </a:solidFill>
                      <a:prstDash val="solid"/>
                      <a:round/>
                      <a:headEnd type="none" w="med" len="med"/>
                      <a:tailEnd type="none" w="med" len="med"/>
                    </a:lnL>
                    <a:lnR w="7620" cap="flat" cmpd="sng" algn="ctr">
                      <a:solidFill>
                        <a:srgbClr val="CCCCCC"/>
                      </a:solidFill>
                      <a:prstDash val="solid"/>
                      <a:round/>
                      <a:headEnd type="none" w="med" len="med"/>
                      <a:tailEnd type="none" w="med" len="med"/>
                    </a:lnR>
                    <a:lnT w="7620" cap="flat" cmpd="sng" algn="ctr">
                      <a:solidFill>
                        <a:srgbClr val="CCCCCC"/>
                      </a:solidFill>
                      <a:prstDash val="solid"/>
                      <a:round/>
                      <a:headEnd type="none" w="med" len="med"/>
                      <a:tailEnd type="none" w="med" len="med"/>
                    </a:lnT>
                    <a:lnB w="7620" cap="flat" cmpd="sng" algn="ctr">
                      <a:solidFill>
                        <a:srgbClr val="CCCCCC"/>
                      </a:solidFill>
                      <a:prstDash val="solid"/>
                      <a:round/>
                      <a:headEnd type="none" w="med" len="med"/>
                      <a:tailEnd type="none" w="med" len="med"/>
                    </a:lnB>
                    <a:solidFill>
                      <a:srgbClr val="FAFAFA"/>
                    </a:solidFill>
                  </a:tcPr>
                </a:tc>
                <a:tc>
                  <a:txBody>
                    <a:bodyPr/>
                    <a:lstStyle/>
                    <a:p>
                      <a:pPr algn="ctr"/>
                      <a:r>
                        <a:rPr lang="ro-RO" sz="800" b="1" u="none" strike="noStrike" dirty="0">
                          <a:solidFill>
                            <a:srgbClr val="000000"/>
                          </a:solidFill>
                          <a:effectLst/>
                          <a:latin typeface="verdana" panose="020B0604030504040204" pitchFamily="34" charset="0"/>
                        </a:rPr>
                        <a:t>81</a:t>
                      </a:r>
                    </a:p>
                  </a:txBody>
                  <a:tcPr marL="6675" marR="6675" marT="6675" marB="6675" anchor="ctr">
                    <a:lnL w="7620" cap="flat" cmpd="sng" algn="ctr">
                      <a:solidFill>
                        <a:srgbClr val="CCCCCC"/>
                      </a:solidFill>
                      <a:prstDash val="solid"/>
                      <a:round/>
                      <a:headEnd type="none" w="med" len="med"/>
                      <a:tailEnd type="none" w="med" len="med"/>
                    </a:lnL>
                    <a:lnR w="7620" cap="flat" cmpd="sng" algn="ctr">
                      <a:solidFill>
                        <a:srgbClr val="CCCCCC"/>
                      </a:solidFill>
                      <a:prstDash val="solid"/>
                      <a:round/>
                      <a:headEnd type="none" w="med" len="med"/>
                      <a:tailEnd type="none" w="med" len="med"/>
                    </a:lnR>
                    <a:lnT w="7620" cap="flat" cmpd="sng" algn="ctr">
                      <a:solidFill>
                        <a:srgbClr val="CCCCCC"/>
                      </a:solidFill>
                      <a:prstDash val="solid"/>
                      <a:round/>
                      <a:headEnd type="none" w="med" len="med"/>
                      <a:tailEnd type="none" w="med" len="med"/>
                    </a:lnT>
                    <a:lnB w="7620" cap="flat" cmpd="sng" algn="ctr">
                      <a:solidFill>
                        <a:srgbClr val="CCCCCC"/>
                      </a:solidFill>
                      <a:prstDash val="solid"/>
                      <a:round/>
                      <a:headEnd type="none" w="med" len="med"/>
                      <a:tailEnd type="none" w="med" len="med"/>
                    </a:lnB>
                    <a:solidFill>
                      <a:srgbClr val="FAFAFA"/>
                    </a:solidFill>
                  </a:tcPr>
                </a:tc>
                <a:tc>
                  <a:txBody>
                    <a:bodyPr/>
                    <a:lstStyle/>
                    <a:p>
                      <a:pPr algn="ctr"/>
                      <a:r>
                        <a:rPr lang="ro-RO" sz="800" b="1" u="none" strike="noStrike" dirty="0">
                          <a:solidFill>
                            <a:srgbClr val="000000"/>
                          </a:solidFill>
                          <a:effectLst/>
                          <a:latin typeface="verdana" panose="020B0604030504040204" pitchFamily="34" charset="0"/>
                        </a:rPr>
                        <a:t>143</a:t>
                      </a:r>
                    </a:p>
                  </a:txBody>
                  <a:tcPr marL="6675" marR="6675" marT="6675" marB="6675" anchor="ctr">
                    <a:lnL w="7620" cap="flat" cmpd="sng" algn="ctr">
                      <a:solidFill>
                        <a:srgbClr val="CCCCCC"/>
                      </a:solidFill>
                      <a:prstDash val="solid"/>
                      <a:round/>
                      <a:headEnd type="none" w="med" len="med"/>
                      <a:tailEnd type="none" w="med" len="med"/>
                    </a:lnL>
                    <a:lnR w="7620" cap="flat" cmpd="sng" algn="ctr">
                      <a:solidFill>
                        <a:srgbClr val="CCCCCC"/>
                      </a:solidFill>
                      <a:prstDash val="solid"/>
                      <a:round/>
                      <a:headEnd type="none" w="med" len="med"/>
                      <a:tailEnd type="none" w="med" len="med"/>
                    </a:lnR>
                    <a:lnT w="7620" cap="flat" cmpd="sng" algn="ctr">
                      <a:solidFill>
                        <a:srgbClr val="CCCCCC"/>
                      </a:solidFill>
                      <a:prstDash val="solid"/>
                      <a:round/>
                      <a:headEnd type="none" w="med" len="med"/>
                      <a:tailEnd type="none" w="med" len="med"/>
                    </a:lnT>
                    <a:lnB w="7620" cap="flat" cmpd="sng" algn="ctr">
                      <a:solidFill>
                        <a:srgbClr val="CCCCCC"/>
                      </a:solidFill>
                      <a:prstDash val="solid"/>
                      <a:round/>
                      <a:headEnd type="none" w="med" len="med"/>
                      <a:tailEnd type="none" w="med" len="med"/>
                    </a:lnB>
                    <a:solidFill>
                      <a:srgbClr val="FAFAFA"/>
                    </a:solidFill>
                  </a:tcPr>
                </a:tc>
                <a:tc>
                  <a:txBody>
                    <a:bodyPr/>
                    <a:lstStyle/>
                    <a:p>
                      <a:pPr algn="ctr"/>
                      <a:r>
                        <a:rPr lang="ro-RO" sz="800" b="1" u="none" strike="noStrike" dirty="0">
                          <a:solidFill>
                            <a:srgbClr val="000000"/>
                          </a:solidFill>
                          <a:effectLst/>
                          <a:latin typeface="verdana" panose="020B0604030504040204" pitchFamily="34" charset="0"/>
                        </a:rPr>
                        <a:t>163</a:t>
                      </a:r>
                    </a:p>
                  </a:txBody>
                  <a:tcPr marL="6675" marR="6675" marT="6675" marB="6675" anchor="ctr">
                    <a:lnL w="7620" cap="flat" cmpd="sng" algn="ctr">
                      <a:solidFill>
                        <a:srgbClr val="CCCCCC"/>
                      </a:solidFill>
                      <a:prstDash val="solid"/>
                      <a:round/>
                      <a:headEnd type="none" w="med" len="med"/>
                      <a:tailEnd type="none" w="med" len="med"/>
                    </a:lnL>
                    <a:lnR w="7620" cap="flat" cmpd="sng" algn="ctr">
                      <a:solidFill>
                        <a:srgbClr val="CCCCCC"/>
                      </a:solidFill>
                      <a:prstDash val="solid"/>
                      <a:round/>
                      <a:headEnd type="none" w="med" len="med"/>
                      <a:tailEnd type="none" w="med" len="med"/>
                    </a:lnR>
                    <a:lnT w="7620" cap="flat" cmpd="sng" algn="ctr">
                      <a:solidFill>
                        <a:srgbClr val="CCCCCC"/>
                      </a:solidFill>
                      <a:prstDash val="solid"/>
                      <a:round/>
                      <a:headEnd type="none" w="med" len="med"/>
                      <a:tailEnd type="none" w="med" len="med"/>
                    </a:lnT>
                    <a:lnB w="7620" cap="flat" cmpd="sng" algn="ctr">
                      <a:solidFill>
                        <a:srgbClr val="CCCCCC"/>
                      </a:solidFill>
                      <a:prstDash val="solid"/>
                      <a:round/>
                      <a:headEnd type="none" w="med" len="med"/>
                      <a:tailEnd type="none" w="med" len="med"/>
                    </a:lnB>
                    <a:solidFill>
                      <a:srgbClr val="FAFAFA"/>
                    </a:solidFill>
                  </a:tcPr>
                </a:tc>
                <a:tc>
                  <a:txBody>
                    <a:bodyPr/>
                    <a:lstStyle/>
                    <a:p>
                      <a:pPr algn="ctr"/>
                      <a:r>
                        <a:rPr lang="ro-RO" sz="800" b="1" u="none" strike="noStrike">
                          <a:solidFill>
                            <a:srgbClr val="000000"/>
                          </a:solidFill>
                          <a:effectLst/>
                          <a:latin typeface="verdana" panose="020B0604030504040204" pitchFamily="34" charset="0"/>
                        </a:rPr>
                        <a:t>142</a:t>
                      </a:r>
                    </a:p>
                  </a:txBody>
                  <a:tcPr marL="6675" marR="6675" marT="6675" marB="6675" anchor="ctr">
                    <a:lnL w="7620" cap="flat" cmpd="sng" algn="ctr">
                      <a:solidFill>
                        <a:srgbClr val="CCCCCC"/>
                      </a:solidFill>
                      <a:prstDash val="solid"/>
                      <a:round/>
                      <a:headEnd type="none" w="med" len="med"/>
                      <a:tailEnd type="none" w="med" len="med"/>
                    </a:lnL>
                    <a:lnR w="7620" cap="flat" cmpd="sng" algn="ctr">
                      <a:solidFill>
                        <a:srgbClr val="CCCCCC"/>
                      </a:solidFill>
                      <a:prstDash val="solid"/>
                      <a:round/>
                      <a:headEnd type="none" w="med" len="med"/>
                      <a:tailEnd type="none" w="med" len="med"/>
                    </a:lnR>
                    <a:lnT w="7620" cap="flat" cmpd="sng" algn="ctr">
                      <a:solidFill>
                        <a:srgbClr val="CCCCCC"/>
                      </a:solidFill>
                      <a:prstDash val="solid"/>
                      <a:round/>
                      <a:headEnd type="none" w="med" len="med"/>
                      <a:tailEnd type="none" w="med" len="med"/>
                    </a:lnT>
                    <a:lnB w="7620" cap="flat" cmpd="sng" algn="ctr">
                      <a:solidFill>
                        <a:srgbClr val="CCCCCC"/>
                      </a:solidFill>
                      <a:prstDash val="solid"/>
                      <a:round/>
                      <a:headEnd type="none" w="med" len="med"/>
                      <a:tailEnd type="none" w="med" len="med"/>
                    </a:lnB>
                    <a:solidFill>
                      <a:srgbClr val="FAFAFA"/>
                    </a:solidFill>
                  </a:tcPr>
                </a:tc>
                <a:tc>
                  <a:txBody>
                    <a:bodyPr/>
                    <a:lstStyle/>
                    <a:p>
                      <a:pPr algn="ctr"/>
                      <a:r>
                        <a:rPr lang="ro-RO" sz="800" b="1" u="none" strike="noStrike">
                          <a:solidFill>
                            <a:srgbClr val="000000"/>
                          </a:solidFill>
                          <a:effectLst/>
                          <a:latin typeface="verdana" panose="020B0604030504040204" pitchFamily="34" charset="0"/>
                        </a:rPr>
                        <a:t>95</a:t>
                      </a:r>
                    </a:p>
                  </a:txBody>
                  <a:tcPr marL="6675" marR="6675" marT="6675" marB="6675" anchor="ctr">
                    <a:lnL w="7620" cap="flat" cmpd="sng" algn="ctr">
                      <a:solidFill>
                        <a:srgbClr val="CCCCCC"/>
                      </a:solidFill>
                      <a:prstDash val="solid"/>
                      <a:round/>
                      <a:headEnd type="none" w="med" len="med"/>
                      <a:tailEnd type="none" w="med" len="med"/>
                    </a:lnL>
                    <a:lnR w="7620" cap="flat" cmpd="sng" algn="ctr">
                      <a:solidFill>
                        <a:srgbClr val="CCCCCC"/>
                      </a:solidFill>
                      <a:prstDash val="solid"/>
                      <a:round/>
                      <a:headEnd type="none" w="med" len="med"/>
                      <a:tailEnd type="none" w="med" len="med"/>
                    </a:lnR>
                    <a:lnT w="7620" cap="flat" cmpd="sng" algn="ctr">
                      <a:solidFill>
                        <a:srgbClr val="CCCCCC"/>
                      </a:solidFill>
                      <a:prstDash val="solid"/>
                      <a:round/>
                      <a:headEnd type="none" w="med" len="med"/>
                      <a:tailEnd type="none" w="med" len="med"/>
                    </a:lnT>
                    <a:lnB w="7620" cap="flat" cmpd="sng" algn="ctr">
                      <a:solidFill>
                        <a:srgbClr val="CCCCCC"/>
                      </a:solidFill>
                      <a:prstDash val="solid"/>
                      <a:round/>
                      <a:headEnd type="none" w="med" len="med"/>
                      <a:tailEnd type="none" w="med" len="med"/>
                    </a:lnB>
                    <a:solidFill>
                      <a:srgbClr val="FAFAFA"/>
                    </a:solidFill>
                  </a:tcPr>
                </a:tc>
                <a:tc>
                  <a:txBody>
                    <a:bodyPr/>
                    <a:lstStyle/>
                    <a:p>
                      <a:pPr algn="ctr"/>
                      <a:r>
                        <a:rPr lang="ro-RO" sz="800" b="1" u="none" strike="noStrike">
                          <a:solidFill>
                            <a:srgbClr val="000000"/>
                          </a:solidFill>
                          <a:effectLst/>
                          <a:latin typeface="verdana" panose="020B0604030504040204" pitchFamily="34" charset="0"/>
                        </a:rPr>
                        <a:t>85</a:t>
                      </a:r>
                    </a:p>
                  </a:txBody>
                  <a:tcPr marL="6675" marR="6675" marT="6675" marB="6675" anchor="ctr">
                    <a:lnL w="7620" cap="flat" cmpd="sng" algn="ctr">
                      <a:solidFill>
                        <a:srgbClr val="CCCCCC"/>
                      </a:solidFill>
                      <a:prstDash val="solid"/>
                      <a:round/>
                      <a:headEnd type="none" w="med" len="med"/>
                      <a:tailEnd type="none" w="med" len="med"/>
                    </a:lnL>
                    <a:lnR w="7620" cap="flat" cmpd="sng" algn="ctr">
                      <a:solidFill>
                        <a:srgbClr val="CCCCCC"/>
                      </a:solidFill>
                      <a:prstDash val="solid"/>
                      <a:round/>
                      <a:headEnd type="none" w="med" len="med"/>
                      <a:tailEnd type="none" w="med" len="med"/>
                    </a:lnR>
                    <a:lnT w="7620" cap="flat" cmpd="sng" algn="ctr">
                      <a:solidFill>
                        <a:srgbClr val="CCCCCC"/>
                      </a:solidFill>
                      <a:prstDash val="solid"/>
                      <a:round/>
                      <a:headEnd type="none" w="med" len="med"/>
                      <a:tailEnd type="none" w="med" len="med"/>
                    </a:lnT>
                    <a:lnB w="7620" cap="flat" cmpd="sng" algn="ctr">
                      <a:solidFill>
                        <a:srgbClr val="CCCCCC"/>
                      </a:solidFill>
                      <a:prstDash val="solid"/>
                      <a:round/>
                      <a:headEnd type="none" w="med" len="med"/>
                      <a:tailEnd type="none" w="med" len="med"/>
                    </a:lnB>
                    <a:solidFill>
                      <a:srgbClr val="FAFAFA"/>
                    </a:solidFill>
                  </a:tcPr>
                </a:tc>
                <a:extLst>
                  <a:ext uri="{0D108BD9-81ED-4DB2-BD59-A6C34878D82A}">
                    <a16:rowId xmlns:a16="http://schemas.microsoft.com/office/drawing/2014/main" val="4212921158"/>
                  </a:ext>
                </a:extLst>
              </a:tr>
              <a:tr h="1057133">
                <a:tc>
                  <a:txBody>
                    <a:bodyPr/>
                    <a:lstStyle/>
                    <a:p>
                      <a:pPr algn="ctr"/>
                      <a:r>
                        <a:rPr lang="fr-FR" sz="900" b="1" u="none" strike="noStrike" dirty="0">
                          <a:solidFill>
                            <a:srgbClr val="000000"/>
                          </a:solidFill>
                          <a:effectLst/>
                          <a:latin typeface="verdana" panose="020B0604030504040204" pitchFamily="34" charset="0"/>
                        </a:rPr>
                        <a:t>Influence </a:t>
                      </a:r>
                      <a:r>
                        <a:rPr lang="fr-FR" sz="900" b="1" u="none" strike="noStrike" dirty="0" err="1">
                          <a:solidFill>
                            <a:srgbClr val="000000"/>
                          </a:solidFill>
                          <a:effectLst/>
                          <a:latin typeface="verdana" panose="020B0604030504040204" pitchFamily="34" charset="0"/>
                        </a:rPr>
                        <a:t>peddling</a:t>
                      </a:r>
                      <a:endParaRPr lang="fr-FR" sz="900" b="1" u="none" strike="noStrike" dirty="0">
                        <a:solidFill>
                          <a:srgbClr val="000000"/>
                        </a:solidFill>
                        <a:effectLst/>
                        <a:latin typeface="verdana" panose="020B0604030504040204" pitchFamily="34" charset="0"/>
                      </a:endParaRPr>
                    </a:p>
                  </a:txBody>
                  <a:tcPr marL="6675" marR="6675" marT="6675" marB="6675" anchor="ctr">
                    <a:lnL w="7620" cap="flat" cmpd="sng" algn="ctr">
                      <a:solidFill>
                        <a:srgbClr val="FAFAFA"/>
                      </a:solidFill>
                      <a:prstDash val="solid"/>
                      <a:round/>
                      <a:headEnd type="none" w="med" len="med"/>
                      <a:tailEnd type="none" w="med" len="med"/>
                    </a:lnL>
                    <a:lnR w="7620" cap="flat" cmpd="sng" algn="ctr">
                      <a:solidFill>
                        <a:srgbClr val="CCCCCC"/>
                      </a:solidFill>
                      <a:prstDash val="solid"/>
                      <a:round/>
                      <a:headEnd type="none" w="med" len="med"/>
                      <a:tailEnd type="none" w="med" len="med"/>
                    </a:lnR>
                    <a:lnT w="7620" cap="flat" cmpd="sng" algn="ctr">
                      <a:solidFill>
                        <a:srgbClr val="FAFAFA"/>
                      </a:solidFill>
                      <a:prstDash val="solid"/>
                      <a:round/>
                      <a:headEnd type="none" w="med" len="med"/>
                      <a:tailEnd type="none" w="med" len="med"/>
                    </a:lnT>
                    <a:lnB w="7620" cap="flat" cmpd="sng" algn="ctr">
                      <a:solidFill>
                        <a:srgbClr val="CCCCCC"/>
                      </a:solidFill>
                      <a:prstDash val="solid"/>
                      <a:round/>
                      <a:headEnd type="none" w="med" len="med"/>
                      <a:tailEnd type="none" w="med" len="med"/>
                    </a:lnB>
                    <a:solidFill>
                      <a:srgbClr val="E2ECF1"/>
                    </a:solidFill>
                  </a:tcPr>
                </a:tc>
                <a:tc>
                  <a:txBody>
                    <a:bodyPr/>
                    <a:lstStyle/>
                    <a:p>
                      <a:pPr algn="ctr"/>
                      <a:r>
                        <a:rPr lang="ro-RO" sz="800" b="1" u="none" strike="noStrike">
                          <a:solidFill>
                            <a:srgbClr val="000000"/>
                          </a:solidFill>
                          <a:effectLst/>
                          <a:latin typeface="verdana" panose="020B0604030504040204" pitchFamily="34" charset="0"/>
                        </a:rPr>
                        <a:t>64</a:t>
                      </a:r>
                    </a:p>
                  </a:txBody>
                  <a:tcPr marL="6675" marR="6675" marT="6675" marB="6675" anchor="ctr">
                    <a:lnL w="7620" cap="flat" cmpd="sng" algn="ctr">
                      <a:solidFill>
                        <a:srgbClr val="CCCCCC"/>
                      </a:solidFill>
                      <a:prstDash val="solid"/>
                      <a:round/>
                      <a:headEnd type="none" w="med" len="med"/>
                      <a:tailEnd type="none" w="med" len="med"/>
                    </a:lnL>
                    <a:lnR w="7620" cap="flat" cmpd="sng" algn="ctr">
                      <a:solidFill>
                        <a:srgbClr val="CCCCCC"/>
                      </a:solidFill>
                      <a:prstDash val="solid"/>
                      <a:round/>
                      <a:headEnd type="none" w="med" len="med"/>
                      <a:tailEnd type="none" w="med" len="med"/>
                    </a:lnR>
                    <a:lnT w="7620" cap="flat" cmpd="sng" algn="ctr">
                      <a:solidFill>
                        <a:srgbClr val="CCCCCC"/>
                      </a:solidFill>
                      <a:prstDash val="solid"/>
                      <a:round/>
                      <a:headEnd type="none" w="med" len="med"/>
                      <a:tailEnd type="none" w="med" len="med"/>
                    </a:lnT>
                    <a:lnB w="7620" cap="flat" cmpd="sng" algn="ctr">
                      <a:solidFill>
                        <a:srgbClr val="CCCCCC"/>
                      </a:solidFill>
                      <a:prstDash val="solid"/>
                      <a:round/>
                      <a:headEnd type="none" w="med" len="med"/>
                      <a:tailEnd type="none" w="med" len="med"/>
                    </a:lnB>
                    <a:solidFill>
                      <a:srgbClr val="FAFAFA"/>
                    </a:solidFill>
                  </a:tcPr>
                </a:tc>
                <a:tc>
                  <a:txBody>
                    <a:bodyPr/>
                    <a:lstStyle/>
                    <a:p>
                      <a:pPr algn="ctr"/>
                      <a:r>
                        <a:rPr lang="ro-RO" sz="800" b="1" u="none" strike="noStrike">
                          <a:solidFill>
                            <a:srgbClr val="000000"/>
                          </a:solidFill>
                          <a:effectLst/>
                          <a:latin typeface="verdana" panose="020B0604030504040204" pitchFamily="34" charset="0"/>
                        </a:rPr>
                        <a:t>107</a:t>
                      </a:r>
                    </a:p>
                  </a:txBody>
                  <a:tcPr marL="6675" marR="6675" marT="6675" marB="6675" anchor="ctr">
                    <a:lnL w="7620" cap="flat" cmpd="sng" algn="ctr">
                      <a:solidFill>
                        <a:srgbClr val="CCCCCC"/>
                      </a:solidFill>
                      <a:prstDash val="solid"/>
                      <a:round/>
                      <a:headEnd type="none" w="med" len="med"/>
                      <a:tailEnd type="none" w="med" len="med"/>
                    </a:lnL>
                    <a:lnR w="7620" cap="flat" cmpd="sng" algn="ctr">
                      <a:solidFill>
                        <a:srgbClr val="CCCCCC"/>
                      </a:solidFill>
                      <a:prstDash val="solid"/>
                      <a:round/>
                      <a:headEnd type="none" w="med" len="med"/>
                      <a:tailEnd type="none" w="med" len="med"/>
                    </a:lnR>
                    <a:lnT w="7620" cap="flat" cmpd="sng" algn="ctr">
                      <a:solidFill>
                        <a:srgbClr val="CCCCCC"/>
                      </a:solidFill>
                      <a:prstDash val="solid"/>
                      <a:round/>
                      <a:headEnd type="none" w="med" len="med"/>
                      <a:tailEnd type="none" w="med" len="med"/>
                    </a:lnT>
                    <a:lnB w="7620" cap="flat" cmpd="sng" algn="ctr">
                      <a:solidFill>
                        <a:srgbClr val="CCCCCC"/>
                      </a:solidFill>
                      <a:prstDash val="solid"/>
                      <a:round/>
                      <a:headEnd type="none" w="med" len="med"/>
                      <a:tailEnd type="none" w="med" len="med"/>
                    </a:lnB>
                    <a:solidFill>
                      <a:srgbClr val="FAFAFA"/>
                    </a:solidFill>
                  </a:tcPr>
                </a:tc>
                <a:tc>
                  <a:txBody>
                    <a:bodyPr/>
                    <a:lstStyle/>
                    <a:p>
                      <a:pPr algn="ctr"/>
                      <a:r>
                        <a:rPr lang="ro-RO" sz="800" b="1" u="none" strike="noStrike">
                          <a:solidFill>
                            <a:srgbClr val="000000"/>
                          </a:solidFill>
                          <a:effectLst/>
                          <a:latin typeface="verdana" panose="020B0604030504040204" pitchFamily="34" charset="0"/>
                        </a:rPr>
                        <a:t>88</a:t>
                      </a:r>
                    </a:p>
                  </a:txBody>
                  <a:tcPr marL="6675" marR="6675" marT="6675" marB="6675" anchor="ctr">
                    <a:lnL w="7620" cap="flat" cmpd="sng" algn="ctr">
                      <a:solidFill>
                        <a:srgbClr val="CCCCCC"/>
                      </a:solidFill>
                      <a:prstDash val="solid"/>
                      <a:round/>
                      <a:headEnd type="none" w="med" len="med"/>
                      <a:tailEnd type="none" w="med" len="med"/>
                    </a:lnL>
                    <a:lnR w="7620" cap="flat" cmpd="sng" algn="ctr">
                      <a:solidFill>
                        <a:srgbClr val="CCCCCC"/>
                      </a:solidFill>
                      <a:prstDash val="solid"/>
                      <a:round/>
                      <a:headEnd type="none" w="med" len="med"/>
                      <a:tailEnd type="none" w="med" len="med"/>
                    </a:lnR>
                    <a:lnT w="7620" cap="flat" cmpd="sng" algn="ctr">
                      <a:solidFill>
                        <a:srgbClr val="CCCCCC"/>
                      </a:solidFill>
                      <a:prstDash val="solid"/>
                      <a:round/>
                      <a:headEnd type="none" w="med" len="med"/>
                      <a:tailEnd type="none" w="med" len="med"/>
                    </a:lnT>
                    <a:lnB w="7620" cap="flat" cmpd="sng" algn="ctr">
                      <a:solidFill>
                        <a:srgbClr val="CCCCCC"/>
                      </a:solidFill>
                      <a:prstDash val="solid"/>
                      <a:round/>
                      <a:headEnd type="none" w="med" len="med"/>
                      <a:tailEnd type="none" w="med" len="med"/>
                    </a:lnB>
                    <a:solidFill>
                      <a:srgbClr val="FAFAFA"/>
                    </a:solidFill>
                  </a:tcPr>
                </a:tc>
                <a:tc>
                  <a:txBody>
                    <a:bodyPr/>
                    <a:lstStyle/>
                    <a:p>
                      <a:pPr algn="ctr"/>
                      <a:r>
                        <a:rPr lang="ro-RO" sz="800" b="1" u="none" strike="noStrike">
                          <a:solidFill>
                            <a:srgbClr val="000000"/>
                          </a:solidFill>
                          <a:effectLst/>
                          <a:latin typeface="verdana" panose="020B0604030504040204" pitchFamily="34" charset="0"/>
                        </a:rPr>
                        <a:t>140</a:t>
                      </a:r>
                    </a:p>
                  </a:txBody>
                  <a:tcPr marL="6675" marR="6675" marT="6675" marB="6675" anchor="ctr">
                    <a:lnL w="7620" cap="flat" cmpd="sng" algn="ctr">
                      <a:solidFill>
                        <a:srgbClr val="CCCCCC"/>
                      </a:solidFill>
                      <a:prstDash val="solid"/>
                      <a:round/>
                      <a:headEnd type="none" w="med" len="med"/>
                      <a:tailEnd type="none" w="med" len="med"/>
                    </a:lnL>
                    <a:lnR w="7620" cap="flat" cmpd="sng" algn="ctr">
                      <a:solidFill>
                        <a:srgbClr val="CCCCCC"/>
                      </a:solidFill>
                      <a:prstDash val="solid"/>
                      <a:round/>
                      <a:headEnd type="none" w="med" len="med"/>
                      <a:tailEnd type="none" w="med" len="med"/>
                    </a:lnR>
                    <a:lnT w="7620" cap="flat" cmpd="sng" algn="ctr">
                      <a:solidFill>
                        <a:srgbClr val="CCCCCC"/>
                      </a:solidFill>
                      <a:prstDash val="solid"/>
                      <a:round/>
                      <a:headEnd type="none" w="med" len="med"/>
                      <a:tailEnd type="none" w="med" len="med"/>
                    </a:lnT>
                    <a:lnB w="7620" cap="flat" cmpd="sng" algn="ctr">
                      <a:solidFill>
                        <a:srgbClr val="CCCCCC"/>
                      </a:solidFill>
                      <a:prstDash val="solid"/>
                      <a:round/>
                      <a:headEnd type="none" w="med" len="med"/>
                      <a:tailEnd type="none" w="med" len="med"/>
                    </a:lnB>
                    <a:solidFill>
                      <a:srgbClr val="FAFAFA"/>
                    </a:solidFill>
                  </a:tcPr>
                </a:tc>
                <a:tc>
                  <a:txBody>
                    <a:bodyPr/>
                    <a:lstStyle/>
                    <a:p>
                      <a:pPr algn="ctr"/>
                      <a:r>
                        <a:rPr lang="ro-RO" sz="800" b="1" u="none" strike="noStrike">
                          <a:solidFill>
                            <a:srgbClr val="000000"/>
                          </a:solidFill>
                          <a:effectLst/>
                          <a:latin typeface="verdana" panose="020B0604030504040204" pitchFamily="34" charset="0"/>
                        </a:rPr>
                        <a:t>95</a:t>
                      </a:r>
                    </a:p>
                  </a:txBody>
                  <a:tcPr marL="6675" marR="6675" marT="6675" marB="6675" anchor="ctr">
                    <a:lnL w="7620" cap="flat" cmpd="sng" algn="ctr">
                      <a:solidFill>
                        <a:srgbClr val="CCCCCC"/>
                      </a:solidFill>
                      <a:prstDash val="solid"/>
                      <a:round/>
                      <a:headEnd type="none" w="med" len="med"/>
                      <a:tailEnd type="none" w="med" len="med"/>
                    </a:lnL>
                    <a:lnR w="7620" cap="flat" cmpd="sng" algn="ctr">
                      <a:solidFill>
                        <a:srgbClr val="CCCCCC"/>
                      </a:solidFill>
                      <a:prstDash val="solid"/>
                      <a:round/>
                      <a:headEnd type="none" w="med" len="med"/>
                      <a:tailEnd type="none" w="med" len="med"/>
                    </a:lnR>
                    <a:lnT w="7620" cap="flat" cmpd="sng" algn="ctr">
                      <a:solidFill>
                        <a:srgbClr val="CCCCCC"/>
                      </a:solidFill>
                      <a:prstDash val="solid"/>
                      <a:round/>
                      <a:headEnd type="none" w="med" len="med"/>
                      <a:tailEnd type="none" w="med" len="med"/>
                    </a:lnT>
                    <a:lnB w="7620" cap="flat" cmpd="sng" algn="ctr">
                      <a:solidFill>
                        <a:srgbClr val="CCCCCC"/>
                      </a:solidFill>
                      <a:prstDash val="solid"/>
                      <a:round/>
                      <a:headEnd type="none" w="med" len="med"/>
                      <a:tailEnd type="none" w="med" len="med"/>
                    </a:lnB>
                    <a:solidFill>
                      <a:srgbClr val="FAFAFA"/>
                    </a:solidFill>
                  </a:tcPr>
                </a:tc>
                <a:tc>
                  <a:txBody>
                    <a:bodyPr/>
                    <a:lstStyle/>
                    <a:p>
                      <a:pPr algn="ctr"/>
                      <a:r>
                        <a:rPr lang="ro-RO" sz="800" b="1" u="none" strike="noStrike">
                          <a:solidFill>
                            <a:srgbClr val="000000"/>
                          </a:solidFill>
                          <a:effectLst/>
                          <a:latin typeface="verdana" panose="020B0604030504040204" pitchFamily="34" charset="0"/>
                        </a:rPr>
                        <a:t>112</a:t>
                      </a:r>
                    </a:p>
                  </a:txBody>
                  <a:tcPr marL="6675" marR="6675" marT="6675" marB="6675" anchor="ctr">
                    <a:lnL w="7620" cap="flat" cmpd="sng" algn="ctr">
                      <a:solidFill>
                        <a:srgbClr val="CCCCCC"/>
                      </a:solidFill>
                      <a:prstDash val="solid"/>
                      <a:round/>
                      <a:headEnd type="none" w="med" len="med"/>
                      <a:tailEnd type="none" w="med" len="med"/>
                    </a:lnL>
                    <a:lnR w="7620" cap="flat" cmpd="sng" algn="ctr">
                      <a:solidFill>
                        <a:srgbClr val="CCCCCC"/>
                      </a:solidFill>
                      <a:prstDash val="solid"/>
                      <a:round/>
                      <a:headEnd type="none" w="med" len="med"/>
                      <a:tailEnd type="none" w="med" len="med"/>
                    </a:lnR>
                    <a:lnT w="7620" cap="flat" cmpd="sng" algn="ctr">
                      <a:solidFill>
                        <a:srgbClr val="CCCCCC"/>
                      </a:solidFill>
                      <a:prstDash val="solid"/>
                      <a:round/>
                      <a:headEnd type="none" w="med" len="med"/>
                      <a:tailEnd type="none" w="med" len="med"/>
                    </a:lnT>
                    <a:lnB w="7620" cap="flat" cmpd="sng" algn="ctr">
                      <a:solidFill>
                        <a:srgbClr val="CCCCCC"/>
                      </a:solidFill>
                      <a:prstDash val="solid"/>
                      <a:round/>
                      <a:headEnd type="none" w="med" len="med"/>
                      <a:tailEnd type="none" w="med" len="med"/>
                    </a:lnB>
                    <a:solidFill>
                      <a:srgbClr val="FAFAFA"/>
                    </a:solidFill>
                  </a:tcPr>
                </a:tc>
                <a:tc>
                  <a:txBody>
                    <a:bodyPr/>
                    <a:lstStyle/>
                    <a:p>
                      <a:pPr algn="ctr"/>
                      <a:r>
                        <a:rPr lang="ro-RO" sz="800" b="1" u="none" strike="noStrike">
                          <a:solidFill>
                            <a:srgbClr val="000000"/>
                          </a:solidFill>
                          <a:effectLst/>
                          <a:latin typeface="verdana" panose="020B0604030504040204" pitchFamily="34" charset="0"/>
                        </a:rPr>
                        <a:t>118</a:t>
                      </a:r>
                    </a:p>
                  </a:txBody>
                  <a:tcPr marL="6675" marR="6675" marT="6675" marB="6675" anchor="ctr">
                    <a:lnL w="7620" cap="flat" cmpd="sng" algn="ctr">
                      <a:solidFill>
                        <a:srgbClr val="CCCCCC"/>
                      </a:solidFill>
                      <a:prstDash val="solid"/>
                      <a:round/>
                      <a:headEnd type="none" w="med" len="med"/>
                      <a:tailEnd type="none" w="med" len="med"/>
                    </a:lnL>
                    <a:lnR w="7620" cap="flat" cmpd="sng" algn="ctr">
                      <a:solidFill>
                        <a:srgbClr val="CCCCCC"/>
                      </a:solidFill>
                      <a:prstDash val="solid"/>
                      <a:round/>
                      <a:headEnd type="none" w="med" len="med"/>
                      <a:tailEnd type="none" w="med" len="med"/>
                    </a:lnR>
                    <a:lnT w="7620" cap="flat" cmpd="sng" algn="ctr">
                      <a:solidFill>
                        <a:srgbClr val="CCCCCC"/>
                      </a:solidFill>
                      <a:prstDash val="solid"/>
                      <a:round/>
                      <a:headEnd type="none" w="med" len="med"/>
                      <a:tailEnd type="none" w="med" len="med"/>
                    </a:lnT>
                    <a:lnB w="7620" cap="flat" cmpd="sng" algn="ctr">
                      <a:solidFill>
                        <a:srgbClr val="CCCCCC"/>
                      </a:solidFill>
                      <a:prstDash val="solid"/>
                      <a:round/>
                      <a:headEnd type="none" w="med" len="med"/>
                      <a:tailEnd type="none" w="med" len="med"/>
                    </a:lnB>
                    <a:solidFill>
                      <a:srgbClr val="FAFAFA"/>
                    </a:solidFill>
                  </a:tcPr>
                </a:tc>
                <a:tc>
                  <a:txBody>
                    <a:bodyPr/>
                    <a:lstStyle/>
                    <a:p>
                      <a:pPr algn="ctr"/>
                      <a:r>
                        <a:rPr lang="ro-RO" sz="800" b="1" u="none" strike="noStrike">
                          <a:solidFill>
                            <a:srgbClr val="000000"/>
                          </a:solidFill>
                          <a:effectLst/>
                          <a:latin typeface="verdana" panose="020B0604030504040204" pitchFamily="34" charset="0"/>
                        </a:rPr>
                        <a:t>124</a:t>
                      </a:r>
                    </a:p>
                  </a:txBody>
                  <a:tcPr marL="6675" marR="6675" marT="6675" marB="6675" anchor="ctr">
                    <a:lnL w="7620" cap="flat" cmpd="sng" algn="ctr">
                      <a:solidFill>
                        <a:srgbClr val="CCCCCC"/>
                      </a:solidFill>
                      <a:prstDash val="solid"/>
                      <a:round/>
                      <a:headEnd type="none" w="med" len="med"/>
                      <a:tailEnd type="none" w="med" len="med"/>
                    </a:lnL>
                    <a:lnR w="7620" cap="flat" cmpd="sng" algn="ctr">
                      <a:solidFill>
                        <a:srgbClr val="CCCCCC"/>
                      </a:solidFill>
                      <a:prstDash val="solid"/>
                      <a:round/>
                      <a:headEnd type="none" w="med" len="med"/>
                      <a:tailEnd type="none" w="med" len="med"/>
                    </a:lnR>
                    <a:lnT w="7620" cap="flat" cmpd="sng" algn="ctr">
                      <a:solidFill>
                        <a:srgbClr val="CCCCCC"/>
                      </a:solidFill>
                      <a:prstDash val="solid"/>
                      <a:round/>
                      <a:headEnd type="none" w="med" len="med"/>
                      <a:tailEnd type="none" w="med" len="med"/>
                    </a:lnT>
                    <a:lnB w="7620" cap="flat" cmpd="sng" algn="ctr">
                      <a:solidFill>
                        <a:srgbClr val="CCCCCC"/>
                      </a:solidFill>
                      <a:prstDash val="solid"/>
                      <a:round/>
                      <a:headEnd type="none" w="med" len="med"/>
                      <a:tailEnd type="none" w="med" len="med"/>
                    </a:lnB>
                    <a:solidFill>
                      <a:srgbClr val="FAFAFA"/>
                    </a:solidFill>
                  </a:tcPr>
                </a:tc>
                <a:tc>
                  <a:txBody>
                    <a:bodyPr/>
                    <a:lstStyle/>
                    <a:p>
                      <a:pPr algn="ctr"/>
                      <a:r>
                        <a:rPr lang="ro-RO" sz="800" b="1" u="none" strike="noStrike" dirty="0">
                          <a:solidFill>
                            <a:srgbClr val="000000"/>
                          </a:solidFill>
                          <a:effectLst/>
                          <a:latin typeface="verdana" panose="020B0604030504040204" pitchFamily="34" charset="0"/>
                        </a:rPr>
                        <a:t>65</a:t>
                      </a:r>
                    </a:p>
                  </a:txBody>
                  <a:tcPr marL="6675" marR="6675" marT="6675" marB="6675" anchor="ctr">
                    <a:lnL w="7620" cap="flat" cmpd="sng" algn="ctr">
                      <a:solidFill>
                        <a:srgbClr val="CCCCCC"/>
                      </a:solidFill>
                      <a:prstDash val="solid"/>
                      <a:round/>
                      <a:headEnd type="none" w="med" len="med"/>
                      <a:tailEnd type="none" w="med" len="med"/>
                    </a:lnL>
                    <a:lnR w="7620" cap="flat" cmpd="sng" algn="ctr">
                      <a:solidFill>
                        <a:srgbClr val="CCCCCC"/>
                      </a:solidFill>
                      <a:prstDash val="solid"/>
                      <a:round/>
                      <a:headEnd type="none" w="med" len="med"/>
                      <a:tailEnd type="none" w="med" len="med"/>
                    </a:lnR>
                    <a:lnT w="7620" cap="flat" cmpd="sng" algn="ctr">
                      <a:solidFill>
                        <a:srgbClr val="CCCCCC"/>
                      </a:solidFill>
                      <a:prstDash val="solid"/>
                      <a:round/>
                      <a:headEnd type="none" w="med" len="med"/>
                      <a:tailEnd type="none" w="med" len="med"/>
                    </a:lnT>
                    <a:lnB w="7620" cap="flat" cmpd="sng" algn="ctr">
                      <a:solidFill>
                        <a:srgbClr val="CCCCCC"/>
                      </a:solidFill>
                      <a:prstDash val="solid"/>
                      <a:round/>
                      <a:headEnd type="none" w="med" len="med"/>
                      <a:tailEnd type="none" w="med" len="med"/>
                    </a:lnB>
                    <a:solidFill>
                      <a:srgbClr val="FAFAFA"/>
                    </a:solidFill>
                  </a:tcPr>
                </a:tc>
                <a:tc>
                  <a:txBody>
                    <a:bodyPr/>
                    <a:lstStyle/>
                    <a:p>
                      <a:pPr algn="ctr"/>
                      <a:r>
                        <a:rPr lang="ro-RO" sz="800" b="1" u="none" strike="noStrike" dirty="0">
                          <a:solidFill>
                            <a:srgbClr val="000000"/>
                          </a:solidFill>
                          <a:effectLst/>
                          <a:latin typeface="verdana" panose="020B0604030504040204" pitchFamily="34" charset="0"/>
                        </a:rPr>
                        <a:t>54</a:t>
                      </a:r>
                    </a:p>
                  </a:txBody>
                  <a:tcPr marL="6675" marR="6675" marT="6675" marB="6675" anchor="ctr">
                    <a:lnL w="7620" cap="flat" cmpd="sng" algn="ctr">
                      <a:solidFill>
                        <a:srgbClr val="CCCCCC"/>
                      </a:solidFill>
                      <a:prstDash val="solid"/>
                      <a:round/>
                      <a:headEnd type="none" w="med" len="med"/>
                      <a:tailEnd type="none" w="med" len="med"/>
                    </a:lnL>
                    <a:lnR w="7620" cap="flat" cmpd="sng" algn="ctr">
                      <a:solidFill>
                        <a:srgbClr val="CCCCCC"/>
                      </a:solidFill>
                      <a:prstDash val="solid"/>
                      <a:round/>
                      <a:headEnd type="none" w="med" len="med"/>
                      <a:tailEnd type="none" w="med" len="med"/>
                    </a:lnR>
                    <a:lnT w="7620" cap="flat" cmpd="sng" algn="ctr">
                      <a:solidFill>
                        <a:srgbClr val="CCCCCC"/>
                      </a:solidFill>
                      <a:prstDash val="solid"/>
                      <a:round/>
                      <a:headEnd type="none" w="med" len="med"/>
                      <a:tailEnd type="none" w="med" len="med"/>
                    </a:lnT>
                    <a:lnB w="7620" cap="flat" cmpd="sng" algn="ctr">
                      <a:solidFill>
                        <a:srgbClr val="CCCCCC"/>
                      </a:solidFill>
                      <a:prstDash val="solid"/>
                      <a:round/>
                      <a:headEnd type="none" w="med" len="med"/>
                      <a:tailEnd type="none" w="med" len="med"/>
                    </a:lnB>
                    <a:solidFill>
                      <a:srgbClr val="FAFAFA"/>
                    </a:solidFill>
                  </a:tcPr>
                </a:tc>
                <a:tc>
                  <a:txBody>
                    <a:bodyPr/>
                    <a:lstStyle/>
                    <a:p>
                      <a:pPr algn="ctr"/>
                      <a:r>
                        <a:rPr lang="ro-RO" sz="800" b="1" u="none" strike="noStrike" dirty="0">
                          <a:solidFill>
                            <a:srgbClr val="000000"/>
                          </a:solidFill>
                          <a:effectLst/>
                          <a:latin typeface="verdana" panose="020B0604030504040204" pitchFamily="34" charset="0"/>
                        </a:rPr>
                        <a:t>51</a:t>
                      </a:r>
                    </a:p>
                  </a:txBody>
                  <a:tcPr marL="6675" marR="6675" marT="6675" marB="6675" anchor="ctr">
                    <a:lnL w="7620" cap="flat" cmpd="sng" algn="ctr">
                      <a:solidFill>
                        <a:srgbClr val="CCCCCC"/>
                      </a:solidFill>
                      <a:prstDash val="solid"/>
                      <a:round/>
                      <a:headEnd type="none" w="med" len="med"/>
                      <a:tailEnd type="none" w="med" len="med"/>
                    </a:lnL>
                    <a:lnR w="7620" cap="flat" cmpd="sng" algn="ctr">
                      <a:solidFill>
                        <a:srgbClr val="CCCCCC"/>
                      </a:solidFill>
                      <a:prstDash val="solid"/>
                      <a:round/>
                      <a:headEnd type="none" w="med" len="med"/>
                      <a:tailEnd type="none" w="med" len="med"/>
                    </a:lnR>
                    <a:lnT w="7620" cap="flat" cmpd="sng" algn="ctr">
                      <a:solidFill>
                        <a:srgbClr val="CCCCCC"/>
                      </a:solidFill>
                      <a:prstDash val="solid"/>
                      <a:round/>
                      <a:headEnd type="none" w="med" len="med"/>
                      <a:tailEnd type="none" w="med" len="med"/>
                    </a:lnT>
                    <a:lnB w="7620" cap="flat" cmpd="sng" algn="ctr">
                      <a:solidFill>
                        <a:srgbClr val="CCCCCC"/>
                      </a:solidFill>
                      <a:prstDash val="solid"/>
                      <a:round/>
                      <a:headEnd type="none" w="med" len="med"/>
                      <a:tailEnd type="none" w="med" len="med"/>
                    </a:lnB>
                    <a:solidFill>
                      <a:srgbClr val="FAFAFA"/>
                    </a:solidFill>
                  </a:tcPr>
                </a:tc>
                <a:extLst>
                  <a:ext uri="{0D108BD9-81ED-4DB2-BD59-A6C34878D82A}">
                    <a16:rowId xmlns:a16="http://schemas.microsoft.com/office/drawing/2014/main" val="3493339635"/>
                  </a:ext>
                </a:extLst>
              </a:tr>
            </a:tbl>
          </a:graphicData>
        </a:graphic>
      </p:graphicFrame>
      <p:sp>
        <p:nvSpPr>
          <p:cNvPr id="11" name="Content Placeholder 2">
            <a:extLst>
              <a:ext uri="{FF2B5EF4-FFF2-40B4-BE49-F238E27FC236}">
                <a16:creationId xmlns:a16="http://schemas.microsoft.com/office/drawing/2014/main" id="{0C969975-F984-B6F0-CD7E-45A798F5266A}"/>
              </a:ext>
            </a:extLst>
          </p:cNvPr>
          <p:cNvSpPr txBox="1">
            <a:spLocks/>
          </p:cNvSpPr>
          <p:nvPr/>
        </p:nvSpPr>
        <p:spPr bwMode="auto">
          <a:xfrm>
            <a:off x="1676400" y="5939347"/>
            <a:ext cx="7772400" cy="8340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marL="342900" indent="-342900" algn="l" rtl="0" eaLnBrk="0" fontAlgn="base" hangingPunct="0">
              <a:spcBef>
                <a:spcPct val="20000"/>
              </a:spcBef>
              <a:spcAft>
                <a:spcPct val="0"/>
              </a:spcAft>
              <a:buClr>
                <a:srgbClr val="002E3F"/>
              </a:buClr>
              <a:buSzPct val="100000"/>
              <a:buFont typeface="Arial" panose="020B0604020202020204" pitchFamily="34" charset="0"/>
              <a:buChar char="•"/>
              <a:defRPr sz="3200" kern="1200">
                <a:solidFill>
                  <a:schemeClr val="bg2">
                    <a:lumMod val="25000"/>
                  </a:schemeClr>
                </a:solidFill>
                <a:latin typeface="+mn-lt"/>
                <a:ea typeface="+mn-ea"/>
                <a:cs typeface="+mn-cs"/>
              </a:defRPr>
            </a:lvl1pPr>
            <a:lvl2pPr marL="742950" indent="-285750" algn="l" rtl="0" eaLnBrk="0" fontAlgn="base" hangingPunct="0">
              <a:spcBef>
                <a:spcPct val="20000"/>
              </a:spcBef>
              <a:spcAft>
                <a:spcPct val="0"/>
              </a:spcAft>
              <a:buClr>
                <a:srgbClr val="002E3F"/>
              </a:buClr>
              <a:buSzPct val="100000"/>
              <a:buFont typeface="Arial" panose="020B0604020202020204" pitchFamily="34" charset="0"/>
              <a:buChar char="•"/>
              <a:defRPr sz="2800" kern="1200">
                <a:solidFill>
                  <a:schemeClr val="bg2">
                    <a:lumMod val="25000"/>
                  </a:schemeClr>
                </a:solidFill>
                <a:latin typeface="+mn-lt"/>
                <a:ea typeface="+mn-ea"/>
                <a:cs typeface="+mn-cs"/>
              </a:defRPr>
            </a:lvl2pPr>
            <a:lvl3pPr marL="1143000" indent="-228600" algn="l" rtl="0" eaLnBrk="0" fontAlgn="base" hangingPunct="0">
              <a:spcBef>
                <a:spcPct val="20000"/>
              </a:spcBef>
              <a:spcAft>
                <a:spcPct val="0"/>
              </a:spcAft>
              <a:buClr>
                <a:srgbClr val="002E3F"/>
              </a:buClr>
              <a:buSzPct val="100000"/>
              <a:buFont typeface="Arial" panose="020B0604020202020204" pitchFamily="34" charset="0"/>
              <a:buChar char="•"/>
              <a:defRPr sz="2400" kern="1200">
                <a:solidFill>
                  <a:schemeClr val="bg2">
                    <a:lumMod val="25000"/>
                  </a:schemeClr>
                </a:solidFill>
                <a:latin typeface="+mn-lt"/>
                <a:ea typeface="+mn-ea"/>
                <a:cs typeface="+mn-cs"/>
              </a:defRPr>
            </a:lvl3pPr>
            <a:lvl4pPr marL="1600200" indent="-228600" algn="l" rtl="0" eaLnBrk="0" fontAlgn="base" hangingPunct="0">
              <a:spcBef>
                <a:spcPct val="20000"/>
              </a:spcBef>
              <a:spcAft>
                <a:spcPct val="0"/>
              </a:spcAft>
              <a:buClr>
                <a:srgbClr val="002E3F"/>
              </a:buClr>
              <a:buSzPct val="100000"/>
              <a:buFont typeface="Arial" panose="020B0604020202020204" pitchFamily="34" charset="0"/>
              <a:buChar char="•"/>
              <a:defRPr sz="2000" kern="1200">
                <a:solidFill>
                  <a:schemeClr val="bg2">
                    <a:lumMod val="25000"/>
                  </a:schemeClr>
                </a:solidFill>
                <a:latin typeface="+mn-lt"/>
                <a:ea typeface="+mn-ea"/>
                <a:cs typeface="+mn-cs"/>
              </a:defRPr>
            </a:lvl4pPr>
            <a:lvl5pPr marL="2057400" indent="-228600" algn="l" rtl="0" eaLnBrk="0" fontAlgn="base" hangingPunct="0">
              <a:spcBef>
                <a:spcPct val="20000"/>
              </a:spcBef>
              <a:spcAft>
                <a:spcPct val="0"/>
              </a:spcAft>
              <a:buClr>
                <a:srgbClr val="002E3F"/>
              </a:buClr>
              <a:buSzPct val="100000"/>
              <a:buFont typeface="Arial" panose="020B0604020202020204" pitchFamily="34" charset="0"/>
              <a:buChar char="•"/>
              <a:defRPr sz="2000" kern="1200">
                <a:solidFill>
                  <a:schemeClr val="bg2">
                    <a:lumMod val="2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buFont typeface="Arial" panose="020B0604020202020204" pitchFamily="34" charset="0"/>
              <a:buNone/>
              <a:defRPr/>
            </a:pPr>
            <a:r>
              <a:rPr lang="en-US" sz="2000" dirty="0"/>
              <a:t>Source: </a:t>
            </a:r>
            <a:r>
              <a:rPr lang="en-US" sz="1600" i="1" dirty="0"/>
              <a:t>http://statistici.insse.ro:8077/tempo-online/#/pages/tables/insse-table</a:t>
            </a:r>
            <a:endParaRPr lang="en-US" sz="2000" i="1" dirty="0"/>
          </a:p>
        </p:txBody>
      </p:sp>
      <p:sp>
        <p:nvSpPr>
          <p:cNvPr id="13" name="Footer Placeholder 3">
            <a:extLst>
              <a:ext uri="{FF2B5EF4-FFF2-40B4-BE49-F238E27FC236}">
                <a16:creationId xmlns:a16="http://schemas.microsoft.com/office/drawing/2014/main" id="{B8BD6543-4C1B-13F2-E3B6-C7E5D5B68E23}"/>
              </a:ext>
            </a:extLst>
          </p:cNvPr>
          <p:cNvSpPr>
            <a:spLocks noGrp="1"/>
          </p:cNvSpPr>
          <p:nvPr>
            <p:ph type="ftr" sz="quarter" idx="10"/>
          </p:nvPr>
        </p:nvSpPr>
        <p:spPr>
          <a:xfrm>
            <a:off x="1828800" y="6424103"/>
            <a:ext cx="7620000" cy="365125"/>
          </a:xfrm>
        </p:spPr>
        <p:txBody>
          <a:bodyPr/>
          <a:lstStyle/>
          <a:p>
            <a:pPr>
              <a:defRPr/>
            </a:pPr>
            <a:r>
              <a:rPr lang="en-US" b="1" i="1" dirty="0"/>
              <a:t>Imprisonment on corruption cases, society v. judges. Measuring efficiency through perception?</a:t>
            </a:r>
          </a:p>
        </p:txBody>
      </p:sp>
    </p:spTree>
    <p:extLst>
      <p:ext uri="{BB962C8B-B14F-4D97-AF65-F5344CB8AC3E}">
        <p14:creationId xmlns:p14="http://schemas.microsoft.com/office/powerpoint/2010/main" val="78795211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a:extLst>
              <a:ext uri="{FF2B5EF4-FFF2-40B4-BE49-F238E27FC236}">
                <a16:creationId xmlns:a16="http://schemas.microsoft.com/office/drawing/2014/main" id="{DBA1CB6C-2083-4D39-A901-BAD2ECF4A6E0}"/>
              </a:ext>
            </a:extLst>
          </p:cNvPr>
          <p:cNvSpPr>
            <a:spLocks noGrp="1"/>
          </p:cNvSpPr>
          <p:nvPr>
            <p:ph type="title"/>
          </p:nvPr>
        </p:nvSpPr>
        <p:spPr>
          <a:xfrm>
            <a:off x="1828800" y="8765"/>
            <a:ext cx="7848600" cy="623888"/>
          </a:xfrm>
        </p:spPr>
        <p:txBody>
          <a:bodyPr/>
          <a:lstStyle/>
          <a:p>
            <a:pPr algn="ctr"/>
            <a:r>
              <a:rPr lang="en-GB" altLang="ro-RO" dirty="0"/>
              <a:t>Corruption offenses convictions </a:t>
            </a:r>
            <a:r>
              <a:rPr lang="ro-RO" altLang="ro-RO" dirty="0"/>
              <a:t>2019-</a:t>
            </a:r>
            <a:r>
              <a:rPr lang="en-GB" altLang="ro-RO" dirty="0"/>
              <a:t>2021</a:t>
            </a:r>
            <a:endParaRPr lang="en-US" altLang="ro-RO" dirty="0">
              <a:solidFill>
                <a:srgbClr val="FF0000"/>
              </a:solidFill>
            </a:endParaRPr>
          </a:p>
        </p:txBody>
      </p:sp>
      <p:sp>
        <p:nvSpPr>
          <p:cNvPr id="21509" name="Slide Number Placeholder 4">
            <a:extLst>
              <a:ext uri="{FF2B5EF4-FFF2-40B4-BE49-F238E27FC236}">
                <a16:creationId xmlns:a16="http://schemas.microsoft.com/office/drawing/2014/main" id="{4FDC4534-763D-48A8-9EB4-97813D419964}"/>
              </a:ext>
            </a:extLst>
          </p:cNvPr>
          <p:cNvSpPr>
            <a:spLocks noGrp="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348352A2-C58F-4234-82BA-13EEDA54D74D}" type="slidenum">
              <a:rPr lang="ro-RO" altLang="ro-RO">
                <a:solidFill>
                  <a:srgbClr val="898989"/>
                </a:solidFill>
                <a:latin typeface="Calibri" panose="020F0502020204030204" pitchFamily="34" charset="0"/>
              </a:rPr>
              <a:pPr/>
              <a:t>12</a:t>
            </a:fld>
            <a:endParaRPr lang="ro-RO" altLang="ro-RO">
              <a:solidFill>
                <a:srgbClr val="898989"/>
              </a:solidFill>
              <a:latin typeface="Calibri" panose="020F0502020204030204" pitchFamily="34" charset="0"/>
            </a:endParaRPr>
          </a:p>
        </p:txBody>
      </p:sp>
      <p:graphicFrame>
        <p:nvGraphicFramePr>
          <p:cNvPr id="9" name="Content Placeholder 8">
            <a:extLst>
              <a:ext uri="{FF2B5EF4-FFF2-40B4-BE49-F238E27FC236}">
                <a16:creationId xmlns:a16="http://schemas.microsoft.com/office/drawing/2014/main" id="{88B2C95E-83C1-459A-A7E0-66986C14A080}"/>
              </a:ext>
            </a:extLst>
          </p:cNvPr>
          <p:cNvGraphicFramePr>
            <a:graphicFrameLocks noGrp="1"/>
          </p:cNvGraphicFramePr>
          <p:nvPr>
            <p:ph idx="1"/>
            <p:extLst>
              <p:ext uri="{D42A27DB-BD31-4B8C-83A1-F6EECF244321}">
                <p14:modId xmlns:p14="http://schemas.microsoft.com/office/powerpoint/2010/main" val="395098664"/>
              </p:ext>
            </p:extLst>
          </p:nvPr>
        </p:nvGraphicFramePr>
        <p:xfrm>
          <a:off x="1872343" y="2462018"/>
          <a:ext cx="7620000" cy="2047304"/>
        </p:xfrm>
        <a:graphic>
          <a:graphicData uri="http://schemas.openxmlformats.org/drawingml/2006/chart">
            <c:chart xmlns:c="http://schemas.openxmlformats.org/drawingml/2006/chart" xmlns:r="http://schemas.openxmlformats.org/officeDocument/2006/relationships" r:id="rId2"/>
          </a:graphicData>
        </a:graphic>
      </p:graphicFrame>
      <p:sp>
        <p:nvSpPr>
          <p:cNvPr id="2" name="Footer Placeholder 3">
            <a:extLst>
              <a:ext uri="{FF2B5EF4-FFF2-40B4-BE49-F238E27FC236}">
                <a16:creationId xmlns:a16="http://schemas.microsoft.com/office/drawing/2014/main" id="{878A5858-89C5-8A95-C933-CA0E7575DDED}"/>
              </a:ext>
            </a:extLst>
          </p:cNvPr>
          <p:cNvSpPr>
            <a:spLocks noGrp="1"/>
          </p:cNvSpPr>
          <p:nvPr>
            <p:ph type="ftr" sz="quarter" idx="10"/>
          </p:nvPr>
        </p:nvSpPr>
        <p:spPr>
          <a:xfrm>
            <a:off x="1846217" y="6448941"/>
            <a:ext cx="7620000" cy="365125"/>
          </a:xfrm>
        </p:spPr>
        <p:txBody>
          <a:bodyPr/>
          <a:lstStyle/>
          <a:p>
            <a:pPr>
              <a:defRPr/>
            </a:pPr>
            <a:r>
              <a:rPr lang="en-US" b="1" i="1" dirty="0"/>
              <a:t>Imprisonment on corruption cases, society v. judges. Measuring efficiency through perception?</a:t>
            </a:r>
          </a:p>
        </p:txBody>
      </p:sp>
      <p:sp>
        <p:nvSpPr>
          <p:cNvPr id="3" name="Content Placeholder 2">
            <a:extLst>
              <a:ext uri="{FF2B5EF4-FFF2-40B4-BE49-F238E27FC236}">
                <a16:creationId xmlns:a16="http://schemas.microsoft.com/office/drawing/2014/main" id="{EC1DF49C-87AF-7B81-7767-9B36E1ABF9A1}"/>
              </a:ext>
            </a:extLst>
          </p:cNvPr>
          <p:cNvSpPr txBox="1">
            <a:spLocks/>
          </p:cNvSpPr>
          <p:nvPr/>
        </p:nvSpPr>
        <p:spPr bwMode="auto">
          <a:xfrm>
            <a:off x="1698172" y="6060576"/>
            <a:ext cx="7772400" cy="62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marL="342900" indent="-342900" algn="l" rtl="0" eaLnBrk="0" fontAlgn="base" hangingPunct="0">
              <a:spcBef>
                <a:spcPct val="20000"/>
              </a:spcBef>
              <a:spcAft>
                <a:spcPct val="0"/>
              </a:spcAft>
              <a:buClr>
                <a:srgbClr val="002E3F"/>
              </a:buClr>
              <a:buSzPct val="100000"/>
              <a:buFont typeface="Arial" panose="020B0604020202020204" pitchFamily="34" charset="0"/>
              <a:buChar char="•"/>
              <a:defRPr sz="3200" kern="1200">
                <a:solidFill>
                  <a:schemeClr val="bg2">
                    <a:lumMod val="25000"/>
                  </a:schemeClr>
                </a:solidFill>
                <a:latin typeface="+mn-lt"/>
                <a:ea typeface="+mn-ea"/>
                <a:cs typeface="+mn-cs"/>
              </a:defRPr>
            </a:lvl1pPr>
            <a:lvl2pPr marL="742950" indent="-285750" algn="l" rtl="0" eaLnBrk="0" fontAlgn="base" hangingPunct="0">
              <a:spcBef>
                <a:spcPct val="20000"/>
              </a:spcBef>
              <a:spcAft>
                <a:spcPct val="0"/>
              </a:spcAft>
              <a:buClr>
                <a:srgbClr val="002E3F"/>
              </a:buClr>
              <a:buSzPct val="100000"/>
              <a:buFont typeface="Arial" panose="020B0604020202020204" pitchFamily="34" charset="0"/>
              <a:buChar char="•"/>
              <a:defRPr sz="2800" kern="1200">
                <a:solidFill>
                  <a:schemeClr val="bg2">
                    <a:lumMod val="25000"/>
                  </a:schemeClr>
                </a:solidFill>
                <a:latin typeface="+mn-lt"/>
                <a:ea typeface="+mn-ea"/>
                <a:cs typeface="+mn-cs"/>
              </a:defRPr>
            </a:lvl2pPr>
            <a:lvl3pPr marL="1143000" indent="-228600" algn="l" rtl="0" eaLnBrk="0" fontAlgn="base" hangingPunct="0">
              <a:spcBef>
                <a:spcPct val="20000"/>
              </a:spcBef>
              <a:spcAft>
                <a:spcPct val="0"/>
              </a:spcAft>
              <a:buClr>
                <a:srgbClr val="002E3F"/>
              </a:buClr>
              <a:buSzPct val="100000"/>
              <a:buFont typeface="Arial" panose="020B0604020202020204" pitchFamily="34" charset="0"/>
              <a:buChar char="•"/>
              <a:defRPr sz="2400" kern="1200">
                <a:solidFill>
                  <a:schemeClr val="bg2">
                    <a:lumMod val="25000"/>
                  </a:schemeClr>
                </a:solidFill>
                <a:latin typeface="+mn-lt"/>
                <a:ea typeface="+mn-ea"/>
                <a:cs typeface="+mn-cs"/>
              </a:defRPr>
            </a:lvl3pPr>
            <a:lvl4pPr marL="1600200" indent="-228600" algn="l" rtl="0" eaLnBrk="0" fontAlgn="base" hangingPunct="0">
              <a:spcBef>
                <a:spcPct val="20000"/>
              </a:spcBef>
              <a:spcAft>
                <a:spcPct val="0"/>
              </a:spcAft>
              <a:buClr>
                <a:srgbClr val="002E3F"/>
              </a:buClr>
              <a:buSzPct val="100000"/>
              <a:buFont typeface="Arial" panose="020B0604020202020204" pitchFamily="34" charset="0"/>
              <a:buChar char="•"/>
              <a:defRPr sz="2000" kern="1200">
                <a:solidFill>
                  <a:schemeClr val="bg2">
                    <a:lumMod val="25000"/>
                  </a:schemeClr>
                </a:solidFill>
                <a:latin typeface="+mn-lt"/>
                <a:ea typeface="+mn-ea"/>
                <a:cs typeface="+mn-cs"/>
              </a:defRPr>
            </a:lvl4pPr>
            <a:lvl5pPr marL="2057400" indent="-228600" algn="l" rtl="0" eaLnBrk="0" fontAlgn="base" hangingPunct="0">
              <a:spcBef>
                <a:spcPct val="20000"/>
              </a:spcBef>
              <a:spcAft>
                <a:spcPct val="0"/>
              </a:spcAft>
              <a:buClr>
                <a:srgbClr val="002E3F"/>
              </a:buClr>
              <a:buSzPct val="100000"/>
              <a:buFont typeface="Arial" panose="020B0604020202020204" pitchFamily="34" charset="0"/>
              <a:buChar char="•"/>
              <a:defRPr sz="2000" kern="1200">
                <a:solidFill>
                  <a:schemeClr val="bg2">
                    <a:lumMod val="2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buFont typeface="Arial" panose="020B0604020202020204" pitchFamily="34" charset="0"/>
              <a:buNone/>
              <a:defRPr/>
            </a:pPr>
            <a:r>
              <a:rPr lang="en-US" sz="2000" dirty="0"/>
              <a:t>Source: </a:t>
            </a:r>
            <a:r>
              <a:rPr lang="en-US" sz="1600" i="1" dirty="0"/>
              <a:t>National Directorate of Anticorruption Reports on 2019, 2020 and 2021</a:t>
            </a:r>
            <a:endParaRPr lang="en-US" sz="2000" i="1" dirty="0"/>
          </a:p>
        </p:txBody>
      </p:sp>
      <p:graphicFrame>
        <p:nvGraphicFramePr>
          <p:cNvPr id="5" name="Content Placeholder 8">
            <a:extLst>
              <a:ext uri="{FF2B5EF4-FFF2-40B4-BE49-F238E27FC236}">
                <a16:creationId xmlns:a16="http://schemas.microsoft.com/office/drawing/2014/main" id="{13D1E962-191B-0C0C-C763-3069E867F51B}"/>
              </a:ext>
            </a:extLst>
          </p:cNvPr>
          <p:cNvGraphicFramePr>
            <a:graphicFrameLocks/>
          </p:cNvGraphicFramePr>
          <p:nvPr>
            <p:extLst>
              <p:ext uri="{D42A27DB-BD31-4B8C-83A1-F6EECF244321}">
                <p14:modId xmlns:p14="http://schemas.microsoft.com/office/powerpoint/2010/main" val="1197485007"/>
              </p:ext>
            </p:extLst>
          </p:nvPr>
        </p:nvGraphicFramePr>
        <p:xfrm>
          <a:off x="1872343" y="4392507"/>
          <a:ext cx="7620000" cy="1890193"/>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8" name="Content Placeholder 8">
            <a:extLst>
              <a:ext uri="{FF2B5EF4-FFF2-40B4-BE49-F238E27FC236}">
                <a16:creationId xmlns:a16="http://schemas.microsoft.com/office/drawing/2014/main" id="{3083FEF2-A2CC-2D79-D390-B2855331E7DC}"/>
              </a:ext>
            </a:extLst>
          </p:cNvPr>
          <p:cNvGraphicFramePr>
            <a:graphicFrameLocks/>
          </p:cNvGraphicFramePr>
          <p:nvPr>
            <p:extLst>
              <p:ext uri="{D42A27DB-BD31-4B8C-83A1-F6EECF244321}">
                <p14:modId xmlns:p14="http://schemas.microsoft.com/office/powerpoint/2010/main" val="55664409"/>
              </p:ext>
            </p:extLst>
          </p:nvPr>
        </p:nvGraphicFramePr>
        <p:xfrm>
          <a:off x="1872343" y="575300"/>
          <a:ext cx="7620000" cy="1886718"/>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87793978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a:extLst>
              <a:ext uri="{FF2B5EF4-FFF2-40B4-BE49-F238E27FC236}">
                <a16:creationId xmlns:a16="http://schemas.microsoft.com/office/drawing/2014/main" id="{DBA1CB6C-2083-4D39-A901-BAD2ECF4A6E0}"/>
              </a:ext>
            </a:extLst>
          </p:cNvPr>
          <p:cNvSpPr>
            <a:spLocks noGrp="1"/>
          </p:cNvSpPr>
          <p:nvPr>
            <p:ph type="title"/>
          </p:nvPr>
        </p:nvSpPr>
        <p:spPr>
          <a:xfrm>
            <a:off x="1828800" y="136526"/>
            <a:ext cx="7848600" cy="623888"/>
          </a:xfrm>
        </p:spPr>
        <p:txBody>
          <a:bodyPr/>
          <a:lstStyle/>
          <a:p>
            <a:pPr algn="ctr"/>
            <a:r>
              <a:rPr lang="en-GB" altLang="ro-RO" dirty="0"/>
              <a:t>Lengths of imprisonment in 2019 (all convictions)</a:t>
            </a:r>
            <a:endParaRPr lang="en-US" altLang="ro-RO" dirty="0">
              <a:solidFill>
                <a:srgbClr val="FF0000"/>
              </a:solidFill>
            </a:endParaRPr>
          </a:p>
        </p:txBody>
      </p:sp>
      <p:sp>
        <p:nvSpPr>
          <p:cNvPr id="21509" name="Slide Number Placeholder 4">
            <a:extLst>
              <a:ext uri="{FF2B5EF4-FFF2-40B4-BE49-F238E27FC236}">
                <a16:creationId xmlns:a16="http://schemas.microsoft.com/office/drawing/2014/main" id="{4FDC4534-763D-48A8-9EB4-97813D419964}"/>
              </a:ext>
            </a:extLst>
          </p:cNvPr>
          <p:cNvSpPr>
            <a:spLocks noGrp="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348352A2-C58F-4234-82BA-13EEDA54D74D}" type="slidenum">
              <a:rPr lang="ro-RO" altLang="ro-RO">
                <a:solidFill>
                  <a:srgbClr val="898989"/>
                </a:solidFill>
                <a:latin typeface="Calibri" panose="020F0502020204030204" pitchFamily="34" charset="0"/>
              </a:rPr>
              <a:pPr/>
              <a:t>13</a:t>
            </a:fld>
            <a:endParaRPr lang="ro-RO" altLang="ro-RO">
              <a:solidFill>
                <a:srgbClr val="898989"/>
              </a:solidFill>
              <a:latin typeface="Calibri" panose="020F0502020204030204" pitchFamily="34" charset="0"/>
            </a:endParaRPr>
          </a:p>
        </p:txBody>
      </p:sp>
      <p:graphicFrame>
        <p:nvGraphicFramePr>
          <p:cNvPr id="9" name="Content Placeholder 8">
            <a:extLst>
              <a:ext uri="{FF2B5EF4-FFF2-40B4-BE49-F238E27FC236}">
                <a16:creationId xmlns:a16="http://schemas.microsoft.com/office/drawing/2014/main" id="{88B2C95E-83C1-459A-A7E0-66986C14A080}"/>
              </a:ext>
            </a:extLst>
          </p:cNvPr>
          <p:cNvGraphicFramePr>
            <a:graphicFrameLocks noGrp="1"/>
          </p:cNvGraphicFramePr>
          <p:nvPr>
            <p:ph idx="1"/>
          </p:nvPr>
        </p:nvGraphicFramePr>
        <p:xfrm>
          <a:off x="1828800" y="990600"/>
          <a:ext cx="7581900" cy="5135563"/>
        </p:xfrm>
        <a:graphic>
          <a:graphicData uri="http://schemas.openxmlformats.org/drawingml/2006/chart">
            <c:chart xmlns:c="http://schemas.openxmlformats.org/drawingml/2006/chart" xmlns:r="http://schemas.openxmlformats.org/officeDocument/2006/relationships" r:id="rId2"/>
          </a:graphicData>
        </a:graphic>
      </p:graphicFrame>
      <p:sp>
        <p:nvSpPr>
          <p:cNvPr id="6" name="Content Placeholder 2">
            <a:extLst>
              <a:ext uri="{FF2B5EF4-FFF2-40B4-BE49-F238E27FC236}">
                <a16:creationId xmlns:a16="http://schemas.microsoft.com/office/drawing/2014/main" id="{4F997AF1-448B-4547-BEFB-56D2D4C34F6E}"/>
              </a:ext>
            </a:extLst>
          </p:cNvPr>
          <p:cNvSpPr txBox="1">
            <a:spLocks/>
          </p:cNvSpPr>
          <p:nvPr/>
        </p:nvSpPr>
        <p:spPr bwMode="auto">
          <a:xfrm>
            <a:off x="1866900" y="5024796"/>
            <a:ext cx="7772400" cy="14827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marL="342900" indent="-342900" algn="l" rtl="0" eaLnBrk="0" fontAlgn="base" hangingPunct="0">
              <a:spcBef>
                <a:spcPct val="20000"/>
              </a:spcBef>
              <a:spcAft>
                <a:spcPct val="0"/>
              </a:spcAft>
              <a:buClr>
                <a:srgbClr val="002E3F"/>
              </a:buClr>
              <a:buSzPct val="100000"/>
              <a:buFont typeface="Arial" panose="020B0604020202020204" pitchFamily="34" charset="0"/>
              <a:buChar char="•"/>
              <a:defRPr sz="3200" kern="1200">
                <a:solidFill>
                  <a:schemeClr val="bg2">
                    <a:lumMod val="25000"/>
                  </a:schemeClr>
                </a:solidFill>
                <a:latin typeface="+mn-lt"/>
                <a:ea typeface="+mn-ea"/>
                <a:cs typeface="+mn-cs"/>
              </a:defRPr>
            </a:lvl1pPr>
            <a:lvl2pPr marL="742950" indent="-285750" algn="l" rtl="0" eaLnBrk="0" fontAlgn="base" hangingPunct="0">
              <a:spcBef>
                <a:spcPct val="20000"/>
              </a:spcBef>
              <a:spcAft>
                <a:spcPct val="0"/>
              </a:spcAft>
              <a:buClr>
                <a:srgbClr val="002E3F"/>
              </a:buClr>
              <a:buSzPct val="100000"/>
              <a:buFont typeface="Arial" panose="020B0604020202020204" pitchFamily="34" charset="0"/>
              <a:buChar char="•"/>
              <a:defRPr sz="2800" kern="1200">
                <a:solidFill>
                  <a:schemeClr val="bg2">
                    <a:lumMod val="25000"/>
                  </a:schemeClr>
                </a:solidFill>
                <a:latin typeface="+mn-lt"/>
                <a:ea typeface="+mn-ea"/>
                <a:cs typeface="+mn-cs"/>
              </a:defRPr>
            </a:lvl2pPr>
            <a:lvl3pPr marL="1143000" indent="-228600" algn="l" rtl="0" eaLnBrk="0" fontAlgn="base" hangingPunct="0">
              <a:spcBef>
                <a:spcPct val="20000"/>
              </a:spcBef>
              <a:spcAft>
                <a:spcPct val="0"/>
              </a:spcAft>
              <a:buClr>
                <a:srgbClr val="002E3F"/>
              </a:buClr>
              <a:buSzPct val="100000"/>
              <a:buFont typeface="Arial" panose="020B0604020202020204" pitchFamily="34" charset="0"/>
              <a:buChar char="•"/>
              <a:defRPr sz="2400" kern="1200">
                <a:solidFill>
                  <a:schemeClr val="bg2">
                    <a:lumMod val="25000"/>
                  </a:schemeClr>
                </a:solidFill>
                <a:latin typeface="+mn-lt"/>
                <a:ea typeface="+mn-ea"/>
                <a:cs typeface="+mn-cs"/>
              </a:defRPr>
            </a:lvl3pPr>
            <a:lvl4pPr marL="1600200" indent="-228600" algn="l" rtl="0" eaLnBrk="0" fontAlgn="base" hangingPunct="0">
              <a:spcBef>
                <a:spcPct val="20000"/>
              </a:spcBef>
              <a:spcAft>
                <a:spcPct val="0"/>
              </a:spcAft>
              <a:buClr>
                <a:srgbClr val="002E3F"/>
              </a:buClr>
              <a:buSzPct val="100000"/>
              <a:buFont typeface="Arial" panose="020B0604020202020204" pitchFamily="34" charset="0"/>
              <a:buChar char="•"/>
              <a:defRPr sz="2000" kern="1200">
                <a:solidFill>
                  <a:schemeClr val="bg2">
                    <a:lumMod val="25000"/>
                  </a:schemeClr>
                </a:solidFill>
                <a:latin typeface="+mn-lt"/>
                <a:ea typeface="+mn-ea"/>
                <a:cs typeface="+mn-cs"/>
              </a:defRPr>
            </a:lvl4pPr>
            <a:lvl5pPr marL="2057400" indent="-228600" algn="l" rtl="0" eaLnBrk="0" fontAlgn="base" hangingPunct="0">
              <a:spcBef>
                <a:spcPct val="20000"/>
              </a:spcBef>
              <a:spcAft>
                <a:spcPct val="0"/>
              </a:spcAft>
              <a:buClr>
                <a:srgbClr val="002E3F"/>
              </a:buClr>
              <a:buSzPct val="100000"/>
              <a:buFont typeface="Arial" panose="020B0604020202020204" pitchFamily="34" charset="0"/>
              <a:buChar char="•"/>
              <a:defRPr sz="2000" kern="1200">
                <a:solidFill>
                  <a:schemeClr val="bg2">
                    <a:lumMod val="2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buFont typeface="Arial" panose="020B0604020202020204" pitchFamily="34" charset="0"/>
              <a:buNone/>
              <a:defRPr/>
            </a:pPr>
            <a:r>
              <a:rPr lang="en-GB" sz="2000" b="1" dirty="0"/>
              <a:t>Total persons: 18.856</a:t>
            </a:r>
          </a:p>
          <a:p>
            <a:pPr marL="0" indent="0" algn="just">
              <a:buFont typeface="Arial" panose="020B0604020202020204" pitchFamily="34" charset="0"/>
              <a:buNone/>
              <a:defRPr/>
            </a:pPr>
            <a:r>
              <a:rPr lang="en-US" sz="2000" dirty="0"/>
              <a:t>Source: </a:t>
            </a:r>
            <a:r>
              <a:rPr lang="en-US" sz="1600" i="1" dirty="0"/>
              <a:t>http://statistici.insse.ro:8077/tempo-online/#/pages/tables/insse-table</a:t>
            </a:r>
            <a:endParaRPr lang="en-US" sz="2000" i="1" dirty="0"/>
          </a:p>
        </p:txBody>
      </p:sp>
      <p:sp>
        <p:nvSpPr>
          <p:cNvPr id="2" name="Footer Placeholder 3">
            <a:extLst>
              <a:ext uri="{FF2B5EF4-FFF2-40B4-BE49-F238E27FC236}">
                <a16:creationId xmlns:a16="http://schemas.microsoft.com/office/drawing/2014/main" id="{878A5858-89C5-8A95-C933-CA0E7575DDED}"/>
              </a:ext>
            </a:extLst>
          </p:cNvPr>
          <p:cNvSpPr>
            <a:spLocks noGrp="1"/>
          </p:cNvSpPr>
          <p:nvPr>
            <p:ph type="ftr" sz="quarter" idx="10"/>
          </p:nvPr>
        </p:nvSpPr>
        <p:spPr>
          <a:xfrm>
            <a:off x="1828800" y="6356350"/>
            <a:ext cx="7620000" cy="365125"/>
          </a:xfrm>
        </p:spPr>
        <p:txBody>
          <a:bodyPr/>
          <a:lstStyle/>
          <a:p>
            <a:pPr>
              <a:defRPr/>
            </a:pPr>
            <a:r>
              <a:rPr lang="en-US" b="1" i="1" dirty="0"/>
              <a:t>Imprisonment on corruption cases, society v. judges. Measuring efficiency through perception?</a:t>
            </a:r>
          </a:p>
        </p:txBody>
      </p:sp>
    </p:spTree>
    <p:extLst>
      <p:ext uri="{BB962C8B-B14F-4D97-AF65-F5344CB8AC3E}">
        <p14:creationId xmlns:p14="http://schemas.microsoft.com/office/powerpoint/2010/main" val="362494809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a:extLst>
              <a:ext uri="{FF2B5EF4-FFF2-40B4-BE49-F238E27FC236}">
                <a16:creationId xmlns:a16="http://schemas.microsoft.com/office/drawing/2014/main" id="{DBA1CB6C-2083-4D39-A901-BAD2ECF4A6E0}"/>
              </a:ext>
            </a:extLst>
          </p:cNvPr>
          <p:cNvSpPr>
            <a:spLocks noGrp="1"/>
          </p:cNvSpPr>
          <p:nvPr>
            <p:ph type="title"/>
          </p:nvPr>
        </p:nvSpPr>
        <p:spPr>
          <a:xfrm>
            <a:off x="1828800" y="136526"/>
            <a:ext cx="7848600" cy="623888"/>
          </a:xfrm>
        </p:spPr>
        <p:txBody>
          <a:bodyPr/>
          <a:lstStyle/>
          <a:p>
            <a:pPr algn="ctr"/>
            <a:r>
              <a:rPr lang="en-GB" altLang="ro-RO" dirty="0"/>
              <a:t>Lengths of imprisonment in 2020 (all convictions)</a:t>
            </a:r>
            <a:endParaRPr lang="en-US" altLang="ro-RO" dirty="0"/>
          </a:p>
        </p:txBody>
      </p:sp>
      <p:sp>
        <p:nvSpPr>
          <p:cNvPr id="21509" name="Slide Number Placeholder 4">
            <a:extLst>
              <a:ext uri="{FF2B5EF4-FFF2-40B4-BE49-F238E27FC236}">
                <a16:creationId xmlns:a16="http://schemas.microsoft.com/office/drawing/2014/main" id="{4FDC4534-763D-48A8-9EB4-97813D419964}"/>
              </a:ext>
            </a:extLst>
          </p:cNvPr>
          <p:cNvSpPr>
            <a:spLocks noGrp="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348352A2-C58F-4234-82BA-13EEDA54D74D}" type="slidenum">
              <a:rPr lang="ro-RO" altLang="ro-RO">
                <a:solidFill>
                  <a:srgbClr val="898989"/>
                </a:solidFill>
                <a:latin typeface="Calibri" panose="020F0502020204030204" pitchFamily="34" charset="0"/>
              </a:rPr>
              <a:pPr/>
              <a:t>14</a:t>
            </a:fld>
            <a:endParaRPr lang="ro-RO" altLang="ro-RO">
              <a:solidFill>
                <a:srgbClr val="898989"/>
              </a:solidFill>
              <a:latin typeface="Calibri" panose="020F0502020204030204" pitchFamily="34" charset="0"/>
            </a:endParaRPr>
          </a:p>
        </p:txBody>
      </p:sp>
      <p:graphicFrame>
        <p:nvGraphicFramePr>
          <p:cNvPr id="9" name="Content Placeholder 8">
            <a:extLst>
              <a:ext uri="{FF2B5EF4-FFF2-40B4-BE49-F238E27FC236}">
                <a16:creationId xmlns:a16="http://schemas.microsoft.com/office/drawing/2014/main" id="{88B2C95E-83C1-459A-A7E0-66986C14A080}"/>
              </a:ext>
            </a:extLst>
          </p:cNvPr>
          <p:cNvGraphicFramePr>
            <a:graphicFrameLocks noGrp="1"/>
          </p:cNvGraphicFramePr>
          <p:nvPr>
            <p:ph idx="1"/>
            <p:extLst>
              <p:ext uri="{D42A27DB-BD31-4B8C-83A1-F6EECF244321}">
                <p14:modId xmlns:p14="http://schemas.microsoft.com/office/powerpoint/2010/main" val="2077339350"/>
              </p:ext>
            </p:extLst>
          </p:nvPr>
        </p:nvGraphicFramePr>
        <p:xfrm>
          <a:off x="1828800" y="990600"/>
          <a:ext cx="7581900" cy="5135563"/>
        </p:xfrm>
        <a:graphic>
          <a:graphicData uri="http://schemas.openxmlformats.org/drawingml/2006/chart">
            <c:chart xmlns:c="http://schemas.openxmlformats.org/drawingml/2006/chart" xmlns:r="http://schemas.openxmlformats.org/officeDocument/2006/relationships" r:id="rId2"/>
          </a:graphicData>
        </a:graphic>
      </p:graphicFrame>
      <p:sp>
        <p:nvSpPr>
          <p:cNvPr id="6" name="Content Placeholder 2">
            <a:extLst>
              <a:ext uri="{FF2B5EF4-FFF2-40B4-BE49-F238E27FC236}">
                <a16:creationId xmlns:a16="http://schemas.microsoft.com/office/drawing/2014/main" id="{4F997AF1-448B-4547-BEFB-56D2D4C34F6E}"/>
              </a:ext>
            </a:extLst>
          </p:cNvPr>
          <p:cNvSpPr txBox="1">
            <a:spLocks/>
          </p:cNvSpPr>
          <p:nvPr/>
        </p:nvSpPr>
        <p:spPr bwMode="auto">
          <a:xfrm>
            <a:off x="1866900" y="5024796"/>
            <a:ext cx="7772400" cy="14827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marL="342900" indent="-342900" algn="l" rtl="0" eaLnBrk="0" fontAlgn="base" hangingPunct="0">
              <a:spcBef>
                <a:spcPct val="20000"/>
              </a:spcBef>
              <a:spcAft>
                <a:spcPct val="0"/>
              </a:spcAft>
              <a:buClr>
                <a:srgbClr val="002E3F"/>
              </a:buClr>
              <a:buSzPct val="100000"/>
              <a:buFont typeface="Arial" panose="020B0604020202020204" pitchFamily="34" charset="0"/>
              <a:buChar char="•"/>
              <a:defRPr sz="3200" kern="1200">
                <a:solidFill>
                  <a:schemeClr val="bg2">
                    <a:lumMod val="25000"/>
                  </a:schemeClr>
                </a:solidFill>
                <a:latin typeface="+mn-lt"/>
                <a:ea typeface="+mn-ea"/>
                <a:cs typeface="+mn-cs"/>
              </a:defRPr>
            </a:lvl1pPr>
            <a:lvl2pPr marL="742950" indent="-285750" algn="l" rtl="0" eaLnBrk="0" fontAlgn="base" hangingPunct="0">
              <a:spcBef>
                <a:spcPct val="20000"/>
              </a:spcBef>
              <a:spcAft>
                <a:spcPct val="0"/>
              </a:spcAft>
              <a:buClr>
                <a:srgbClr val="002E3F"/>
              </a:buClr>
              <a:buSzPct val="100000"/>
              <a:buFont typeface="Arial" panose="020B0604020202020204" pitchFamily="34" charset="0"/>
              <a:buChar char="•"/>
              <a:defRPr sz="2800" kern="1200">
                <a:solidFill>
                  <a:schemeClr val="bg2">
                    <a:lumMod val="25000"/>
                  </a:schemeClr>
                </a:solidFill>
                <a:latin typeface="+mn-lt"/>
                <a:ea typeface="+mn-ea"/>
                <a:cs typeface="+mn-cs"/>
              </a:defRPr>
            </a:lvl2pPr>
            <a:lvl3pPr marL="1143000" indent="-228600" algn="l" rtl="0" eaLnBrk="0" fontAlgn="base" hangingPunct="0">
              <a:spcBef>
                <a:spcPct val="20000"/>
              </a:spcBef>
              <a:spcAft>
                <a:spcPct val="0"/>
              </a:spcAft>
              <a:buClr>
                <a:srgbClr val="002E3F"/>
              </a:buClr>
              <a:buSzPct val="100000"/>
              <a:buFont typeface="Arial" panose="020B0604020202020204" pitchFamily="34" charset="0"/>
              <a:buChar char="•"/>
              <a:defRPr sz="2400" kern="1200">
                <a:solidFill>
                  <a:schemeClr val="bg2">
                    <a:lumMod val="25000"/>
                  </a:schemeClr>
                </a:solidFill>
                <a:latin typeface="+mn-lt"/>
                <a:ea typeface="+mn-ea"/>
                <a:cs typeface="+mn-cs"/>
              </a:defRPr>
            </a:lvl3pPr>
            <a:lvl4pPr marL="1600200" indent="-228600" algn="l" rtl="0" eaLnBrk="0" fontAlgn="base" hangingPunct="0">
              <a:spcBef>
                <a:spcPct val="20000"/>
              </a:spcBef>
              <a:spcAft>
                <a:spcPct val="0"/>
              </a:spcAft>
              <a:buClr>
                <a:srgbClr val="002E3F"/>
              </a:buClr>
              <a:buSzPct val="100000"/>
              <a:buFont typeface="Arial" panose="020B0604020202020204" pitchFamily="34" charset="0"/>
              <a:buChar char="•"/>
              <a:defRPr sz="2000" kern="1200">
                <a:solidFill>
                  <a:schemeClr val="bg2">
                    <a:lumMod val="25000"/>
                  </a:schemeClr>
                </a:solidFill>
                <a:latin typeface="+mn-lt"/>
                <a:ea typeface="+mn-ea"/>
                <a:cs typeface="+mn-cs"/>
              </a:defRPr>
            </a:lvl4pPr>
            <a:lvl5pPr marL="2057400" indent="-228600" algn="l" rtl="0" eaLnBrk="0" fontAlgn="base" hangingPunct="0">
              <a:spcBef>
                <a:spcPct val="20000"/>
              </a:spcBef>
              <a:spcAft>
                <a:spcPct val="0"/>
              </a:spcAft>
              <a:buClr>
                <a:srgbClr val="002E3F"/>
              </a:buClr>
              <a:buSzPct val="100000"/>
              <a:buFont typeface="Arial" panose="020B0604020202020204" pitchFamily="34" charset="0"/>
              <a:buChar char="•"/>
              <a:defRPr sz="2000" kern="1200">
                <a:solidFill>
                  <a:schemeClr val="bg2">
                    <a:lumMod val="2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buFont typeface="Arial" panose="020B0604020202020204" pitchFamily="34" charset="0"/>
              <a:buNone/>
              <a:defRPr/>
            </a:pPr>
            <a:r>
              <a:rPr lang="en-GB" sz="2000" b="1" dirty="0"/>
              <a:t>Total persons: 19.452</a:t>
            </a:r>
          </a:p>
          <a:p>
            <a:pPr marL="0" indent="0" algn="just">
              <a:buFont typeface="Arial" panose="020B0604020202020204" pitchFamily="34" charset="0"/>
              <a:buNone/>
              <a:defRPr/>
            </a:pPr>
            <a:r>
              <a:rPr lang="en-US" sz="2000" dirty="0"/>
              <a:t>Source: </a:t>
            </a:r>
            <a:r>
              <a:rPr lang="en-US" sz="1600" i="1" dirty="0"/>
              <a:t>http://statistici.insse.ro:8077/tempo-online/#/pages/tables/insse-table</a:t>
            </a:r>
            <a:endParaRPr lang="en-US" sz="2000" i="1" dirty="0"/>
          </a:p>
        </p:txBody>
      </p:sp>
      <p:sp>
        <p:nvSpPr>
          <p:cNvPr id="2" name="Footer Placeholder 3">
            <a:extLst>
              <a:ext uri="{FF2B5EF4-FFF2-40B4-BE49-F238E27FC236}">
                <a16:creationId xmlns:a16="http://schemas.microsoft.com/office/drawing/2014/main" id="{878A5858-89C5-8A95-C933-CA0E7575DDED}"/>
              </a:ext>
            </a:extLst>
          </p:cNvPr>
          <p:cNvSpPr>
            <a:spLocks noGrp="1"/>
          </p:cNvSpPr>
          <p:nvPr>
            <p:ph type="ftr" sz="quarter" idx="10"/>
          </p:nvPr>
        </p:nvSpPr>
        <p:spPr>
          <a:xfrm>
            <a:off x="1828800" y="6356350"/>
            <a:ext cx="7620000" cy="365125"/>
          </a:xfrm>
        </p:spPr>
        <p:txBody>
          <a:bodyPr/>
          <a:lstStyle/>
          <a:p>
            <a:pPr>
              <a:defRPr/>
            </a:pPr>
            <a:r>
              <a:rPr lang="en-US" b="1" i="1" dirty="0"/>
              <a:t>Imprisonment on corruption cases, society v. judges. Measuring efficiency through perception?</a:t>
            </a:r>
          </a:p>
        </p:txBody>
      </p:sp>
    </p:spTree>
    <p:extLst>
      <p:ext uri="{BB962C8B-B14F-4D97-AF65-F5344CB8AC3E}">
        <p14:creationId xmlns:p14="http://schemas.microsoft.com/office/powerpoint/2010/main" val="240431075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Slide Number Placeholder 4"/>
          <p:cNvSpPr>
            <a:spLocks noGrp="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002E3F"/>
              </a:buClr>
              <a:buSzPct val="150000"/>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Clr>
                <a:srgbClr val="002E3F"/>
              </a:buClr>
              <a:buSzPct val="150000"/>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Clr>
                <a:srgbClr val="002E3F"/>
              </a:buClr>
              <a:buSzPct val="150000"/>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Clr>
                <a:srgbClr val="002E3F"/>
              </a:buClr>
              <a:buSzPct val="150000"/>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Clr>
                <a:srgbClr val="002E3F"/>
              </a:buClr>
              <a:buSzPct val="150000"/>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Clr>
                <a:srgbClr val="002E3F"/>
              </a:buClr>
              <a:buSzPct val="150000"/>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Clr>
                <a:srgbClr val="002E3F"/>
              </a:buClr>
              <a:buSzPct val="150000"/>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Clr>
                <a:srgbClr val="002E3F"/>
              </a:buClr>
              <a:buSzPct val="150000"/>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Clr>
                <a:srgbClr val="002E3F"/>
              </a:buClr>
              <a:buSzPct val="150000"/>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ClrTx/>
              <a:buSzTx/>
              <a:buFontTx/>
              <a:buNone/>
            </a:pPr>
            <a:fld id="{F5EC5ED2-C198-4EA5-839C-2BE19B804254}" type="slidenum">
              <a:rPr lang="ro-RO" altLang="ro-RO" sz="1200" smtClean="0">
                <a:solidFill>
                  <a:srgbClr val="898989"/>
                </a:solidFill>
              </a:rPr>
              <a:pPr>
                <a:spcBef>
                  <a:spcPct val="0"/>
                </a:spcBef>
                <a:buClrTx/>
                <a:buSzTx/>
                <a:buFontTx/>
                <a:buNone/>
              </a:pPr>
              <a:t>15</a:t>
            </a:fld>
            <a:endParaRPr lang="ro-RO" altLang="ro-RO" sz="1200">
              <a:solidFill>
                <a:srgbClr val="898989"/>
              </a:solidFill>
            </a:endParaRPr>
          </a:p>
        </p:txBody>
      </p:sp>
      <p:graphicFrame>
        <p:nvGraphicFramePr>
          <p:cNvPr id="2" name="officeArt object"/>
          <p:cNvGraphicFramePr>
            <a:graphicFrameLocks/>
          </p:cNvGraphicFramePr>
          <p:nvPr>
            <p:extLst>
              <p:ext uri="{D42A27DB-BD31-4B8C-83A1-F6EECF244321}">
                <p14:modId xmlns:p14="http://schemas.microsoft.com/office/powerpoint/2010/main" val="2325252385"/>
              </p:ext>
            </p:extLst>
          </p:nvPr>
        </p:nvGraphicFramePr>
        <p:xfrm>
          <a:off x="1614073" y="175238"/>
          <a:ext cx="3763220" cy="3634847"/>
        </p:xfrm>
        <a:graphic>
          <a:graphicData uri="http://schemas.openxmlformats.org/drawingml/2006/chart">
            <c:chart xmlns:c="http://schemas.openxmlformats.org/drawingml/2006/chart" xmlns:r="http://schemas.openxmlformats.org/officeDocument/2006/relationships" r:id="rId2"/>
          </a:graphicData>
        </a:graphic>
      </p:graphicFrame>
      <p:sp>
        <p:nvSpPr>
          <p:cNvPr id="9" name="Subtitle 1">
            <a:extLst>
              <a:ext uri="{FF2B5EF4-FFF2-40B4-BE49-F238E27FC236}">
                <a16:creationId xmlns:a16="http://schemas.microsoft.com/office/drawing/2014/main" id="{B2B15339-955B-41B2-A693-41DE8D473C74}"/>
              </a:ext>
            </a:extLst>
          </p:cNvPr>
          <p:cNvSpPr txBox="1">
            <a:spLocks/>
          </p:cNvSpPr>
          <p:nvPr/>
        </p:nvSpPr>
        <p:spPr bwMode="auto">
          <a:xfrm>
            <a:off x="1600200" y="281622"/>
            <a:ext cx="8305800" cy="4281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marL="342900" indent="-342900" algn="l" rtl="0" eaLnBrk="0" fontAlgn="base" hangingPunct="0">
              <a:spcBef>
                <a:spcPct val="20000"/>
              </a:spcBef>
              <a:spcAft>
                <a:spcPct val="0"/>
              </a:spcAft>
              <a:buClr>
                <a:srgbClr val="002E3F"/>
              </a:buClr>
              <a:buSzPct val="100000"/>
              <a:buFont typeface="Arial" panose="020B0604020202020204" pitchFamily="34" charset="0"/>
              <a:buChar char="•"/>
              <a:defRPr sz="3200" kern="1200">
                <a:solidFill>
                  <a:schemeClr val="bg2">
                    <a:lumMod val="25000"/>
                  </a:schemeClr>
                </a:solidFill>
                <a:latin typeface="+mn-lt"/>
                <a:ea typeface="+mn-ea"/>
                <a:cs typeface="+mn-cs"/>
              </a:defRPr>
            </a:lvl1pPr>
            <a:lvl2pPr marL="742950" indent="-285750" algn="l" rtl="0" eaLnBrk="0" fontAlgn="base" hangingPunct="0">
              <a:spcBef>
                <a:spcPct val="20000"/>
              </a:spcBef>
              <a:spcAft>
                <a:spcPct val="0"/>
              </a:spcAft>
              <a:buClr>
                <a:srgbClr val="002E3F"/>
              </a:buClr>
              <a:buSzPct val="100000"/>
              <a:buFont typeface="Arial" panose="020B0604020202020204" pitchFamily="34" charset="0"/>
              <a:buChar char="•"/>
              <a:defRPr sz="2800" kern="1200">
                <a:solidFill>
                  <a:schemeClr val="bg2">
                    <a:lumMod val="25000"/>
                  </a:schemeClr>
                </a:solidFill>
                <a:latin typeface="+mn-lt"/>
                <a:ea typeface="+mn-ea"/>
                <a:cs typeface="+mn-cs"/>
              </a:defRPr>
            </a:lvl2pPr>
            <a:lvl3pPr marL="1143000" indent="-228600" algn="l" rtl="0" eaLnBrk="0" fontAlgn="base" hangingPunct="0">
              <a:spcBef>
                <a:spcPct val="20000"/>
              </a:spcBef>
              <a:spcAft>
                <a:spcPct val="0"/>
              </a:spcAft>
              <a:buClr>
                <a:srgbClr val="002E3F"/>
              </a:buClr>
              <a:buSzPct val="100000"/>
              <a:buFont typeface="Arial" panose="020B0604020202020204" pitchFamily="34" charset="0"/>
              <a:buChar char="•"/>
              <a:defRPr sz="2400" kern="1200">
                <a:solidFill>
                  <a:schemeClr val="bg2">
                    <a:lumMod val="25000"/>
                  </a:schemeClr>
                </a:solidFill>
                <a:latin typeface="+mn-lt"/>
                <a:ea typeface="+mn-ea"/>
                <a:cs typeface="+mn-cs"/>
              </a:defRPr>
            </a:lvl3pPr>
            <a:lvl4pPr marL="1600200" indent="-228600" algn="l" rtl="0" eaLnBrk="0" fontAlgn="base" hangingPunct="0">
              <a:spcBef>
                <a:spcPct val="20000"/>
              </a:spcBef>
              <a:spcAft>
                <a:spcPct val="0"/>
              </a:spcAft>
              <a:buClr>
                <a:srgbClr val="002E3F"/>
              </a:buClr>
              <a:buSzPct val="100000"/>
              <a:buFont typeface="Arial" panose="020B0604020202020204" pitchFamily="34" charset="0"/>
              <a:buChar char="•"/>
              <a:defRPr sz="2000" kern="1200">
                <a:solidFill>
                  <a:schemeClr val="bg2">
                    <a:lumMod val="25000"/>
                  </a:schemeClr>
                </a:solidFill>
                <a:latin typeface="+mn-lt"/>
                <a:ea typeface="+mn-ea"/>
                <a:cs typeface="+mn-cs"/>
              </a:defRPr>
            </a:lvl4pPr>
            <a:lvl5pPr marL="2057400" indent="-228600" algn="l" rtl="0" eaLnBrk="0" fontAlgn="base" hangingPunct="0">
              <a:spcBef>
                <a:spcPct val="20000"/>
              </a:spcBef>
              <a:spcAft>
                <a:spcPct val="0"/>
              </a:spcAft>
              <a:buClr>
                <a:srgbClr val="002E3F"/>
              </a:buClr>
              <a:buSzPct val="100000"/>
              <a:buFont typeface="Arial" panose="020B0604020202020204" pitchFamily="34" charset="0"/>
              <a:buChar char="•"/>
              <a:defRPr sz="2000" kern="1200">
                <a:solidFill>
                  <a:schemeClr val="bg2">
                    <a:lumMod val="2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ctr">
              <a:buFont typeface="Arial" charset="0"/>
              <a:buNone/>
              <a:defRPr/>
            </a:pPr>
            <a:r>
              <a:rPr lang="en-US" sz="2800" b="1" dirty="0"/>
              <a:t>Our Surveys. The respondents</a:t>
            </a:r>
            <a:endParaRPr lang="fr-FR" sz="2800" b="1" dirty="0"/>
          </a:p>
          <a:p>
            <a:pPr>
              <a:buFont typeface="Arial" charset="0"/>
              <a:buNone/>
              <a:defRPr/>
            </a:pPr>
            <a:endParaRPr lang="ro-RO" sz="1600" dirty="0"/>
          </a:p>
        </p:txBody>
      </p:sp>
      <p:sp>
        <p:nvSpPr>
          <p:cNvPr id="6" name="TextBox 5">
            <a:extLst>
              <a:ext uri="{FF2B5EF4-FFF2-40B4-BE49-F238E27FC236}">
                <a16:creationId xmlns:a16="http://schemas.microsoft.com/office/drawing/2014/main" id="{82F8569F-AACF-4AC3-9CE9-678D3144FAAB}"/>
              </a:ext>
            </a:extLst>
          </p:cNvPr>
          <p:cNvSpPr txBox="1"/>
          <p:nvPr/>
        </p:nvSpPr>
        <p:spPr>
          <a:xfrm>
            <a:off x="1474394" y="2055538"/>
            <a:ext cx="1256556" cy="646331"/>
          </a:xfrm>
          <a:prstGeom prst="rect">
            <a:avLst/>
          </a:prstGeom>
          <a:noFill/>
        </p:spPr>
        <p:txBody>
          <a:bodyPr wrap="square" rtlCol="0">
            <a:spAutoFit/>
          </a:bodyPr>
          <a:lstStyle/>
          <a:p>
            <a:pPr algn="ctr"/>
            <a:r>
              <a:rPr lang="en-GB" sz="1200" i="1" dirty="0"/>
              <a:t>Survey 1 – June-August 2020</a:t>
            </a:r>
            <a:endParaRPr lang="ro-RO" sz="1200" i="1" dirty="0"/>
          </a:p>
        </p:txBody>
      </p:sp>
      <p:graphicFrame>
        <p:nvGraphicFramePr>
          <p:cNvPr id="12" name="officeArt object">
            <a:extLst>
              <a:ext uri="{FF2B5EF4-FFF2-40B4-BE49-F238E27FC236}">
                <a16:creationId xmlns:a16="http://schemas.microsoft.com/office/drawing/2014/main" id="{2A24AF5C-C801-47BF-94A3-E0EA85F47BD5}"/>
              </a:ext>
            </a:extLst>
          </p:cNvPr>
          <p:cNvGraphicFramePr>
            <a:graphicFrameLocks/>
          </p:cNvGraphicFramePr>
          <p:nvPr>
            <p:extLst>
              <p:ext uri="{D42A27DB-BD31-4B8C-83A1-F6EECF244321}">
                <p14:modId xmlns:p14="http://schemas.microsoft.com/office/powerpoint/2010/main" val="1517984402"/>
              </p:ext>
            </p:extLst>
          </p:nvPr>
        </p:nvGraphicFramePr>
        <p:xfrm>
          <a:off x="3942061" y="121361"/>
          <a:ext cx="3750286" cy="3634846"/>
        </p:xfrm>
        <a:graphic>
          <a:graphicData uri="http://schemas.openxmlformats.org/drawingml/2006/chart">
            <c:chart xmlns:c="http://schemas.openxmlformats.org/drawingml/2006/chart" xmlns:r="http://schemas.openxmlformats.org/officeDocument/2006/relationships" r:id="rId3"/>
          </a:graphicData>
        </a:graphic>
      </p:graphicFrame>
      <p:sp>
        <p:nvSpPr>
          <p:cNvPr id="15" name="TextBox 14">
            <a:extLst>
              <a:ext uri="{FF2B5EF4-FFF2-40B4-BE49-F238E27FC236}">
                <a16:creationId xmlns:a16="http://schemas.microsoft.com/office/drawing/2014/main" id="{4F1200E4-70B2-4BA2-8B72-EEE7289FB270}"/>
              </a:ext>
            </a:extLst>
          </p:cNvPr>
          <p:cNvSpPr txBox="1"/>
          <p:nvPr/>
        </p:nvSpPr>
        <p:spPr>
          <a:xfrm>
            <a:off x="4789236" y="2993150"/>
            <a:ext cx="1203859" cy="646331"/>
          </a:xfrm>
          <a:prstGeom prst="rect">
            <a:avLst/>
          </a:prstGeom>
          <a:noFill/>
        </p:spPr>
        <p:txBody>
          <a:bodyPr wrap="square" rtlCol="0">
            <a:spAutoFit/>
          </a:bodyPr>
          <a:lstStyle/>
          <a:p>
            <a:pPr algn="ctr"/>
            <a:r>
              <a:rPr lang="en-GB" sz="1200" i="1" dirty="0"/>
              <a:t>Survey 2  - December 2020</a:t>
            </a:r>
            <a:endParaRPr lang="ro-RO" sz="1200" i="1" dirty="0"/>
          </a:p>
        </p:txBody>
      </p:sp>
      <p:graphicFrame>
        <p:nvGraphicFramePr>
          <p:cNvPr id="17" name="officeArt object">
            <a:extLst>
              <a:ext uri="{FF2B5EF4-FFF2-40B4-BE49-F238E27FC236}">
                <a16:creationId xmlns:a16="http://schemas.microsoft.com/office/drawing/2014/main" id="{5E716FC8-D209-4C8D-A1CD-943AC07D29AE}"/>
              </a:ext>
            </a:extLst>
          </p:cNvPr>
          <p:cNvGraphicFramePr>
            <a:graphicFrameLocks/>
          </p:cNvGraphicFramePr>
          <p:nvPr>
            <p:extLst>
              <p:ext uri="{D42A27DB-BD31-4B8C-83A1-F6EECF244321}">
                <p14:modId xmlns:p14="http://schemas.microsoft.com/office/powerpoint/2010/main" val="4235303817"/>
              </p:ext>
            </p:extLst>
          </p:nvPr>
        </p:nvGraphicFramePr>
        <p:xfrm>
          <a:off x="4750684" y="4605635"/>
          <a:ext cx="2008356" cy="2476877"/>
        </p:xfrm>
        <a:graphic>
          <a:graphicData uri="http://schemas.openxmlformats.org/drawingml/2006/chart">
            <c:chart xmlns:c="http://schemas.openxmlformats.org/drawingml/2006/chart" xmlns:r="http://schemas.openxmlformats.org/officeDocument/2006/relationships" r:id="rId4"/>
          </a:graphicData>
        </a:graphic>
      </p:graphicFrame>
      <p:sp>
        <p:nvSpPr>
          <p:cNvPr id="21" name="TextBox 20">
            <a:extLst>
              <a:ext uri="{FF2B5EF4-FFF2-40B4-BE49-F238E27FC236}">
                <a16:creationId xmlns:a16="http://schemas.microsoft.com/office/drawing/2014/main" id="{5CD55883-7E48-4692-8119-34A0EE50F54F}"/>
              </a:ext>
            </a:extLst>
          </p:cNvPr>
          <p:cNvSpPr txBox="1"/>
          <p:nvPr/>
        </p:nvSpPr>
        <p:spPr>
          <a:xfrm>
            <a:off x="8507361" y="2806581"/>
            <a:ext cx="1203859" cy="646331"/>
          </a:xfrm>
          <a:prstGeom prst="rect">
            <a:avLst/>
          </a:prstGeom>
          <a:noFill/>
        </p:spPr>
        <p:txBody>
          <a:bodyPr wrap="square" rtlCol="0">
            <a:spAutoFit/>
          </a:bodyPr>
          <a:lstStyle/>
          <a:p>
            <a:pPr algn="ctr"/>
            <a:r>
              <a:rPr lang="en-GB" sz="1200" i="1" dirty="0"/>
              <a:t>Survey 3  - May-July </a:t>
            </a:r>
          </a:p>
          <a:p>
            <a:pPr algn="ctr"/>
            <a:r>
              <a:rPr lang="en-GB" sz="1200" i="1" dirty="0"/>
              <a:t>2021</a:t>
            </a:r>
            <a:endParaRPr lang="ro-RO" sz="1200" i="1" dirty="0"/>
          </a:p>
        </p:txBody>
      </p:sp>
      <p:graphicFrame>
        <p:nvGraphicFramePr>
          <p:cNvPr id="24" name="officeArt object">
            <a:extLst>
              <a:ext uri="{FF2B5EF4-FFF2-40B4-BE49-F238E27FC236}">
                <a16:creationId xmlns:a16="http://schemas.microsoft.com/office/drawing/2014/main" id="{33FEEC94-28CB-4A9F-ABF3-C572ABC58164}"/>
              </a:ext>
            </a:extLst>
          </p:cNvPr>
          <p:cNvGraphicFramePr>
            <a:graphicFrameLocks/>
          </p:cNvGraphicFramePr>
          <p:nvPr>
            <p:extLst>
              <p:ext uri="{D42A27DB-BD31-4B8C-83A1-F6EECF244321}">
                <p14:modId xmlns:p14="http://schemas.microsoft.com/office/powerpoint/2010/main" val="2955009198"/>
              </p:ext>
            </p:extLst>
          </p:nvPr>
        </p:nvGraphicFramePr>
        <p:xfrm>
          <a:off x="6224468" y="1"/>
          <a:ext cx="3750286" cy="3639480"/>
        </p:xfrm>
        <a:graphic>
          <a:graphicData uri="http://schemas.openxmlformats.org/drawingml/2006/chart">
            <c:chart xmlns:c="http://schemas.openxmlformats.org/drawingml/2006/chart" xmlns:r="http://schemas.openxmlformats.org/officeDocument/2006/relationships" r:id="rId5"/>
          </a:graphicData>
        </a:graphic>
      </p:graphicFrame>
      <p:sp>
        <p:nvSpPr>
          <p:cNvPr id="7" name="TextBox 6">
            <a:extLst>
              <a:ext uri="{FF2B5EF4-FFF2-40B4-BE49-F238E27FC236}">
                <a16:creationId xmlns:a16="http://schemas.microsoft.com/office/drawing/2014/main" id="{1442EB7F-55D5-4CA2-AD0E-6CC26B26BEA2}"/>
              </a:ext>
            </a:extLst>
          </p:cNvPr>
          <p:cNvSpPr txBox="1"/>
          <p:nvPr/>
        </p:nvSpPr>
        <p:spPr>
          <a:xfrm>
            <a:off x="1686170" y="1620928"/>
            <a:ext cx="698256" cy="461665"/>
          </a:xfrm>
          <a:prstGeom prst="rect">
            <a:avLst/>
          </a:prstGeom>
          <a:noFill/>
        </p:spPr>
        <p:txBody>
          <a:bodyPr wrap="square" rtlCol="0">
            <a:spAutoFit/>
          </a:bodyPr>
          <a:lstStyle/>
          <a:p>
            <a:pPr algn="ctr"/>
            <a:r>
              <a:rPr lang="en-GB" sz="1200" dirty="0">
                <a:cs typeface="Arial" panose="020B0604020202020204" pitchFamily="34" charset="0"/>
              </a:rPr>
              <a:t>Total:</a:t>
            </a:r>
          </a:p>
          <a:p>
            <a:pPr algn="ctr"/>
            <a:r>
              <a:rPr lang="en-GB" sz="1200" dirty="0">
                <a:cs typeface="Arial" panose="020B0604020202020204" pitchFamily="34" charset="0"/>
              </a:rPr>
              <a:t>516</a:t>
            </a:r>
            <a:endParaRPr lang="ro-RO" sz="1200" dirty="0">
              <a:cs typeface="Arial" panose="020B0604020202020204" pitchFamily="34" charset="0"/>
            </a:endParaRPr>
          </a:p>
        </p:txBody>
      </p:sp>
      <p:sp>
        <p:nvSpPr>
          <p:cNvPr id="25" name="TextBox 24">
            <a:extLst>
              <a:ext uri="{FF2B5EF4-FFF2-40B4-BE49-F238E27FC236}">
                <a16:creationId xmlns:a16="http://schemas.microsoft.com/office/drawing/2014/main" id="{B2E8407C-DEFD-4AD0-94D8-2191EEFEE37E}"/>
              </a:ext>
            </a:extLst>
          </p:cNvPr>
          <p:cNvSpPr txBox="1"/>
          <p:nvPr/>
        </p:nvSpPr>
        <p:spPr>
          <a:xfrm>
            <a:off x="4536861" y="2708439"/>
            <a:ext cx="698256" cy="461665"/>
          </a:xfrm>
          <a:prstGeom prst="rect">
            <a:avLst/>
          </a:prstGeom>
          <a:noFill/>
        </p:spPr>
        <p:txBody>
          <a:bodyPr wrap="square" rtlCol="0">
            <a:spAutoFit/>
          </a:bodyPr>
          <a:lstStyle/>
          <a:p>
            <a:pPr algn="ctr"/>
            <a:r>
              <a:rPr lang="en-GB" sz="1200" dirty="0">
                <a:cs typeface="Arial" panose="020B0604020202020204" pitchFamily="34" charset="0"/>
              </a:rPr>
              <a:t>Total:</a:t>
            </a:r>
          </a:p>
          <a:p>
            <a:pPr algn="ctr"/>
            <a:r>
              <a:rPr lang="en-GB" sz="1200" dirty="0">
                <a:cs typeface="Arial" panose="020B0604020202020204" pitchFamily="34" charset="0"/>
              </a:rPr>
              <a:t>335</a:t>
            </a:r>
            <a:endParaRPr lang="ro-RO" sz="1200" dirty="0">
              <a:cs typeface="Arial" panose="020B0604020202020204" pitchFamily="34" charset="0"/>
            </a:endParaRPr>
          </a:p>
        </p:txBody>
      </p:sp>
      <p:sp>
        <p:nvSpPr>
          <p:cNvPr id="26" name="TextBox 25">
            <a:extLst>
              <a:ext uri="{FF2B5EF4-FFF2-40B4-BE49-F238E27FC236}">
                <a16:creationId xmlns:a16="http://schemas.microsoft.com/office/drawing/2014/main" id="{C8F5BAD3-C1E0-40A9-A519-B62E766D48BC}"/>
              </a:ext>
            </a:extLst>
          </p:cNvPr>
          <p:cNvSpPr txBox="1"/>
          <p:nvPr/>
        </p:nvSpPr>
        <p:spPr>
          <a:xfrm>
            <a:off x="8947272" y="2354886"/>
            <a:ext cx="698256" cy="461665"/>
          </a:xfrm>
          <a:prstGeom prst="rect">
            <a:avLst/>
          </a:prstGeom>
          <a:noFill/>
        </p:spPr>
        <p:txBody>
          <a:bodyPr wrap="square" rtlCol="0">
            <a:spAutoFit/>
          </a:bodyPr>
          <a:lstStyle/>
          <a:p>
            <a:pPr algn="ctr"/>
            <a:r>
              <a:rPr lang="en-GB" sz="1200" dirty="0">
                <a:cs typeface="Arial" panose="020B0604020202020204" pitchFamily="34" charset="0"/>
              </a:rPr>
              <a:t>Total:</a:t>
            </a:r>
          </a:p>
          <a:p>
            <a:pPr algn="ctr"/>
            <a:r>
              <a:rPr lang="en-GB" sz="1200" dirty="0">
                <a:cs typeface="Arial" panose="020B0604020202020204" pitchFamily="34" charset="0"/>
              </a:rPr>
              <a:t>335</a:t>
            </a:r>
            <a:endParaRPr lang="ro-RO" sz="1200" dirty="0">
              <a:cs typeface="Arial" panose="020B0604020202020204" pitchFamily="34" charset="0"/>
            </a:endParaRPr>
          </a:p>
        </p:txBody>
      </p:sp>
      <p:graphicFrame>
        <p:nvGraphicFramePr>
          <p:cNvPr id="4" name="officeArt object">
            <a:extLst>
              <a:ext uri="{FF2B5EF4-FFF2-40B4-BE49-F238E27FC236}">
                <a16:creationId xmlns:a16="http://schemas.microsoft.com/office/drawing/2014/main" id="{15799529-9613-52FD-FE4C-B6012F82CC56}"/>
              </a:ext>
            </a:extLst>
          </p:cNvPr>
          <p:cNvGraphicFramePr>
            <a:graphicFrameLocks/>
          </p:cNvGraphicFramePr>
          <p:nvPr>
            <p:extLst>
              <p:ext uri="{D42A27DB-BD31-4B8C-83A1-F6EECF244321}">
                <p14:modId xmlns:p14="http://schemas.microsoft.com/office/powerpoint/2010/main" val="3750143834"/>
              </p:ext>
            </p:extLst>
          </p:nvPr>
        </p:nvGraphicFramePr>
        <p:xfrm>
          <a:off x="5333641" y="3085483"/>
          <a:ext cx="4269057" cy="3952676"/>
        </p:xfrm>
        <a:graphic>
          <a:graphicData uri="http://schemas.openxmlformats.org/drawingml/2006/chart">
            <c:chart xmlns:c="http://schemas.openxmlformats.org/drawingml/2006/chart" xmlns:r="http://schemas.openxmlformats.org/officeDocument/2006/relationships" r:id="rId6"/>
          </a:graphicData>
        </a:graphic>
      </p:graphicFrame>
      <p:sp>
        <p:nvSpPr>
          <p:cNvPr id="5" name="TextBox 4">
            <a:extLst>
              <a:ext uri="{FF2B5EF4-FFF2-40B4-BE49-F238E27FC236}">
                <a16:creationId xmlns:a16="http://schemas.microsoft.com/office/drawing/2014/main" id="{AE7BD55A-85C1-8E58-A74A-4BCE44D294D8}"/>
              </a:ext>
            </a:extLst>
          </p:cNvPr>
          <p:cNvSpPr txBox="1"/>
          <p:nvPr/>
        </p:nvSpPr>
        <p:spPr>
          <a:xfrm>
            <a:off x="8725682" y="5784315"/>
            <a:ext cx="698256" cy="461665"/>
          </a:xfrm>
          <a:prstGeom prst="rect">
            <a:avLst/>
          </a:prstGeom>
          <a:noFill/>
        </p:spPr>
        <p:txBody>
          <a:bodyPr wrap="square" rtlCol="0">
            <a:spAutoFit/>
          </a:bodyPr>
          <a:lstStyle/>
          <a:p>
            <a:pPr algn="ctr"/>
            <a:r>
              <a:rPr lang="en-GB" sz="1200" dirty="0">
                <a:cs typeface="Arial" panose="020B0604020202020204" pitchFamily="34" charset="0"/>
              </a:rPr>
              <a:t>Total:</a:t>
            </a:r>
          </a:p>
          <a:p>
            <a:pPr algn="ctr"/>
            <a:r>
              <a:rPr lang="en-GB" sz="1200" dirty="0">
                <a:cs typeface="Arial" panose="020B0604020202020204" pitchFamily="34" charset="0"/>
              </a:rPr>
              <a:t>252</a:t>
            </a:r>
            <a:endParaRPr lang="ro-RO" sz="1200" dirty="0">
              <a:cs typeface="Arial" panose="020B0604020202020204" pitchFamily="34" charset="0"/>
            </a:endParaRPr>
          </a:p>
        </p:txBody>
      </p:sp>
      <p:sp>
        <p:nvSpPr>
          <p:cNvPr id="8" name="TextBox 7">
            <a:extLst>
              <a:ext uri="{FF2B5EF4-FFF2-40B4-BE49-F238E27FC236}">
                <a16:creationId xmlns:a16="http://schemas.microsoft.com/office/drawing/2014/main" id="{948A130A-8E4B-AB68-2E3A-7E2FD3CE13A0}"/>
              </a:ext>
            </a:extLst>
          </p:cNvPr>
          <p:cNvSpPr txBox="1"/>
          <p:nvPr/>
        </p:nvSpPr>
        <p:spPr>
          <a:xfrm>
            <a:off x="8507361" y="5197742"/>
            <a:ext cx="1203859" cy="646331"/>
          </a:xfrm>
          <a:prstGeom prst="rect">
            <a:avLst/>
          </a:prstGeom>
          <a:noFill/>
        </p:spPr>
        <p:txBody>
          <a:bodyPr wrap="square" rtlCol="0">
            <a:spAutoFit/>
          </a:bodyPr>
          <a:lstStyle/>
          <a:p>
            <a:pPr algn="ctr"/>
            <a:r>
              <a:rPr lang="en-GB" sz="1200" i="1" dirty="0"/>
              <a:t>Survey 5  - April-June </a:t>
            </a:r>
          </a:p>
          <a:p>
            <a:pPr algn="ctr"/>
            <a:r>
              <a:rPr lang="en-GB" sz="1200" i="1" dirty="0"/>
              <a:t>2022</a:t>
            </a:r>
            <a:endParaRPr lang="ro-RO" sz="1200" i="1" dirty="0"/>
          </a:p>
        </p:txBody>
      </p:sp>
      <p:graphicFrame>
        <p:nvGraphicFramePr>
          <p:cNvPr id="10" name="officeArt object">
            <a:extLst>
              <a:ext uri="{FF2B5EF4-FFF2-40B4-BE49-F238E27FC236}">
                <a16:creationId xmlns:a16="http://schemas.microsoft.com/office/drawing/2014/main" id="{CE5B014A-E8BD-DA9F-0918-1C814EA59919}"/>
              </a:ext>
            </a:extLst>
          </p:cNvPr>
          <p:cNvGraphicFramePr>
            <a:graphicFrameLocks/>
          </p:cNvGraphicFramePr>
          <p:nvPr>
            <p:extLst>
              <p:ext uri="{D42A27DB-BD31-4B8C-83A1-F6EECF244321}">
                <p14:modId xmlns:p14="http://schemas.microsoft.com/office/powerpoint/2010/main" val="2118115268"/>
              </p:ext>
            </p:extLst>
          </p:nvPr>
        </p:nvGraphicFramePr>
        <p:xfrm>
          <a:off x="1793659" y="3085483"/>
          <a:ext cx="4269057" cy="3952676"/>
        </p:xfrm>
        <a:graphic>
          <a:graphicData uri="http://schemas.openxmlformats.org/drawingml/2006/chart">
            <c:chart xmlns:c="http://schemas.openxmlformats.org/drawingml/2006/chart" xmlns:r="http://schemas.openxmlformats.org/officeDocument/2006/relationships" r:id="rId7"/>
          </a:graphicData>
        </a:graphic>
      </p:graphicFrame>
      <p:sp>
        <p:nvSpPr>
          <p:cNvPr id="14" name="TextBox 13">
            <a:extLst>
              <a:ext uri="{FF2B5EF4-FFF2-40B4-BE49-F238E27FC236}">
                <a16:creationId xmlns:a16="http://schemas.microsoft.com/office/drawing/2014/main" id="{A0FAC7BD-6341-FEDB-DFFC-9DF4E178EEFE}"/>
              </a:ext>
            </a:extLst>
          </p:cNvPr>
          <p:cNvSpPr txBox="1"/>
          <p:nvPr/>
        </p:nvSpPr>
        <p:spPr>
          <a:xfrm>
            <a:off x="1757862" y="5314160"/>
            <a:ext cx="1203859" cy="646331"/>
          </a:xfrm>
          <a:prstGeom prst="rect">
            <a:avLst/>
          </a:prstGeom>
          <a:noFill/>
        </p:spPr>
        <p:txBody>
          <a:bodyPr wrap="square" rtlCol="0">
            <a:spAutoFit/>
          </a:bodyPr>
          <a:lstStyle/>
          <a:p>
            <a:pPr algn="ctr"/>
            <a:r>
              <a:rPr lang="en-GB" sz="1200" i="1" dirty="0"/>
              <a:t>Survey 4  - January </a:t>
            </a:r>
          </a:p>
          <a:p>
            <a:pPr algn="ctr"/>
            <a:r>
              <a:rPr lang="en-GB" sz="1200" i="1" dirty="0"/>
              <a:t>2022</a:t>
            </a:r>
            <a:endParaRPr lang="ro-RO" sz="1200" i="1" dirty="0"/>
          </a:p>
        </p:txBody>
      </p:sp>
      <p:sp>
        <p:nvSpPr>
          <p:cNvPr id="16" name="TextBox 15">
            <a:extLst>
              <a:ext uri="{FF2B5EF4-FFF2-40B4-BE49-F238E27FC236}">
                <a16:creationId xmlns:a16="http://schemas.microsoft.com/office/drawing/2014/main" id="{86295C05-EEDB-8D3F-3E8F-B692F0696C62}"/>
              </a:ext>
            </a:extLst>
          </p:cNvPr>
          <p:cNvSpPr txBox="1"/>
          <p:nvPr/>
        </p:nvSpPr>
        <p:spPr>
          <a:xfrm>
            <a:off x="1995213" y="5894685"/>
            <a:ext cx="698256" cy="461665"/>
          </a:xfrm>
          <a:prstGeom prst="rect">
            <a:avLst/>
          </a:prstGeom>
          <a:noFill/>
        </p:spPr>
        <p:txBody>
          <a:bodyPr wrap="square" rtlCol="0">
            <a:spAutoFit/>
          </a:bodyPr>
          <a:lstStyle/>
          <a:p>
            <a:pPr algn="ctr"/>
            <a:r>
              <a:rPr lang="en-GB" sz="1200" dirty="0">
                <a:cs typeface="Arial" panose="020B0604020202020204" pitchFamily="34" charset="0"/>
              </a:rPr>
              <a:t>Total:</a:t>
            </a:r>
          </a:p>
          <a:p>
            <a:pPr algn="ctr"/>
            <a:r>
              <a:rPr lang="en-GB" sz="1200" dirty="0">
                <a:cs typeface="Arial" panose="020B0604020202020204" pitchFamily="34" charset="0"/>
              </a:rPr>
              <a:t>393</a:t>
            </a:r>
            <a:endParaRPr lang="ro-RO" sz="1200" dirty="0">
              <a:cs typeface="Arial" panose="020B0604020202020204" pitchFamily="34" charset="0"/>
            </a:endParaRPr>
          </a:p>
        </p:txBody>
      </p:sp>
      <p:sp>
        <p:nvSpPr>
          <p:cNvPr id="3" name="Footer Placeholder 3">
            <a:extLst>
              <a:ext uri="{FF2B5EF4-FFF2-40B4-BE49-F238E27FC236}">
                <a16:creationId xmlns:a16="http://schemas.microsoft.com/office/drawing/2014/main" id="{202ECA47-8A70-70AF-DEBB-6177A016C8F1}"/>
              </a:ext>
            </a:extLst>
          </p:cNvPr>
          <p:cNvSpPr txBox="1">
            <a:spLocks/>
          </p:cNvSpPr>
          <p:nvPr/>
        </p:nvSpPr>
        <p:spPr>
          <a:xfrm>
            <a:off x="1828800" y="6356350"/>
            <a:ext cx="7620000" cy="365125"/>
          </a:xfrm>
          <a:prstGeom prst="rect">
            <a:avLst/>
          </a:prstGeom>
        </p:spPr>
        <p:txBody>
          <a:bodyPr vert="horz" lIns="91440" tIns="45720" rIns="91440" bIns="45720" rtlCol="0" anchor="ctr"/>
          <a:lstStyle>
            <a:defPPr>
              <a:defRPr lang="ro-RO"/>
            </a:defPPr>
            <a:lvl1pPr algn="r" rtl="0" eaLnBrk="1" fontAlgn="auto" hangingPunct="1">
              <a:spcBef>
                <a:spcPts val="0"/>
              </a:spcBef>
              <a:spcAft>
                <a:spcPts val="0"/>
              </a:spcAft>
              <a:defRPr sz="1200" kern="1200" smtClean="0">
                <a:solidFill>
                  <a:srgbClr val="002E3F"/>
                </a:solidFill>
                <a:latin typeface="+mn-lt"/>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pPr>
              <a:defRPr/>
            </a:pPr>
            <a:r>
              <a:rPr lang="en-US" b="1" i="1"/>
              <a:t>Imprisonment on corruption cases, society v. judges. Measuring efficiency through perception?</a:t>
            </a:r>
            <a:endParaRPr lang="en-US" b="1" i="1" dirty="0"/>
          </a:p>
        </p:txBody>
      </p:sp>
    </p:spTree>
    <p:extLst>
      <p:ext uri="{BB962C8B-B14F-4D97-AF65-F5344CB8AC3E}">
        <p14:creationId xmlns:p14="http://schemas.microsoft.com/office/powerpoint/2010/main" val="257731465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Slide Number Placeholder 4"/>
          <p:cNvSpPr>
            <a:spLocks noGrp="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002E3F"/>
              </a:buClr>
              <a:buSzPct val="150000"/>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Clr>
                <a:srgbClr val="002E3F"/>
              </a:buClr>
              <a:buSzPct val="150000"/>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Clr>
                <a:srgbClr val="002E3F"/>
              </a:buClr>
              <a:buSzPct val="150000"/>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Clr>
                <a:srgbClr val="002E3F"/>
              </a:buClr>
              <a:buSzPct val="150000"/>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Clr>
                <a:srgbClr val="002E3F"/>
              </a:buClr>
              <a:buSzPct val="150000"/>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Clr>
                <a:srgbClr val="002E3F"/>
              </a:buClr>
              <a:buSzPct val="150000"/>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Clr>
                <a:srgbClr val="002E3F"/>
              </a:buClr>
              <a:buSzPct val="150000"/>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Clr>
                <a:srgbClr val="002E3F"/>
              </a:buClr>
              <a:buSzPct val="150000"/>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Clr>
                <a:srgbClr val="002E3F"/>
              </a:buClr>
              <a:buSzPct val="150000"/>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ClrTx/>
              <a:buSzTx/>
              <a:buFontTx/>
              <a:buNone/>
            </a:pPr>
            <a:fld id="{F5EC5ED2-C198-4EA5-839C-2BE19B804254}" type="slidenum">
              <a:rPr lang="ro-RO" altLang="ro-RO" sz="1200" smtClean="0">
                <a:solidFill>
                  <a:srgbClr val="898989"/>
                </a:solidFill>
              </a:rPr>
              <a:pPr>
                <a:spcBef>
                  <a:spcPct val="0"/>
                </a:spcBef>
                <a:buClrTx/>
                <a:buSzTx/>
                <a:buFontTx/>
                <a:buNone/>
              </a:pPr>
              <a:t>16</a:t>
            </a:fld>
            <a:endParaRPr lang="ro-RO" altLang="ro-RO" sz="1200">
              <a:solidFill>
                <a:srgbClr val="898989"/>
              </a:solidFill>
            </a:endParaRPr>
          </a:p>
        </p:txBody>
      </p:sp>
      <p:graphicFrame>
        <p:nvGraphicFramePr>
          <p:cNvPr id="3" name="officeArt object">
            <a:extLst>
              <a:ext uri="{FF2B5EF4-FFF2-40B4-BE49-F238E27FC236}">
                <a16:creationId xmlns:a16="http://schemas.microsoft.com/office/drawing/2014/main" id="{617B6F79-7084-4D8D-9B17-87E99AADF340}"/>
              </a:ext>
            </a:extLst>
          </p:cNvPr>
          <p:cNvGraphicFramePr>
            <a:graphicFrameLocks/>
          </p:cNvGraphicFramePr>
          <p:nvPr>
            <p:extLst>
              <p:ext uri="{D42A27DB-BD31-4B8C-83A1-F6EECF244321}">
                <p14:modId xmlns:p14="http://schemas.microsoft.com/office/powerpoint/2010/main" val="1880569478"/>
              </p:ext>
            </p:extLst>
          </p:nvPr>
        </p:nvGraphicFramePr>
        <p:xfrm>
          <a:off x="2179459" y="428904"/>
          <a:ext cx="2084556" cy="2476876"/>
        </p:xfrm>
        <a:graphic>
          <a:graphicData uri="http://schemas.openxmlformats.org/drawingml/2006/chart">
            <c:chart xmlns:c="http://schemas.openxmlformats.org/drawingml/2006/chart" xmlns:r="http://schemas.openxmlformats.org/officeDocument/2006/relationships" r:id="rId2"/>
          </a:graphicData>
        </a:graphic>
      </p:graphicFrame>
      <p:sp>
        <p:nvSpPr>
          <p:cNvPr id="9" name="Subtitle 1">
            <a:extLst>
              <a:ext uri="{FF2B5EF4-FFF2-40B4-BE49-F238E27FC236}">
                <a16:creationId xmlns:a16="http://schemas.microsoft.com/office/drawing/2014/main" id="{B2B15339-955B-41B2-A693-41DE8D473C74}"/>
              </a:ext>
            </a:extLst>
          </p:cNvPr>
          <p:cNvSpPr txBox="1">
            <a:spLocks/>
          </p:cNvSpPr>
          <p:nvPr/>
        </p:nvSpPr>
        <p:spPr bwMode="auto">
          <a:xfrm>
            <a:off x="1600200" y="281622"/>
            <a:ext cx="8305800" cy="4281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marL="342900" indent="-342900" algn="l" rtl="0" eaLnBrk="0" fontAlgn="base" hangingPunct="0">
              <a:spcBef>
                <a:spcPct val="20000"/>
              </a:spcBef>
              <a:spcAft>
                <a:spcPct val="0"/>
              </a:spcAft>
              <a:buClr>
                <a:srgbClr val="002E3F"/>
              </a:buClr>
              <a:buSzPct val="100000"/>
              <a:buFont typeface="Arial" panose="020B0604020202020204" pitchFamily="34" charset="0"/>
              <a:buChar char="•"/>
              <a:defRPr sz="3200" kern="1200">
                <a:solidFill>
                  <a:schemeClr val="bg2">
                    <a:lumMod val="25000"/>
                  </a:schemeClr>
                </a:solidFill>
                <a:latin typeface="+mn-lt"/>
                <a:ea typeface="+mn-ea"/>
                <a:cs typeface="+mn-cs"/>
              </a:defRPr>
            </a:lvl1pPr>
            <a:lvl2pPr marL="742950" indent="-285750" algn="l" rtl="0" eaLnBrk="0" fontAlgn="base" hangingPunct="0">
              <a:spcBef>
                <a:spcPct val="20000"/>
              </a:spcBef>
              <a:spcAft>
                <a:spcPct val="0"/>
              </a:spcAft>
              <a:buClr>
                <a:srgbClr val="002E3F"/>
              </a:buClr>
              <a:buSzPct val="100000"/>
              <a:buFont typeface="Arial" panose="020B0604020202020204" pitchFamily="34" charset="0"/>
              <a:buChar char="•"/>
              <a:defRPr sz="2800" kern="1200">
                <a:solidFill>
                  <a:schemeClr val="bg2">
                    <a:lumMod val="25000"/>
                  </a:schemeClr>
                </a:solidFill>
                <a:latin typeface="+mn-lt"/>
                <a:ea typeface="+mn-ea"/>
                <a:cs typeface="+mn-cs"/>
              </a:defRPr>
            </a:lvl2pPr>
            <a:lvl3pPr marL="1143000" indent="-228600" algn="l" rtl="0" eaLnBrk="0" fontAlgn="base" hangingPunct="0">
              <a:spcBef>
                <a:spcPct val="20000"/>
              </a:spcBef>
              <a:spcAft>
                <a:spcPct val="0"/>
              </a:spcAft>
              <a:buClr>
                <a:srgbClr val="002E3F"/>
              </a:buClr>
              <a:buSzPct val="100000"/>
              <a:buFont typeface="Arial" panose="020B0604020202020204" pitchFamily="34" charset="0"/>
              <a:buChar char="•"/>
              <a:defRPr sz="2400" kern="1200">
                <a:solidFill>
                  <a:schemeClr val="bg2">
                    <a:lumMod val="25000"/>
                  </a:schemeClr>
                </a:solidFill>
                <a:latin typeface="+mn-lt"/>
                <a:ea typeface="+mn-ea"/>
                <a:cs typeface="+mn-cs"/>
              </a:defRPr>
            </a:lvl3pPr>
            <a:lvl4pPr marL="1600200" indent="-228600" algn="l" rtl="0" eaLnBrk="0" fontAlgn="base" hangingPunct="0">
              <a:spcBef>
                <a:spcPct val="20000"/>
              </a:spcBef>
              <a:spcAft>
                <a:spcPct val="0"/>
              </a:spcAft>
              <a:buClr>
                <a:srgbClr val="002E3F"/>
              </a:buClr>
              <a:buSzPct val="100000"/>
              <a:buFont typeface="Arial" panose="020B0604020202020204" pitchFamily="34" charset="0"/>
              <a:buChar char="•"/>
              <a:defRPr sz="2000" kern="1200">
                <a:solidFill>
                  <a:schemeClr val="bg2">
                    <a:lumMod val="25000"/>
                  </a:schemeClr>
                </a:solidFill>
                <a:latin typeface="+mn-lt"/>
                <a:ea typeface="+mn-ea"/>
                <a:cs typeface="+mn-cs"/>
              </a:defRPr>
            </a:lvl4pPr>
            <a:lvl5pPr marL="2057400" indent="-228600" algn="l" rtl="0" eaLnBrk="0" fontAlgn="base" hangingPunct="0">
              <a:spcBef>
                <a:spcPct val="20000"/>
              </a:spcBef>
              <a:spcAft>
                <a:spcPct val="0"/>
              </a:spcAft>
              <a:buClr>
                <a:srgbClr val="002E3F"/>
              </a:buClr>
              <a:buSzPct val="100000"/>
              <a:buFont typeface="Arial" panose="020B0604020202020204" pitchFamily="34" charset="0"/>
              <a:buChar char="•"/>
              <a:defRPr sz="2000" kern="1200">
                <a:solidFill>
                  <a:schemeClr val="bg2">
                    <a:lumMod val="2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ctr">
              <a:buFont typeface="Arial" charset="0"/>
              <a:buNone/>
              <a:defRPr/>
            </a:pPr>
            <a:r>
              <a:rPr lang="en-US" sz="2800" b="1" dirty="0"/>
              <a:t>Our Surveys. The respondents</a:t>
            </a:r>
            <a:endParaRPr lang="fr-FR" sz="2800" b="1" dirty="0"/>
          </a:p>
          <a:p>
            <a:pPr>
              <a:buFont typeface="Arial" charset="0"/>
              <a:buNone/>
              <a:defRPr/>
            </a:pPr>
            <a:endParaRPr lang="ro-RO" sz="1600" dirty="0"/>
          </a:p>
        </p:txBody>
      </p:sp>
      <p:sp>
        <p:nvSpPr>
          <p:cNvPr id="6" name="TextBox 5">
            <a:extLst>
              <a:ext uri="{FF2B5EF4-FFF2-40B4-BE49-F238E27FC236}">
                <a16:creationId xmlns:a16="http://schemas.microsoft.com/office/drawing/2014/main" id="{82F8569F-AACF-4AC3-9CE9-678D3144FAAB}"/>
              </a:ext>
            </a:extLst>
          </p:cNvPr>
          <p:cNvSpPr txBox="1"/>
          <p:nvPr/>
        </p:nvSpPr>
        <p:spPr>
          <a:xfrm>
            <a:off x="1412271" y="1230534"/>
            <a:ext cx="1256556" cy="646331"/>
          </a:xfrm>
          <a:prstGeom prst="rect">
            <a:avLst/>
          </a:prstGeom>
          <a:noFill/>
        </p:spPr>
        <p:txBody>
          <a:bodyPr wrap="square" rtlCol="0">
            <a:spAutoFit/>
          </a:bodyPr>
          <a:lstStyle/>
          <a:p>
            <a:pPr algn="ctr"/>
            <a:r>
              <a:rPr lang="en-GB" sz="1200" i="1" dirty="0"/>
              <a:t>Survey 1 – June-August 2020</a:t>
            </a:r>
            <a:endParaRPr lang="ro-RO" sz="1200" i="1" dirty="0"/>
          </a:p>
        </p:txBody>
      </p:sp>
      <p:graphicFrame>
        <p:nvGraphicFramePr>
          <p:cNvPr id="13" name="officeArt object">
            <a:extLst>
              <a:ext uri="{FF2B5EF4-FFF2-40B4-BE49-F238E27FC236}">
                <a16:creationId xmlns:a16="http://schemas.microsoft.com/office/drawing/2014/main" id="{1C308ED7-43FA-42E2-A39A-DEED4CB7974C}"/>
              </a:ext>
            </a:extLst>
          </p:cNvPr>
          <p:cNvGraphicFramePr>
            <a:graphicFrameLocks/>
          </p:cNvGraphicFramePr>
          <p:nvPr>
            <p:extLst>
              <p:ext uri="{D42A27DB-BD31-4B8C-83A1-F6EECF244321}">
                <p14:modId xmlns:p14="http://schemas.microsoft.com/office/powerpoint/2010/main" val="1997125199"/>
              </p:ext>
            </p:extLst>
          </p:nvPr>
        </p:nvGraphicFramePr>
        <p:xfrm>
          <a:off x="6028806" y="391844"/>
          <a:ext cx="2298678" cy="2476877"/>
        </p:xfrm>
        <a:graphic>
          <a:graphicData uri="http://schemas.openxmlformats.org/drawingml/2006/chart">
            <c:chart xmlns:c="http://schemas.openxmlformats.org/drawingml/2006/chart" xmlns:r="http://schemas.openxmlformats.org/officeDocument/2006/relationships" r:id="rId3"/>
          </a:graphicData>
        </a:graphic>
      </p:graphicFrame>
      <p:sp>
        <p:nvSpPr>
          <p:cNvPr id="15" name="TextBox 14">
            <a:extLst>
              <a:ext uri="{FF2B5EF4-FFF2-40B4-BE49-F238E27FC236}">
                <a16:creationId xmlns:a16="http://schemas.microsoft.com/office/drawing/2014/main" id="{4F1200E4-70B2-4BA2-8B72-EEE7289FB270}"/>
              </a:ext>
            </a:extLst>
          </p:cNvPr>
          <p:cNvSpPr txBox="1"/>
          <p:nvPr/>
        </p:nvSpPr>
        <p:spPr>
          <a:xfrm>
            <a:off x="5604983" y="943331"/>
            <a:ext cx="1203859" cy="646331"/>
          </a:xfrm>
          <a:prstGeom prst="rect">
            <a:avLst/>
          </a:prstGeom>
          <a:noFill/>
        </p:spPr>
        <p:txBody>
          <a:bodyPr wrap="square" rtlCol="0">
            <a:spAutoFit/>
          </a:bodyPr>
          <a:lstStyle/>
          <a:p>
            <a:pPr algn="ctr"/>
            <a:r>
              <a:rPr lang="en-GB" sz="1200" i="1" dirty="0"/>
              <a:t>Survey 2  - December 2020</a:t>
            </a:r>
            <a:endParaRPr lang="ro-RO" sz="1200" i="1" dirty="0"/>
          </a:p>
        </p:txBody>
      </p:sp>
      <p:graphicFrame>
        <p:nvGraphicFramePr>
          <p:cNvPr id="17" name="officeArt object">
            <a:extLst>
              <a:ext uri="{FF2B5EF4-FFF2-40B4-BE49-F238E27FC236}">
                <a16:creationId xmlns:a16="http://schemas.microsoft.com/office/drawing/2014/main" id="{5E716FC8-D209-4C8D-A1CD-943AC07D29AE}"/>
              </a:ext>
            </a:extLst>
          </p:cNvPr>
          <p:cNvGraphicFramePr>
            <a:graphicFrameLocks/>
          </p:cNvGraphicFramePr>
          <p:nvPr/>
        </p:nvGraphicFramePr>
        <p:xfrm>
          <a:off x="4750684" y="4605635"/>
          <a:ext cx="2008356" cy="2476877"/>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8" name="officeArt object">
            <a:extLst>
              <a:ext uri="{FF2B5EF4-FFF2-40B4-BE49-F238E27FC236}">
                <a16:creationId xmlns:a16="http://schemas.microsoft.com/office/drawing/2014/main" id="{01324D19-B4D4-4030-8279-8E2E79E45D10}"/>
              </a:ext>
            </a:extLst>
          </p:cNvPr>
          <p:cNvGraphicFramePr>
            <a:graphicFrameLocks/>
          </p:cNvGraphicFramePr>
          <p:nvPr>
            <p:extLst>
              <p:ext uri="{D42A27DB-BD31-4B8C-83A1-F6EECF244321}">
                <p14:modId xmlns:p14="http://schemas.microsoft.com/office/powerpoint/2010/main" val="2976878139"/>
              </p:ext>
            </p:extLst>
          </p:nvPr>
        </p:nvGraphicFramePr>
        <p:xfrm>
          <a:off x="3748777" y="2474633"/>
          <a:ext cx="2298678" cy="2476877"/>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20" name="officeArt object">
            <a:extLst>
              <a:ext uri="{FF2B5EF4-FFF2-40B4-BE49-F238E27FC236}">
                <a16:creationId xmlns:a16="http://schemas.microsoft.com/office/drawing/2014/main" id="{D8FDCE55-3437-4A7F-B0F4-72D14722EAD5}"/>
              </a:ext>
            </a:extLst>
          </p:cNvPr>
          <p:cNvGraphicFramePr>
            <a:graphicFrameLocks/>
          </p:cNvGraphicFramePr>
          <p:nvPr>
            <p:extLst>
              <p:ext uri="{D42A27DB-BD31-4B8C-83A1-F6EECF244321}">
                <p14:modId xmlns:p14="http://schemas.microsoft.com/office/powerpoint/2010/main" val="3080958102"/>
              </p:ext>
            </p:extLst>
          </p:nvPr>
        </p:nvGraphicFramePr>
        <p:xfrm>
          <a:off x="2084606" y="2488432"/>
          <a:ext cx="2298678" cy="2476877"/>
        </p:xfrm>
        <a:graphic>
          <a:graphicData uri="http://schemas.openxmlformats.org/drawingml/2006/chart">
            <c:chart xmlns:c="http://schemas.openxmlformats.org/drawingml/2006/chart" xmlns:r="http://schemas.openxmlformats.org/officeDocument/2006/relationships" r:id="rId6"/>
          </a:graphicData>
        </a:graphic>
      </p:graphicFrame>
      <p:sp>
        <p:nvSpPr>
          <p:cNvPr id="21" name="TextBox 20">
            <a:extLst>
              <a:ext uri="{FF2B5EF4-FFF2-40B4-BE49-F238E27FC236}">
                <a16:creationId xmlns:a16="http://schemas.microsoft.com/office/drawing/2014/main" id="{5CD55883-7E48-4692-8119-34A0EE50F54F}"/>
              </a:ext>
            </a:extLst>
          </p:cNvPr>
          <p:cNvSpPr txBox="1"/>
          <p:nvPr/>
        </p:nvSpPr>
        <p:spPr>
          <a:xfrm>
            <a:off x="1494627" y="3403706"/>
            <a:ext cx="1203859" cy="646331"/>
          </a:xfrm>
          <a:prstGeom prst="rect">
            <a:avLst/>
          </a:prstGeom>
          <a:noFill/>
        </p:spPr>
        <p:txBody>
          <a:bodyPr wrap="square" rtlCol="0">
            <a:spAutoFit/>
          </a:bodyPr>
          <a:lstStyle/>
          <a:p>
            <a:pPr algn="ctr"/>
            <a:r>
              <a:rPr lang="en-GB" sz="1200" i="1" dirty="0"/>
              <a:t>Survey 3  - May-July </a:t>
            </a:r>
          </a:p>
          <a:p>
            <a:pPr algn="ctr"/>
            <a:r>
              <a:rPr lang="en-GB" sz="1200" i="1" dirty="0"/>
              <a:t>2021</a:t>
            </a:r>
            <a:endParaRPr lang="ro-RO" sz="1200" i="1" dirty="0"/>
          </a:p>
        </p:txBody>
      </p:sp>
      <p:graphicFrame>
        <p:nvGraphicFramePr>
          <p:cNvPr id="22" name="officeArt object">
            <a:extLst>
              <a:ext uri="{FF2B5EF4-FFF2-40B4-BE49-F238E27FC236}">
                <a16:creationId xmlns:a16="http://schemas.microsoft.com/office/drawing/2014/main" id="{08667CF3-2946-48AB-AF63-2340D1B091F9}"/>
              </a:ext>
            </a:extLst>
          </p:cNvPr>
          <p:cNvGraphicFramePr>
            <a:graphicFrameLocks/>
          </p:cNvGraphicFramePr>
          <p:nvPr>
            <p:extLst>
              <p:ext uri="{D42A27DB-BD31-4B8C-83A1-F6EECF244321}">
                <p14:modId xmlns:p14="http://schemas.microsoft.com/office/powerpoint/2010/main" val="663130416"/>
              </p:ext>
            </p:extLst>
          </p:nvPr>
        </p:nvGraphicFramePr>
        <p:xfrm>
          <a:off x="7694771" y="434203"/>
          <a:ext cx="2298678" cy="2476877"/>
        </p:xfrm>
        <a:graphic>
          <a:graphicData uri="http://schemas.openxmlformats.org/drawingml/2006/chart">
            <c:chart xmlns:c="http://schemas.openxmlformats.org/drawingml/2006/chart" xmlns:r="http://schemas.openxmlformats.org/officeDocument/2006/relationships" r:id="rId7"/>
          </a:graphicData>
        </a:graphic>
      </p:graphicFrame>
      <p:graphicFrame>
        <p:nvGraphicFramePr>
          <p:cNvPr id="23" name="officeArt object">
            <a:extLst>
              <a:ext uri="{FF2B5EF4-FFF2-40B4-BE49-F238E27FC236}">
                <a16:creationId xmlns:a16="http://schemas.microsoft.com/office/drawing/2014/main" id="{F887FB23-D816-4609-BC49-F7D76726E220}"/>
              </a:ext>
            </a:extLst>
          </p:cNvPr>
          <p:cNvGraphicFramePr>
            <a:graphicFrameLocks/>
          </p:cNvGraphicFramePr>
          <p:nvPr>
            <p:extLst>
              <p:ext uri="{D42A27DB-BD31-4B8C-83A1-F6EECF244321}">
                <p14:modId xmlns:p14="http://schemas.microsoft.com/office/powerpoint/2010/main" val="155825072"/>
              </p:ext>
            </p:extLst>
          </p:nvPr>
        </p:nvGraphicFramePr>
        <p:xfrm>
          <a:off x="3735631" y="428785"/>
          <a:ext cx="2298678" cy="2476877"/>
        </p:xfrm>
        <a:graphic>
          <a:graphicData uri="http://schemas.openxmlformats.org/drawingml/2006/chart">
            <c:chart xmlns:c="http://schemas.openxmlformats.org/drawingml/2006/chart" xmlns:r="http://schemas.openxmlformats.org/officeDocument/2006/relationships" r:id="rId8"/>
          </a:graphicData>
        </a:graphic>
      </p:graphicFrame>
      <p:sp>
        <p:nvSpPr>
          <p:cNvPr id="7" name="TextBox 6">
            <a:extLst>
              <a:ext uri="{FF2B5EF4-FFF2-40B4-BE49-F238E27FC236}">
                <a16:creationId xmlns:a16="http://schemas.microsoft.com/office/drawing/2014/main" id="{1442EB7F-55D5-4CA2-AD0E-6CC26B26BEA2}"/>
              </a:ext>
            </a:extLst>
          </p:cNvPr>
          <p:cNvSpPr txBox="1"/>
          <p:nvPr/>
        </p:nvSpPr>
        <p:spPr>
          <a:xfrm>
            <a:off x="1626141" y="1770261"/>
            <a:ext cx="698256" cy="461665"/>
          </a:xfrm>
          <a:prstGeom prst="rect">
            <a:avLst/>
          </a:prstGeom>
          <a:noFill/>
        </p:spPr>
        <p:txBody>
          <a:bodyPr wrap="square" rtlCol="0">
            <a:spAutoFit/>
          </a:bodyPr>
          <a:lstStyle/>
          <a:p>
            <a:pPr algn="ctr"/>
            <a:r>
              <a:rPr lang="en-GB" sz="1200" dirty="0">
                <a:cs typeface="Arial" panose="020B0604020202020204" pitchFamily="34" charset="0"/>
              </a:rPr>
              <a:t>Total:</a:t>
            </a:r>
          </a:p>
          <a:p>
            <a:pPr algn="ctr"/>
            <a:r>
              <a:rPr lang="en-GB" sz="1200" dirty="0">
                <a:cs typeface="Arial" panose="020B0604020202020204" pitchFamily="34" charset="0"/>
              </a:rPr>
              <a:t>516</a:t>
            </a:r>
            <a:endParaRPr lang="ro-RO" sz="1200" dirty="0">
              <a:cs typeface="Arial" panose="020B0604020202020204" pitchFamily="34" charset="0"/>
            </a:endParaRPr>
          </a:p>
        </p:txBody>
      </p:sp>
      <p:sp>
        <p:nvSpPr>
          <p:cNvPr id="25" name="TextBox 24">
            <a:extLst>
              <a:ext uri="{FF2B5EF4-FFF2-40B4-BE49-F238E27FC236}">
                <a16:creationId xmlns:a16="http://schemas.microsoft.com/office/drawing/2014/main" id="{B2E8407C-DEFD-4AD0-94D8-2191EEFEE37E}"/>
              </a:ext>
            </a:extLst>
          </p:cNvPr>
          <p:cNvSpPr txBox="1"/>
          <p:nvPr/>
        </p:nvSpPr>
        <p:spPr>
          <a:xfrm>
            <a:off x="5794699" y="1612932"/>
            <a:ext cx="698256" cy="461665"/>
          </a:xfrm>
          <a:prstGeom prst="rect">
            <a:avLst/>
          </a:prstGeom>
          <a:noFill/>
        </p:spPr>
        <p:txBody>
          <a:bodyPr wrap="square" rtlCol="0">
            <a:spAutoFit/>
          </a:bodyPr>
          <a:lstStyle/>
          <a:p>
            <a:pPr algn="ctr"/>
            <a:r>
              <a:rPr lang="en-GB" sz="1200" dirty="0">
                <a:cs typeface="Arial" panose="020B0604020202020204" pitchFamily="34" charset="0"/>
              </a:rPr>
              <a:t>Total:</a:t>
            </a:r>
          </a:p>
          <a:p>
            <a:pPr algn="ctr"/>
            <a:r>
              <a:rPr lang="en-GB" sz="1200" dirty="0">
                <a:cs typeface="Arial" panose="020B0604020202020204" pitchFamily="34" charset="0"/>
              </a:rPr>
              <a:t>335</a:t>
            </a:r>
            <a:endParaRPr lang="ro-RO" sz="1200" dirty="0">
              <a:cs typeface="Arial" panose="020B0604020202020204" pitchFamily="34" charset="0"/>
            </a:endParaRPr>
          </a:p>
        </p:txBody>
      </p:sp>
      <p:sp>
        <p:nvSpPr>
          <p:cNvPr id="26" name="TextBox 25">
            <a:extLst>
              <a:ext uri="{FF2B5EF4-FFF2-40B4-BE49-F238E27FC236}">
                <a16:creationId xmlns:a16="http://schemas.microsoft.com/office/drawing/2014/main" id="{C8F5BAD3-C1E0-40A9-A519-B62E766D48BC}"/>
              </a:ext>
            </a:extLst>
          </p:cNvPr>
          <p:cNvSpPr txBox="1"/>
          <p:nvPr/>
        </p:nvSpPr>
        <p:spPr>
          <a:xfrm>
            <a:off x="1686994" y="4046007"/>
            <a:ext cx="698256" cy="461665"/>
          </a:xfrm>
          <a:prstGeom prst="rect">
            <a:avLst/>
          </a:prstGeom>
          <a:noFill/>
        </p:spPr>
        <p:txBody>
          <a:bodyPr wrap="square" rtlCol="0">
            <a:spAutoFit/>
          </a:bodyPr>
          <a:lstStyle/>
          <a:p>
            <a:pPr algn="ctr"/>
            <a:r>
              <a:rPr lang="en-GB" sz="1200" dirty="0">
                <a:cs typeface="Arial" panose="020B0604020202020204" pitchFamily="34" charset="0"/>
              </a:rPr>
              <a:t>Total:</a:t>
            </a:r>
          </a:p>
          <a:p>
            <a:pPr algn="ctr"/>
            <a:r>
              <a:rPr lang="en-GB" sz="1200" dirty="0">
                <a:cs typeface="Arial" panose="020B0604020202020204" pitchFamily="34" charset="0"/>
              </a:rPr>
              <a:t>335</a:t>
            </a:r>
            <a:endParaRPr lang="ro-RO" sz="1200" dirty="0">
              <a:cs typeface="Arial" panose="020B0604020202020204" pitchFamily="34" charset="0"/>
            </a:endParaRPr>
          </a:p>
        </p:txBody>
      </p:sp>
      <p:sp>
        <p:nvSpPr>
          <p:cNvPr id="4" name="TextBox 3">
            <a:extLst>
              <a:ext uri="{FF2B5EF4-FFF2-40B4-BE49-F238E27FC236}">
                <a16:creationId xmlns:a16="http://schemas.microsoft.com/office/drawing/2014/main" id="{49A62087-992D-0CDC-1D5F-19517AF05D3C}"/>
              </a:ext>
            </a:extLst>
          </p:cNvPr>
          <p:cNvSpPr txBox="1"/>
          <p:nvPr/>
        </p:nvSpPr>
        <p:spPr>
          <a:xfrm>
            <a:off x="8853415" y="5299189"/>
            <a:ext cx="698256" cy="461665"/>
          </a:xfrm>
          <a:prstGeom prst="rect">
            <a:avLst/>
          </a:prstGeom>
          <a:noFill/>
        </p:spPr>
        <p:txBody>
          <a:bodyPr wrap="square" rtlCol="0">
            <a:spAutoFit/>
          </a:bodyPr>
          <a:lstStyle/>
          <a:p>
            <a:pPr algn="ctr"/>
            <a:r>
              <a:rPr lang="en-GB" sz="1200" dirty="0">
                <a:cs typeface="Arial" panose="020B0604020202020204" pitchFamily="34" charset="0"/>
              </a:rPr>
              <a:t>Total:</a:t>
            </a:r>
          </a:p>
          <a:p>
            <a:pPr algn="ctr"/>
            <a:r>
              <a:rPr lang="en-GB" sz="1200" dirty="0">
                <a:cs typeface="Arial" panose="020B0604020202020204" pitchFamily="34" charset="0"/>
              </a:rPr>
              <a:t>393</a:t>
            </a:r>
            <a:endParaRPr lang="ro-RO" sz="1200" dirty="0">
              <a:cs typeface="Arial" panose="020B0604020202020204" pitchFamily="34" charset="0"/>
            </a:endParaRPr>
          </a:p>
        </p:txBody>
      </p:sp>
      <p:sp>
        <p:nvSpPr>
          <p:cNvPr id="5" name="TextBox 4">
            <a:extLst>
              <a:ext uri="{FF2B5EF4-FFF2-40B4-BE49-F238E27FC236}">
                <a16:creationId xmlns:a16="http://schemas.microsoft.com/office/drawing/2014/main" id="{A3E4D217-155E-AA69-5F2B-A62C15059B04}"/>
              </a:ext>
            </a:extLst>
          </p:cNvPr>
          <p:cNvSpPr txBox="1"/>
          <p:nvPr/>
        </p:nvSpPr>
        <p:spPr>
          <a:xfrm>
            <a:off x="8578148" y="4696739"/>
            <a:ext cx="1203859" cy="646331"/>
          </a:xfrm>
          <a:prstGeom prst="rect">
            <a:avLst/>
          </a:prstGeom>
          <a:noFill/>
        </p:spPr>
        <p:txBody>
          <a:bodyPr wrap="square" rtlCol="0">
            <a:spAutoFit/>
          </a:bodyPr>
          <a:lstStyle/>
          <a:p>
            <a:pPr algn="ctr"/>
            <a:r>
              <a:rPr lang="en-GB" sz="1200" i="1" dirty="0"/>
              <a:t>Survey 4  - January  </a:t>
            </a:r>
          </a:p>
          <a:p>
            <a:pPr algn="ctr"/>
            <a:r>
              <a:rPr lang="en-GB" sz="1200" i="1" dirty="0"/>
              <a:t>2022</a:t>
            </a:r>
            <a:endParaRPr lang="ro-RO" sz="1200" i="1" dirty="0"/>
          </a:p>
        </p:txBody>
      </p:sp>
      <p:graphicFrame>
        <p:nvGraphicFramePr>
          <p:cNvPr id="11" name="officeArt object">
            <a:extLst>
              <a:ext uri="{FF2B5EF4-FFF2-40B4-BE49-F238E27FC236}">
                <a16:creationId xmlns:a16="http://schemas.microsoft.com/office/drawing/2014/main" id="{DAADD2AE-8D6A-E1D8-9A7C-084764E69E59}"/>
              </a:ext>
            </a:extLst>
          </p:cNvPr>
          <p:cNvGraphicFramePr>
            <a:graphicFrameLocks/>
          </p:cNvGraphicFramePr>
          <p:nvPr>
            <p:extLst>
              <p:ext uri="{D42A27DB-BD31-4B8C-83A1-F6EECF244321}">
                <p14:modId xmlns:p14="http://schemas.microsoft.com/office/powerpoint/2010/main" val="282033913"/>
              </p:ext>
            </p:extLst>
          </p:nvPr>
        </p:nvGraphicFramePr>
        <p:xfrm>
          <a:off x="5998654" y="2503208"/>
          <a:ext cx="2298678" cy="2476877"/>
        </p:xfrm>
        <a:graphic>
          <a:graphicData uri="http://schemas.openxmlformats.org/drawingml/2006/chart">
            <c:chart xmlns:c="http://schemas.openxmlformats.org/drawingml/2006/chart" xmlns:r="http://schemas.openxmlformats.org/officeDocument/2006/relationships" r:id="rId9"/>
          </a:graphicData>
        </a:graphic>
      </p:graphicFrame>
      <p:graphicFrame>
        <p:nvGraphicFramePr>
          <p:cNvPr id="14" name="officeArt object">
            <a:extLst>
              <a:ext uri="{FF2B5EF4-FFF2-40B4-BE49-F238E27FC236}">
                <a16:creationId xmlns:a16="http://schemas.microsoft.com/office/drawing/2014/main" id="{4966E039-A1D0-6F08-8095-4CDEC6D21506}"/>
              </a:ext>
            </a:extLst>
          </p:cNvPr>
          <p:cNvGraphicFramePr>
            <a:graphicFrameLocks/>
          </p:cNvGraphicFramePr>
          <p:nvPr>
            <p:extLst>
              <p:ext uri="{D42A27DB-BD31-4B8C-83A1-F6EECF244321}">
                <p14:modId xmlns:p14="http://schemas.microsoft.com/office/powerpoint/2010/main" val="4088173879"/>
              </p:ext>
            </p:extLst>
          </p:nvPr>
        </p:nvGraphicFramePr>
        <p:xfrm>
          <a:off x="7659116" y="2543828"/>
          <a:ext cx="2298678" cy="2476877"/>
        </p:xfrm>
        <a:graphic>
          <a:graphicData uri="http://schemas.openxmlformats.org/drawingml/2006/chart">
            <c:chart xmlns:c="http://schemas.openxmlformats.org/drawingml/2006/chart" xmlns:r="http://schemas.openxmlformats.org/officeDocument/2006/relationships" r:id="rId10"/>
          </a:graphicData>
        </a:graphic>
      </p:graphicFrame>
      <p:graphicFrame>
        <p:nvGraphicFramePr>
          <p:cNvPr id="16" name="officeArt object">
            <a:extLst>
              <a:ext uri="{FF2B5EF4-FFF2-40B4-BE49-F238E27FC236}">
                <a16:creationId xmlns:a16="http://schemas.microsoft.com/office/drawing/2014/main" id="{F31D0F97-C45E-323E-FC1E-C56F835F599C}"/>
              </a:ext>
            </a:extLst>
          </p:cNvPr>
          <p:cNvGraphicFramePr>
            <a:graphicFrameLocks/>
          </p:cNvGraphicFramePr>
          <p:nvPr>
            <p:extLst>
              <p:ext uri="{D42A27DB-BD31-4B8C-83A1-F6EECF244321}">
                <p14:modId xmlns:p14="http://schemas.microsoft.com/office/powerpoint/2010/main" val="3663115191"/>
              </p:ext>
            </p:extLst>
          </p:nvPr>
        </p:nvGraphicFramePr>
        <p:xfrm>
          <a:off x="4093733" y="4338764"/>
          <a:ext cx="2298678" cy="2476877"/>
        </p:xfrm>
        <a:graphic>
          <a:graphicData uri="http://schemas.openxmlformats.org/drawingml/2006/chart">
            <c:chart xmlns:c="http://schemas.openxmlformats.org/drawingml/2006/chart" xmlns:r="http://schemas.openxmlformats.org/officeDocument/2006/relationships" r:id="rId11"/>
          </a:graphicData>
        </a:graphic>
      </p:graphicFrame>
      <p:graphicFrame>
        <p:nvGraphicFramePr>
          <p:cNvPr id="19" name="officeArt object">
            <a:extLst>
              <a:ext uri="{FF2B5EF4-FFF2-40B4-BE49-F238E27FC236}">
                <a16:creationId xmlns:a16="http://schemas.microsoft.com/office/drawing/2014/main" id="{5FAFB79C-F4CD-BC30-6C69-25CFBB1DDB69}"/>
              </a:ext>
            </a:extLst>
          </p:cNvPr>
          <p:cNvGraphicFramePr>
            <a:graphicFrameLocks/>
          </p:cNvGraphicFramePr>
          <p:nvPr>
            <p:extLst>
              <p:ext uri="{D42A27DB-BD31-4B8C-83A1-F6EECF244321}">
                <p14:modId xmlns:p14="http://schemas.microsoft.com/office/powerpoint/2010/main" val="594541520"/>
              </p:ext>
            </p:extLst>
          </p:nvPr>
        </p:nvGraphicFramePr>
        <p:xfrm>
          <a:off x="5804695" y="4381123"/>
          <a:ext cx="2298678" cy="2476877"/>
        </p:xfrm>
        <a:graphic>
          <a:graphicData uri="http://schemas.openxmlformats.org/drawingml/2006/chart">
            <c:chart xmlns:c="http://schemas.openxmlformats.org/drawingml/2006/chart" xmlns:r="http://schemas.openxmlformats.org/officeDocument/2006/relationships" r:id="rId12"/>
          </a:graphicData>
        </a:graphic>
      </p:graphicFrame>
      <p:sp>
        <p:nvSpPr>
          <p:cNvPr id="28" name="TextBox 27">
            <a:extLst>
              <a:ext uri="{FF2B5EF4-FFF2-40B4-BE49-F238E27FC236}">
                <a16:creationId xmlns:a16="http://schemas.microsoft.com/office/drawing/2014/main" id="{22AFE9BE-44B5-2279-650E-944DD7B4B583}"/>
              </a:ext>
            </a:extLst>
          </p:cNvPr>
          <p:cNvSpPr txBox="1"/>
          <p:nvPr/>
        </p:nvSpPr>
        <p:spPr>
          <a:xfrm>
            <a:off x="3509596" y="5954637"/>
            <a:ext cx="698256" cy="461665"/>
          </a:xfrm>
          <a:prstGeom prst="rect">
            <a:avLst/>
          </a:prstGeom>
          <a:noFill/>
        </p:spPr>
        <p:txBody>
          <a:bodyPr wrap="square" rtlCol="0">
            <a:spAutoFit/>
          </a:bodyPr>
          <a:lstStyle/>
          <a:p>
            <a:pPr algn="ctr"/>
            <a:r>
              <a:rPr lang="en-GB" sz="1200" dirty="0">
                <a:cs typeface="Arial" panose="020B0604020202020204" pitchFamily="34" charset="0"/>
              </a:rPr>
              <a:t>Total:</a:t>
            </a:r>
          </a:p>
          <a:p>
            <a:pPr algn="ctr"/>
            <a:r>
              <a:rPr lang="en-GB" sz="1200" dirty="0">
                <a:cs typeface="Arial" panose="020B0604020202020204" pitchFamily="34" charset="0"/>
              </a:rPr>
              <a:t>252</a:t>
            </a:r>
            <a:endParaRPr lang="ro-RO" sz="1200" dirty="0">
              <a:cs typeface="Arial" panose="020B0604020202020204" pitchFamily="34" charset="0"/>
            </a:endParaRPr>
          </a:p>
        </p:txBody>
      </p:sp>
      <p:sp>
        <p:nvSpPr>
          <p:cNvPr id="29" name="TextBox 28">
            <a:extLst>
              <a:ext uri="{FF2B5EF4-FFF2-40B4-BE49-F238E27FC236}">
                <a16:creationId xmlns:a16="http://schemas.microsoft.com/office/drawing/2014/main" id="{6227656A-1602-A626-9B51-63C1CDF03FC3}"/>
              </a:ext>
            </a:extLst>
          </p:cNvPr>
          <p:cNvSpPr txBox="1"/>
          <p:nvPr/>
        </p:nvSpPr>
        <p:spPr>
          <a:xfrm>
            <a:off x="3302964" y="5343070"/>
            <a:ext cx="1203859" cy="646331"/>
          </a:xfrm>
          <a:prstGeom prst="rect">
            <a:avLst/>
          </a:prstGeom>
          <a:noFill/>
        </p:spPr>
        <p:txBody>
          <a:bodyPr wrap="square" rtlCol="0">
            <a:spAutoFit/>
          </a:bodyPr>
          <a:lstStyle/>
          <a:p>
            <a:pPr algn="ctr"/>
            <a:r>
              <a:rPr lang="en-GB" sz="1200" i="1" dirty="0"/>
              <a:t>Survey 5  - April-June </a:t>
            </a:r>
          </a:p>
          <a:p>
            <a:pPr algn="ctr"/>
            <a:r>
              <a:rPr lang="en-GB" sz="1200" i="1" dirty="0"/>
              <a:t>2022</a:t>
            </a:r>
            <a:endParaRPr lang="ro-RO" sz="1200" i="1" dirty="0"/>
          </a:p>
        </p:txBody>
      </p:sp>
      <p:sp>
        <p:nvSpPr>
          <p:cNvPr id="2" name="Footer Placeholder 3">
            <a:extLst>
              <a:ext uri="{FF2B5EF4-FFF2-40B4-BE49-F238E27FC236}">
                <a16:creationId xmlns:a16="http://schemas.microsoft.com/office/drawing/2014/main" id="{9015C53D-958C-B4D9-D628-8D1335870BEA}"/>
              </a:ext>
            </a:extLst>
          </p:cNvPr>
          <p:cNvSpPr txBox="1">
            <a:spLocks/>
          </p:cNvSpPr>
          <p:nvPr/>
        </p:nvSpPr>
        <p:spPr>
          <a:xfrm>
            <a:off x="1809618" y="6535234"/>
            <a:ext cx="7620000" cy="365125"/>
          </a:xfrm>
          <a:prstGeom prst="rect">
            <a:avLst/>
          </a:prstGeom>
        </p:spPr>
        <p:txBody>
          <a:bodyPr vert="horz" lIns="91440" tIns="45720" rIns="91440" bIns="45720" rtlCol="0" anchor="ctr"/>
          <a:lstStyle>
            <a:defPPr>
              <a:defRPr lang="ro-RO"/>
            </a:defPPr>
            <a:lvl1pPr algn="r" rtl="0" eaLnBrk="1" fontAlgn="auto" hangingPunct="1">
              <a:spcBef>
                <a:spcPts val="0"/>
              </a:spcBef>
              <a:spcAft>
                <a:spcPts val="0"/>
              </a:spcAft>
              <a:defRPr sz="1200" kern="1200" smtClean="0">
                <a:solidFill>
                  <a:srgbClr val="002E3F"/>
                </a:solidFill>
                <a:latin typeface="+mn-lt"/>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pPr>
              <a:defRPr/>
            </a:pPr>
            <a:r>
              <a:rPr lang="en-US" b="1" i="1"/>
              <a:t>Imprisonment on corruption cases, society v. judges. Measuring efficiency through perception?</a:t>
            </a:r>
            <a:endParaRPr lang="en-US" b="1" i="1" dirty="0"/>
          </a:p>
        </p:txBody>
      </p:sp>
    </p:spTree>
    <p:extLst>
      <p:ext uri="{BB962C8B-B14F-4D97-AF65-F5344CB8AC3E}">
        <p14:creationId xmlns:p14="http://schemas.microsoft.com/office/powerpoint/2010/main" val="189838218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Slide Number Placeholder 4"/>
          <p:cNvSpPr>
            <a:spLocks noGrp="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002E3F"/>
              </a:buClr>
              <a:buSzPct val="150000"/>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Clr>
                <a:srgbClr val="002E3F"/>
              </a:buClr>
              <a:buSzPct val="150000"/>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Clr>
                <a:srgbClr val="002E3F"/>
              </a:buClr>
              <a:buSzPct val="150000"/>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Clr>
                <a:srgbClr val="002E3F"/>
              </a:buClr>
              <a:buSzPct val="150000"/>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Clr>
                <a:srgbClr val="002E3F"/>
              </a:buClr>
              <a:buSzPct val="150000"/>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Clr>
                <a:srgbClr val="002E3F"/>
              </a:buClr>
              <a:buSzPct val="150000"/>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Clr>
                <a:srgbClr val="002E3F"/>
              </a:buClr>
              <a:buSzPct val="150000"/>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Clr>
                <a:srgbClr val="002E3F"/>
              </a:buClr>
              <a:buSzPct val="150000"/>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Clr>
                <a:srgbClr val="002E3F"/>
              </a:buClr>
              <a:buSzPct val="150000"/>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ClrTx/>
              <a:buSzTx/>
              <a:buFontTx/>
              <a:buNone/>
            </a:pPr>
            <a:fld id="{8217220F-9AC8-4390-95BC-B65C0A3D419B}" type="slidenum">
              <a:rPr lang="ro-RO" altLang="ro-RO" sz="1200" smtClean="0">
                <a:solidFill>
                  <a:srgbClr val="898989"/>
                </a:solidFill>
              </a:rPr>
              <a:pPr>
                <a:spcBef>
                  <a:spcPct val="0"/>
                </a:spcBef>
                <a:buClrTx/>
                <a:buSzTx/>
                <a:buFontTx/>
                <a:buNone/>
              </a:pPr>
              <a:t>17</a:t>
            </a:fld>
            <a:endParaRPr lang="ro-RO" altLang="ro-RO" sz="1200">
              <a:solidFill>
                <a:srgbClr val="898989"/>
              </a:solidFill>
            </a:endParaRPr>
          </a:p>
        </p:txBody>
      </p:sp>
      <p:graphicFrame>
        <p:nvGraphicFramePr>
          <p:cNvPr id="2" name="officeArt object"/>
          <p:cNvGraphicFramePr>
            <a:graphicFrameLocks/>
          </p:cNvGraphicFramePr>
          <p:nvPr>
            <p:extLst>
              <p:ext uri="{D42A27DB-BD31-4B8C-83A1-F6EECF244321}">
                <p14:modId xmlns:p14="http://schemas.microsoft.com/office/powerpoint/2010/main" val="2329814842"/>
              </p:ext>
            </p:extLst>
          </p:nvPr>
        </p:nvGraphicFramePr>
        <p:xfrm>
          <a:off x="-114300" y="-1230183"/>
          <a:ext cx="7543800" cy="536575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5" name="Content Placeholder 8">
            <a:extLst>
              <a:ext uri="{FF2B5EF4-FFF2-40B4-BE49-F238E27FC236}">
                <a16:creationId xmlns:a16="http://schemas.microsoft.com/office/drawing/2014/main" id="{D3EA5FC7-0879-451C-83BA-7902996F0BCE}"/>
              </a:ext>
            </a:extLst>
          </p:cNvPr>
          <p:cNvGraphicFramePr>
            <a:graphicFrameLocks noGrp="1"/>
          </p:cNvGraphicFramePr>
          <p:nvPr>
            <p:ph idx="1"/>
            <p:extLst>
              <p:ext uri="{D42A27DB-BD31-4B8C-83A1-F6EECF244321}">
                <p14:modId xmlns:p14="http://schemas.microsoft.com/office/powerpoint/2010/main" val="1216021062"/>
              </p:ext>
            </p:extLst>
          </p:nvPr>
        </p:nvGraphicFramePr>
        <p:xfrm>
          <a:off x="2722210" y="54485"/>
          <a:ext cx="2794000" cy="2471257"/>
        </p:xfrm>
        <a:graphic>
          <a:graphicData uri="http://schemas.openxmlformats.org/drawingml/2006/chart">
            <c:chart xmlns:c="http://schemas.openxmlformats.org/drawingml/2006/chart" xmlns:r="http://schemas.openxmlformats.org/officeDocument/2006/relationships" r:id="rId3"/>
          </a:graphicData>
        </a:graphic>
      </p:graphicFrame>
      <p:sp>
        <p:nvSpPr>
          <p:cNvPr id="6" name="TextBox 5">
            <a:extLst>
              <a:ext uri="{FF2B5EF4-FFF2-40B4-BE49-F238E27FC236}">
                <a16:creationId xmlns:a16="http://schemas.microsoft.com/office/drawing/2014/main" id="{C73C5D3F-4685-453F-8305-9E2D25285D91}"/>
              </a:ext>
            </a:extLst>
          </p:cNvPr>
          <p:cNvSpPr txBox="1"/>
          <p:nvPr/>
        </p:nvSpPr>
        <p:spPr>
          <a:xfrm>
            <a:off x="5277055" y="85694"/>
            <a:ext cx="4267200" cy="1384995"/>
          </a:xfrm>
          <a:prstGeom prst="rect">
            <a:avLst/>
          </a:prstGeom>
          <a:noFill/>
        </p:spPr>
        <p:txBody>
          <a:bodyPr wrap="square" rtlCol="0">
            <a:spAutoFit/>
          </a:bodyPr>
          <a:lstStyle/>
          <a:p>
            <a:pPr algn="ctr"/>
            <a:r>
              <a:rPr lang="en-US" sz="2800" b="1" dirty="0">
                <a:solidFill>
                  <a:prstClr val="black">
                    <a:lumMod val="65000"/>
                    <a:lumOff val="35000"/>
                  </a:prstClr>
                </a:solidFill>
                <a:latin typeface="+mn-lt"/>
              </a:rPr>
              <a:t>In your opinion, the courts should impose more severe prison sentences: </a:t>
            </a:r>
            <a:endParaRPr lang="ro-RO" sz="2800" b="1" dirty="0">
              <a:solidFill>
                <a:prstClr val="black">
                  <a:lumMod val="65000"/>
                  <a:lumOff val="35000"/>
                </a:prstClr>
              </a:solidFill>
              <a:latin typeface="+mn-lt"/>
            </a:endParaRPr>
          </a:p>
        </p:txBody>
      </p:sp>
      <p:sp>
        <p:nvSpPr>
          <p:cNvPr id="7" name="Rectangle 6">
            <a:extLst>
              <a:ext uri="{FF2B5EF4-FFF2-40B4-BE49-F238E27FC236}">
                <a16:creationId xmlns:a16="http://schemas.microsoft.com/office/drawing/2014/main" id="{4A258FC4-1196-48E5-9FEA-FCD1A6CB6897}"/>
              </a:ext>
            </a:extLst>
          </p:cNvPr>
          <p:cNvSpPr/>
          <p:nvPr/>
        </p:nvSpPr>
        <p:spPr>
          <a:xfrm>
            <a:off x="6278750" y="1436112"/>
            <a:ext cx="2330450" cy="707886"/>
          </a:xfrm>
          <a:prstGeom prst="rect">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I do not pronounce</a:t>
            </a:r>
            <a:endParaRPr lang="ro-RO" dirty="0"/>
          </a:p>
        </p:txBody>
      </p:sp>
      <p:sp>
        <p:nvSpPr>
          <p:cNvPr id="9" name="Rectangle 8">
            <a:extLst>
              <a:ext uri="{FF2B5EF4-FFF2-40B4-BE49-F238E27FC236}">
                <a16:creationId xmlns:a16="http://schemas.microsoft.com/office/drawing/2014/main" id="{5C0DAE0B-329E-4137-9847-6F1396D3ADB7}"/>
              </a:ext>
            </a:extLst>
          </p:cNvPr>
          <p:cNvSpPr/>
          <p:nvPr/>
        </p:nvSpPr>
        <p:spPr>
          <a:xfrm>
            <a:off x="6264153" y="2504091"/>
            <a:ext cx="2301500" cy="707886"/>
          </a:xfrm>
          <a:prstGeom prst="rect">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To a lesser extent</a:t>
            </a:r>
            <a:endParaRPr lang="ro-RO" dirty="0"/>
          </a:p>
        </p:txBody>
      </p:sp>
      <p:sp>
        <p:nvSpPr>
          <p:cNvPr id="10" name="Rectangle 9">
            <a:extLst>
              <a:ext uri="{FF2B5EF4-FFF2-40B4-BE49-F238E27FC236}">
                <a16:creationId xmlns:a16="http://schemas.microsoft.com/office/drawing/2014/main" id="{1501F709-A626-4C5B-9254-C404B9A32C2B}"/>
              </a:ext>
            </a:extLst>
          </p:cNvPr>
          <p:cNvSpPr/>
          <p:nvPr/>
        </p:nvSpPr>
        <p:spPr>
          <a:xfrm>
            <a:off x="6278750" y="3530303"/>
            <a:ext cx="2301500" cy="707886"/>
          </a:xfrm>
          <a:prstGeom prst="rect">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To a greater extent</a:t>
            </a:r>
            <a:endParaRPr lang="ro-RO" dirty="0"/>
          </a:p>
        </p:txBody>
      </p:sp>
      <p:sp>
        <p:nvSpPr>
          <p:cNvPr id="11" name="TextBox 10">
            <a:extLst>
              <a:ext uri="{FF2B5EF4-FFF2-40B4-BE49-F238E27FC236}">
                <a16:creationId xmlns:a16="http://schemas.microsoft.com/office/drawing/2014/main" id="{BDE1B699-10B3-44C1-850C-D8A877110F52}"/>
              </a:ext>
            </a:extLst>
          </p:cNvPr>
          <p:cNvSpPr txBox="1"/>
          <p:nvPr/>
        </p:nvSpPr>
        <p:spPr>
          <a:xfrm>
            <a:off x="1828800" y="892400"/>
            <a:ext cx="1256556" cy="646331"/>
          </a:xfrm>
          <a:prstGeom prst="rect">
            <a:avLst/>
          </a:prstGeom>
          <a:noFill/>
        </p:spPr>
        <p:txBody>
          <a:bodyPr wrap="square" rtlCol="0">
            <a:spAutoFit/>
          </a:bodyPr>
          <a:lstStyle/>
          <a:p>
            <a:pPr algn="ctr"/>
            <a:r>
              <a:rPr lang="en-GB" sz="1200" b="1" i="1" dirty="0"/>
              <a:t>Survey 1 – June-August 2020</a:t>
            </a:r>
            <a:endParaRPr lang="ro-RO" sz="1200" b="1" i="1" dirty="0"/>
          </a:p>
        </p:txBody>
      </p:sp>
      <p:sp>
        <p:nvSpPr>
          <p:cNvPr id="12" name="TextBox 11">
            <a:extLst>
              <a:ext uri="{FF2B5EF4-FFF2-40B4-BE49-F238E27FC236}">
                <a16:creationId xmlns:a16="http://schemas.microsoft.com/office/drawing/2014/main" id="{4B55212D-557C-4C1B-8CE6-EF78630F4C1C}"/>
              </a:ext>
            </a:extLst>
          </p:cNvPr>
          <p:cNvSpPr txBox="1"/>
          <p:nvPr/>
        </p:nvSpPr>
        <p:spPr>
          <a:xfrm>
            <a:off x="1970397" y="3237915"/>
            <a:ext cx="1203859" cy="646331"/>
          </a:xfrm>
          <a:prstGeom prst="rect">
            <a:avLst/>
          </a:prstGeom>
          <a:noFill/>
        </p:spPr>
        <p:txBody>
          <a:bodyPr wrap="square" rtlCol="0">
            <a:spAutoFit/>
          </a:bodyPr>
          <a:lstStyle/>
          <a:p>
            <a:pPr algn="ctr"/>
            <a:r>
              <a:rPr lang="en-GB" sz="1200" b="1" i="1" dirty="0"/>
              <a:t>Survey 2  - December 2020</a:t>
            </a:r>
            <a:endParaRPr lang="ro-RO" sz="1200" b="1" i="1" dirty="0"/>
          </a:p>
        </p:txBody>
      </p:sp>
      <p:sp>
        <p:nvSpPr>
          <p:cNvPr id="13" name="TextBox 12">
            <a:extLst>
              <a:ext uri="{FF2B5EF4-FFF2-40B4-BE49-F238E27FC236}">
                <a16:creationId xmlns:a16="http://schemas.microsoft.com/office/drawing/2014/main" id="{FC05A32D-8DBB-49FC-A108-6EC60C92D8BF}"/>
              </a:ext>
            </a:extLst>
          </p:cNvPr>
          <p:cNvSpPr txBox="1"/>
          <p:nvPr/>
        </p:nvSpPr>
        <p:spPr>
          <a:xfrm>
            <a:off x="1644131" y="4295450"/>
            <a:ext cx="1203859" cy="646331"/>
          </a:xfrm>
          <a:prstGeom prst="rect">
            <a:avLst/>
          </a:prstGeom>
          <a:noFill/>
        </p:spPr>
        <p:txBody>
          <a:bodyPr wrap="square" rtlCol="0">
            <a:spAutoFit/>
          </a:bodyPr>
          <a:lstStyle/>
          <a:p>
            <a:pPr algn="ctr"/>
            <a:r>
              <a:rPr lang="en-GB" sz="1200" b="1" i="1" dirty="0"/>
              <a:t>Survey 3  - May-July </a:t>
            </a:r>
          </a:p>
          <a:p>
            <a:pPr algn="ctr"/>
            <a:r>
              <a:rPr lang="en-GB" sz="1200" b="1" i="1" dirty="0"/>
              <a:t>2021</a:t>
            </a:r>
            <a:endParaRPr lang="ro-RO" sz="1200" b="1" i="1" dirty="0"/>
          </a:p>
        </p:txBody>
      </p:sp>
      <p:graphicFrame>
        <p:nvGraphicFramePr>
          <p:cNvPr id="14" name="Content Placeholder 8">
            <a:extLst>
              <a:ext uri="{FF2B5EF4-FFF2-40B4-BE49-F238E27FC236}">
                <a16:creationId xmlns:a16="http://schemas.microsoft.com/office/drawing/2014/main" id="{3DBE2717-1737-438E-80F6-A5B26FD1E743}"/>
              </a:ext>
            </a:extLst>
          </p:cNvPr>
          <p:cNvGraphicFramePr>
            <a:graphicFrameLocks/>
          </p:cNvGraphicFramePr>
          <p:nvPr>
            <p:extLst>
              <p:ext uri="{D42A27DB-BD31-4B8C-83A1-F6EECF244321}">
                <p14:modId xmlns:p14="http://schemas.microsoft.com/office/powerpoint/2010/main" val="1323973410"/>
              </p:ext>
            </p:extLst>
          </p:nvPr>
        </p:nvGraphicFramePr>
        <p:xfrm>
          <a:off x="2804803" y="2611309"/>
          <a:ext cx="3111500" cy="2997716"/>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5" name="Content Placeholder 8">
            <a:extLst>
              <a:ext uri="{FF2B5EF4-FFF2-40B4-BE49-F238E27FC236}">
                <a16:creationId xmlns:a16="http://schemas.microsoft.com/office/drawing/2014/main" id="{B45FD969-9C4F-4DC2-B969-C1C58D4E0285}"/>
              </a:ext>
            </a:extLst>
          </p:cNvPr>
          <p:cNvGraphicFramePr>
            <a:graphicFrameLocks/>
          </p:cNvGraphicFramePr>
          <p:nvPr>
            <p:extLst>
              <p:ext uri="{D42A27DB-BD31-4B8C-83A1-F6EECF244321}">
                <p14:modId xmlns:p14="http://schemas.microsoft.com/office/powerpoint/2010/main" val="221717365"/>
              </p:ext>
            </p:extLst>
          </p:nvPr>
        </p:nvGraphicFramePr>
        <p:xfrm>
          <a:off x="2745529" y="2253103"/>
          <a:ext cx="2794000" cy="2471257"/>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16" name="Content Placeholder 8">
            <a:extLst>
              <a:ext uri="{FF2B5EF4-FFF2-40B4-BE49-F238E27FC236}">
                <a16:creationId xmlns:a16="http://schemas.microsoft.com/office/drawing/2014/main" id="{FC39788B-30A0-46C9-BF15-A2F4D718332B}"/>
              </a:ext>
            </a:extLst>
          </p:cNvPr>
          <p:cNvGraphicFramePr>
            <a:graphicFrameLocks/>
          </p:cNvGraphicFramePr>
          <p:nvPr>
            <p:extLst>
              <p:ext uri="{D42A27DB-BD31-4B8C-83A1-F6EECF244321}">
                <p14:modId xmlns:p14="http://schemas.microsoft.com/office/powerpoint/2010/main" val="2012166535"/>
              </p:ext>
            </p:extLst>
          </p:nvPr>
        </p:nvGraphicFramePr>
        <p:xfrm>
          <a:off x="1666029" y="4377784"/>
          <a:ext cx="2794000" cy="2471257"/>
        </p:xfrm>
        <a:graphic>
          <a:graphicData uri="http://schemas.openxmlformats.org/drawingml/2006/chart">
            <c:chart xmlns:c="http://schemas.openxmlformats.org/drawingml/2006/chart" xmlns:r="http://schemas.openxmlformats.org/officeDocument/2006/relationships" r:id="rId6"/>
          </a:graphicData>
        </a:graphic>
      </p:graphicFrame>
      <p:sp>
        <p:nvSpPr>
          <p:cNvPr id="3" name="Footer Placeholder 3">
            <a:extLst>
              <a:ext uri="{FF2B5EF4-FFF2-40B4-BE49-F238E27FC236}">
                <a16:creationId xmlns:a16="http://schemas.microsoft.com/office/drawing/2014/main" id="{F6A2A711-7810-D369-ED4E-DEA3A7076AB6}"/>
              </a:ext>
            </a:extLst>
          </p:cNvPr>
          <p:cNvSpPr>
            <a:spLocks noGrp="1"/>
          </p:cNvSpPr>
          <p:nvPr>
            <p:ph type="ftr" sz="quarter" idx="10"/>
          </p:nvPr>
        </p:nvSpPr>
        <p:spPr>
          <a:xfrm>
            <a:off x="1828800" y="6531127"/>
            <a:ext cx="7620000" cy="365125"/>
          </a:xfrm>
        </p:spPr>
        <p:txBody>
          <a:bodyPr/>
          <a:lstStyle/>
          <a:p>
            <a:pPr>
              <a:defRPr/>
            </a:pPr>
            <a:r>
              <a:rPr lang="en-US" b="1" i="1" dirty="0"/>
              <a:t>Imprisonment on corruption cases, society v. judges. Measuring efficiency through perception?</a:t>
            </a:r>
          </a:p>
        </p:txBody>
      </p:sp>
      <p:graphicFrame>
        <p:nvGraphicFramePr>
          <p:cNvPr id="4" name="Content Placeholder 8">
            <a:extLst>
              <a:ext uri="{FF2B5EF4-FFF2-40B4-BE49-F238E27FC236}">
                <a16:creationId xmlns:a16="http://schemas.microsoft.com/office/drawing/2014/main" id="{269EFA11-5A97-E3DE-B6D2-70634AEA229A}"/>
              </a:ext>
            </a:extLst>
          </p:cNvPr>
          <p:cNvGraphicFramePr>
            <a:graphicFrameLocks/>
          </p:cNvGraphicFramePr>
          <p:nvPr>
            <p:extLst>
              <p:ext uri="{D42A27DB-BD31-4B8C-83A1-F6EECF244321}">
                <p14:modId xmlns:p14="http://schemas.microsoft.com/office/powerpoint/2010/main" val="200629796"/>
              </p:ext>
            </p:extLst>
          </p:nvPr>
        </p:nvGraphicFramePr>
        <p:xfrm>
          <a:off x="7212200" y="4301049"/>
          <a:ext cx="2794000" cy="2471257"/>
        </p:xfrm>
        <a:graphic>
          <a:graphicData uri="http://schemas.openxmlformats.org/drawingml/2006/chart">
            <c:chart xmlns:c="http://schemas.openxmlformats.org/drawingml/2006/chart" xmlns:r="http://schemas.openxmlformats.org/officeDocument/2006/relationships" r:id="rId7"/>
          </a:graphicData>
        </a:graphic>
      </p:graphicFrame>
      <p:sp>
        <p:nvSpPr>
          <p:cNvPr id="18" name="TextBox 17">
            <a:extLst>
              <a:ext uri="{FF2B5EF4-FFF2-40B4-BE49-F238E27FC236}">
                <a16:creationId xmlns:a16="http://schemas.microsoft.com/office/drawing/2014/main" id="{54083DBF-50B5-BDBC-4815-64669EACFEF3}"/>
              </a:ext>
            </a:extLst>
          </p:cNvPr>
          <p:cNvSpPr txBox="1"/>
          <p:nvPr/>
        </p:nvSpPr>
        <p:spPr>
          <a:xfrm>
            <a:off x="6851510" y="5934858"/>
            <a:ext cx="1203859" cy="646331"/>
          </a:xfrm>
          <a:prstGeom prst="rect">
            <a:avLst/>
          </a:prstGeom>
          <a:noFill/>
        </p:spPr>
        <p:txBody>
          <a:bodyPr wrap="square" rtlCol="0">
            <a:spAutoFit/>
          </a:bodyPr>
          <a:lstStyle/>
          <a:p>
            <a:pPr algn="ctr"/>
            <a:r>
              <a:rPr lang="en-GB" sz="1200" b="1" i="1" dirty="0"/>
              <a:t>Survey 5  - April-June </a:t>
            </a:r>
          </a:p>
          <a:p>
            <a:pPr algn="ctr"/>
            <a:r>
              <a:rPr lang="en-GB" sz="1200" b="1" i="1" dirty="0"/>
              <a:t>2022</a:t>
            </a:r>
            <a:endParaRPr lang="ro-RO" sz="1200" b="1" i="1" dirty="0"/>
          </a:p>
        </p:txBody>
      </p:sp>
      <p:graphicFrame>
        <p:nvGraphicFramePr>
          <p:cNvPr id="19" name="Content Placeholder 8">
            <a:extLst>
              <a:ext uri="{FF2B5EF4-FFF2-40B4-BE49-F238E27FC236}">
                <a16:creationId xmlns:a16="http://schemas.microsoft.com/office/drawing/2014/main" id="{50E2ADC5-287B-A00E-DE67-DB6449AB49A5}"/>
              </a:ext>
            </a:extLst>
          </p:cNvPr>
          <p:cNvGraphicFramePr>
            <a:graphicFrameLocks/>
          </p:cNvGraphicFramePr>
          <p:nvPr>
            <p:extLst>
              <p:ext uri="{D42A27DB-BD31-4B8C-83A1-F6EECF244321}">
                <p14:modId xmlns:p14="http://schemas.microsoft.com/office/powerpoint/2010/main" val="327504389"/>
              </p:ext>
            </p:extLst>
          </p:nvPr>
        </p:nvGraphicFramePr>
        <p:xfrm>
          <a:off x="4380739" y="4356707"/>
          <a:ext cx="2794000" cy="2471257"/>
        </p:xfrm>
        <a:graphic>
          <a:graphicData uri="http://schemas.openxmlformats.org/drawingml/2006/chart">
            <c:chart xmlns:c="http://schemas.openxmlformats.org/drawingml/2006/chart" xmlns:r="http://schemas.openxmlformats.org/officeDocument/2006/relationships" r:id="rId8"/>
          </a:graphicData>
        </a:graphic>
      </p:graphicFrame>
      <p:sp>
        <p:nvSpPr>
          <p:cNvPr id="20" name="TextBox 19">
            <a:extLst>
              <a:ext uri="{FF2B5EF4-FFF2-40B4-BE49-F238E27FC236}">
                <a16:creationId xmlns:a16="http://schemas.microsoft.com/office/drawing/2014/main" id="{CA371B2F-D0B1-BA34-F28A-9870C73FEEA5}"/>
              </a:ext>
            </a:extLst>
          </p:cNvPr>
          <p:cNvSpPr txBox="1"/>
          <p:nvPr/>
        </p:nvSpPr>
        <p:spPr>
          <a:xfrm>
            <a:off x="6250175" y="4498509"/>
            <a:ext cx="1203859" cy="646331"/>
          </a:xfrm>
          <a:prstGeom prst="rect">
            <a:avLst/>
          </a:prstGeom>
          <a:noFill/>
        </p:spPr>
        <p:txBody>
          <a:bodyPr wrap="square" rtlCol="0">
            <a:spAutoFit/>
          </a:bodyPr>
          <a:lstStyle/>
          <a:p>
            <a:pPr algn="ctr"/>
            <a:r>
              <a:rPr lang="en-GB" sz="1200" b="1" i="1" dirty="0"/>
              <a:t>Survey 4  - January </a:t>
            </a:r>
          </a:p>
          <a:p>
            <a:pPr algn="ctr"/>
            <a:r>
              <a:rPr lang="en-GB" sz="1200" b="1" i="1" dirty="0"/>
              <a:t>2022</a:t>
            </a:r>
            <a:endParaRPr lang="ro-RO" sz="1200" b="1" i="1" dirty="0"/>
          </a:p>
        </p:txBody>
      </p:sp>
    </p:spTree>
    <p:extLst>
      <p:ext uri="{BB962C8B-B14F-4D97-AF65-F5344CB8AC3E}">
        <p14:creationId xmlns:p14="http://schemas.microsoft.com/office/powerpoint/2010/main" val="136811780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Slide Number Placeholder 4"/>
          <p:cNvSpPr>
            <a:spLocks noGrp="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002E3F"/>
              </a:buClr>
              <a:buSzPct val="150000"/>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Clr>
                <a:srgbClr val="002E3F"/>
              </a:buClr>
              <a:buSzPct val="150000"/>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Clr>
                <a:srgbClr val="002E3F"/>
              </a:buClr>
              <a:buSzPct val="150000"/>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Clr>
                <a:srgbClr val="002E3F"/>
              </a:buClr>
              <a:buSzPct val="150000"/>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Clr>
                <a:srgbClr val="002E3F"/>
              </a:buClr>
              <a:buSzPct val="150000"/>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Clr>
                <a:srgbClr val="002E3F"/>
              </a:buClr>
              <a:buSzPct val="150000"/>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Clr>
                <a:srgbClr val="002E3F"/>
              </a:buClr>
              <a:buSzPct val="150000"/>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Clr>
                <a:srgbClr val="002E3F"/>
              </a:buClr>
              <a:buSzPct val="150000"/>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Clr>
                <a:srgbClr val="002E3F"/>
              </a:buClr>
              <a:buSzPct val="150000"/>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ClrTx/>
              <a:buSzTx/>
              <a:buFontTx/>
              <a:buNone/>
            </a:pPr>
            <a:fld id="{8217220F-9AC8-4390-95BC-B65C0A3D419B}" type="slidenum">
              <a:rPr lang="ro-RO" altLang="ro-RO" sz="1200" smtClean="0">
                <a:solidFill>
                  <a:srgbClr val="898989"/>
                </a:solidFill>
              </a:rPr>
              <a:pPr>
                <a:spcBef>
                  <a:spcPct val="0"/>
                </a:spcBef>
                <a:buClrTx/>
                <a:buSzTx/>
                <a:buFontTx/>
                <a:buNone/>
              </a:pPr>
              <a:t>18</a:t>
            </a:fld>
            <a:endParaRPr lang="ro-RO" altLang="ro-RO" sz="1200">
              <a:solidFill>
                <a:srgbClr val="898989"/>
              </a:solidFill>
            </a:endParaRPr>
          </a:p>
        </p:txBody>
      </p:sp>
      <p:graphicFrame>
        <p:nvGraphicFramePr>
          <p:cNvPr id="2" name="officeArt object"/>
          <p:cNvGraphicFramePr>
            <a:graphicFrameLocks/>
          </p:cNvGraphicFramePr>
          <p:nvPr/>
        </p:nvGraphicFramePr>
        <p:xfrm>
          <a:off x="-114300" y="-1230183"/>
          <a:ext cx="7543800" cy="536575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5" name="Content Placeholder 8">
            <a:extLst>
              <a:ext uri="{FF2B5EF4-FFF2-40B4-BE49-F238E27FC236}">
                <a16:creationId xmlns:a16="http://schemas.microsoft.com/office/drawing/2014/main" id="{D3EA5FC7-0879-451C-83BA-7902996F0BCE}"/>
              </a:ext>
            </a:extLst>
          </p:cNvPr>
          <p:cNvGraphicFramePr>
            <a:graphicFrameLocks noGrp="1"/>
          </p:cNvGraphicFramePr>
          <p:nvPr>
            <p:ph idx="1"/>
            <p:extLst>
              <p:ext uri="{D42A27DB-BD31-4B8C-83A1-F6EECF244321}">
                <p14:modId xmlns:p14="http://schemas.microsoft.com/office/powerpoint/2010/main" val="52326940"/>
              </p:ext>
            </p:extLst>
          </p:nvPr>
        </p:nvGraphicFramePr>
        <p:xfrm>
          <a:off x="2749755" y="54127"/>
          <a:ext cx="2794000" cy="2471257"/>
        </p:xfrm>
        <a:graphic>
          <a:graphicData uri="http://schemas.openxmlformats.org/drawingml/2006/chart">
            <c:chart xmlns:c="http://schemas.openxmlformats.org/drawingml/2006/chart" xmlns:r="http://schemas.openxmlformats.org/officeDocument/2006/relationships" r:id="rId3"/>
          </a:graphicData>
        </a:graphic>
      </p:graphicFrame>
      <p:sp>
        <p:nvSpPr>
          <p:cNvPr id="6" name="TextBox 5">
            <a:extLst>
              <a:ext uri="{FF2B5EF4-FFF2-40B4-BE49-F238E27FC236}">
                <a16:creationId xmlns:a16="http://schemas.microsoft.com/office/drawing/2014/main" id="{C73C5D3F-4685-453F-8305-9E2D25285D91}"/>
              </a:ext>
            </a:extLst>
          </p:cNvPr>
          <p:cNvSpPr txBox="1"/>
          <p:nvPr/>
        </p:nvSpPr>
        <p:spPr>
          <a:xfrm>
            <a:off x="5410200" y="-41143"/>
            <a:ext cx="4267200" cy="1815882"/>
          </a:xfrm>
          <a:prstGeom prst="rect">
            <a:avLst/>
          </a:prstGeom>
          <a:noFill/>
        </p:spPr>
        <p:txBody>
          <a:bodyPr wrap="square" rtlCol="0">
            <a:spAutoFit/>
          </a:bodyPr>
          <a:lstStyle/>
          <a:p>
            <a:pPr algn="ctr" rtl="0">
              <a:defRPr sz="1856" b="0" i="0" u="none" strike="noStrike" kern="1200" spc="0" baseline="0">
                <a:solidFill>
                  <a:prstClr val="black">
                    <a:lumMod val="65000"/>
                    <a:lumOff val="35000"/>
                  </a:prstClr>
                </a:solidFill>
                <a:latin typeface="+mn-lt"/>
                <a:ea typeface="+mn-ea"/>
                <a:cs typeface="+mn-cs"/>
              </a:defRPr>
            </a:pPr>
            <a:r>
              <a:rPr lang="en-US" sz="2800" b="1" dirty="0">
                <a:effectLst/>
              </a:rPr>
              <a:t>In your view, the courts should impose imprisonment and not a fine:</a:t>
            </a:r>
            <a:endParaRPr lang="ro-RO" sz="2800" b="1" dirty="0">
              <a:effectLst/>
            </a:endParaRPr>
          </a:p>
        </p:txBody>
      </p:sp>
      <p:sp>
        <p:nvSpPr>
          <p:cNvPr id="7" name="Rectangle 6">
            <a:extLst>
              <a:ext uri="{FF2B5EF4-FFF2-40B4-BE49-F238E27FC236}">
                <a16:creationId xmlns:a16="http://schemas.microsoft.com/office/drawing/2014/main" id="{4A258FC4-1196-48E5-9FEA-FCD1A6CB6897}"/>
              </a:ext>
            </a:extLst>
          </p:cNvPr>
          <p:cNvSpPr/>
          <p:nvPr/>
        </p:nvSpPr>
        <p:spPr>
          <a:xfrm>
            <a:off x="6396790" y="1742898"/>
            <a:ext cx="2330450" cy="707886"/>
          </a:xfrm>
          <a:prstGeom prst="rect">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I do not pronounce</a:t>
            </a:r>
            <a:endParaRPr lang="ro-RO" dirty="0"/>
          </a:p>
        </p:txBody>
      </p:sp>
      <p:sp>
        <p:nvSpPr>
          <p:cNvPr id="9" name="Rectangle 8">
            <a:extLst>
              <a:ext uri="{FF2B5EF4-FFF2-40B4-BE49-F238E27FC236}">
                <a16:creationId xmlns:a16="http://schemas.microsoft.com/office/drawing/2014/main" id="{5C0DAE0B-329E-4137-9847-6F1396D3ADB7}"/>
              </a:ext>
            </a:extLst>
          </p:cNvPr>
          <p:cNvSpPr/>
          <p:nvPr/>
        </p:nvSpPr>
        <p:spPr>
          <a:xfrm>
            <a:off x="6406690" y="2658589"/>
            <a:ext cx="2301500" cy="707886"/>
          </a:xfrm>
          <a:prstGeom prst="rect">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To a lesser extent</a:t>
            </a:r>
            <a:endParaRPr lang="ro-RO" dirty="0"/>
          </a:p>
        </p:txBody>
      </p:sp>
      <p:sp>
        <p:nvSpPr>
          <p:cNvPr id="10" name="Rectangle 9">
            <a:extLst>
              <a:ext uri="{FF2B5EF4-FFF2-40B4-BE49-F238E27FC236}">
                <a16:creationId xmlns:a16="http://schemas.microsoft.com/office/drawing/2014/main" id="{1501F709-A626-4C5B-9254-C404B9A32C2B}"/>
              </a:ext>
            </a:extLst>
          </p:cNvPr>
          <p:cNvSpPr/>
          <p:nvPr/>
        </p:nvSpPr>
        <p:spPr>
          <a:xfrm>
            <a:off x="6388918" y="3532914"/>
            <a:ext cx="2301500" cy="707886"/>
          </a:xfrm>
          <a:prstGeom prst="rect">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To a greater extent</a:t>
            </a:r>
            <a:endParaRPr lang="ro-RO" dirty="0"/>
          </a:p>
        </p:txBody>
      </p:sp>
      <p:sp>
        <p:nvSpPr>
          <p:cNvPr id="11" name="TextBox 10">
            <a:extLst>
              <a:ext uri="{FF2B5EF4-FFF2-40B4-BE49-F238E27FC236}">
                <a16:creationId xmlns:a16="http://schemas.microsoft.com/office/drawing/2014/main" id="{BDE1B699-10B3-44C1-850C-D8A877110F52}"/>
              </a:ext>
            </a:extLst>
          </p:cNvPr>
          <p:cNvSpPr txBox="1"/>
          <p:nvPr/>
        </p:nvSpPr>
        <p:spPr>
          <a:xfrm>
            <a:off x="1944048" y="956259"/>
            <a:ext cx="1256556" cy="646331"/>
          </a:xfrm>
          <a:prstGeom prst="rect">
            <a:avLst/>
          </a:prstGeom>
          <a:noFill/>
        </p:spPr>
        <p:txBody>
          <a:bodyPr wrap="square" rtlCol="0">
            <a:spAutoFit/>
          </a:bodyPr>
          <a:lstStyle/>
          <a:p>
            <a:pPr algn="ctr"/>
            <a:r>
              <a:rPr lang="en-GB" sz="1200" b="1" i="1" dirty="0"/>
              <a:t>Survey 1 – June-August 2020</a:t>
            </a:r>
            <a:endParaRPr lang="ro-RO" sz="1200" b="1" i="1" dirty="0"/>
          </a:p>
        </p:txBody>
      </p:sp>
      <p:sp>
        <p:nvSpPr>
          <p:cNvPr id="12" name="TextBox 11">
            <a:extLst>
              <a:ext uri="{FF2B5EF4-FFF2-40B4-BE49-F238E27FC236}">
                <a16:creationId xmlns:a16="http://schemas.microsoft.com/office/drawing/2014/main" id="{4B55212D-557C-4C1B-8CE6-EF78630F4C1C}"/>
              </a:ext>
            </a:extLst>
          </p:cNvPr>
          <p:cNvSpPr txBox="1"/>
          <p:nvPr/>
        </p:nvSpPr>
        <p:spPr>
          <a:xfrm>
            <a:off x="1970397" y="3237915"/>
            <a:ext cx="1203859" cy="646331"/>
          </a:xfrm>
          <a:prstGeom prst="rect">
            <a:avLst/>
          </a:prstGeom>
          <a:noFill/>
        </p:spPr>
        <p:txBody>
          <a:bodyPr wrap="square" rtlCol="0">
            <a:spAutoFit/>
          </a:bodyPr>
          <a:lstStyle/>
          <a:p>
            <a:pPr algn="ctr"/>
            <a:r>
              <a:rPr lang="en-GB" sz="1200" b="1" i="1" dirty="0"/>
              <a:t>Survey 2  - December 2020</a:t>
            </a:r>
            <a:endParaRPr lang="ro-RO" sz="1200" b="1" i="1" dirty="0"/>
          </a:p>
        </p:txBody>
      </p:sp>
      <p:sp>
        <p:nvSpPr>
          <p:cNvPr id="13" name="TextBox 12">
            <a:extLst>
              <a:ext uri="{FF2B5EF4-FFF2-40B4-BE49-F238E27FC236}">
                <a16:creationId xmlns:a16="http://schemas.microsoft.com/office/drawing/2014/main" id="{FC05A32D-8DBB-49FC-A108-6EC60C92D8BF}"/>
              </a:ext>
            </a:extLst>
          </p:cNvPr>
          <p:cNvSpPr txBox="1"/>
          <p:nvPr/>
        </p:nvSpPr>
        <p:spPr>
          <a:xfrm>
            <a:off x="1552648" y="4608400"/>
            <a:ext cx="1203859" cy="646331"/>
          </a:xfrm>
          <a:prstGeom prst="rect">
            <a:avLst/>
          </a:prstGeom>
          <a:noFill/>
        </p:spPr>
        <p:txBody>
          <a:bodyPr wrap="square" rtlCol="0">
            <a:spAutoFit/>
          </a:bodyPr>
          <a:lstStyle/>
          <a:p>
            <a:pPr algn="ctr"/>
            <a:r>
              <a:rPr lang="en-GB" sz="1200" b="1" i="1" dirty="0"/>
              <a:t>Survey 3  - May-July </a:t>
            </a:r>
          </a:p>
          <a:p>
            <a:pPr algn="ctr"/>
            <a:r>
              <a:rPr lang="en-GB" sz="1200" b="1" i="1" dirty="0"/>
              <a:t>2021</a:t>
            </a:r>
            <a:endParaRPr lang="ro-RO" sz="1200" b="1" i="1" dirty="0"/>
          </a:p>
        </p:txBody>
      </p:sp>
      <p:graphicFrame>
        <p:nvGraphicFramePr>
          <p:cNvPr id="14" name="Content Placeholder 8">
            <a:extLst>
              <a:ext uri="{FF2B5EF4-FFF2-40B4-BE49-F238E27FC236}">
                <a16:creationId xmlns:a16="http://schemas.microsoft.com/office/drawing/2014/main" id="{3DBE2717-1737-438E-80F6-A5B26FD1E743}"/>
              </a:ext>
            </a:extLst>
          </p:cNvPr>
          <p:cNvGraphicFramePr>
            <a:graphicFrameLocks/>
          </p:cNvGraphicFramePr>
          <p:nvPr/>
        </p:nvGraphicFramePr>
        <p:xfrm>
          <a:off x="2804803" y="2611309"/>
          <a:ext cx="3111500" cy="2997716"/>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5" name="Content Placeholder 8">
            <a:extLst>
              <a:ext uri="{FF2B5EF4-FFF2-40B4-BE49-F238E27FC236}">
                <a16:creationId xmlns:a16="http://schemas.microsoft.com/office/drawing/2014/main" id="{B45FD969-9C4F-4DC2-B969-C1C58D4E0285}"/>
              </a:ext>
            </a:extLst>
          </p:cNvPr>
          <p:cNvGraphicFramePr>
            <a:graphicFrameLocks/>
          </p:cNvGraphicFramePr>
          <p:nvPr>
            <p:extLst>
              <p:ext uri="{D42A27DB-BD31-4B8C-83A1-F6EECF244321}">
                <p14:modId xmlns:p14="http://schemas.microsoft.com/office/powerpoint/2010/main" val="405715382"/>
              </p:ext>
            </p:extLst>
          </p:nvPr>
        </p:nvGraphicFramePr>
        <p:xfrm>
          <a:off x="2745529" y="2253103"/>
          <a:ext cx="2794000" cy="2471257"/>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16" name="Content Placeholder 8">
            <a:extLst>
              <a:ext uri="{FF2B5EF4-FFF2-40B4-BE49-F238E27FC236}">
                <a16:creationId xmlns:a16="http://schemas.microsoft.com/office/drawing/2014/main" id="{FC39788B-30A0-46C9-BF15-A2F4D718332B}"/>
              </a:ext>
            </a:extLst>
          </p:cNvPr>
          <p:cNvGraphicFramePr>
            <a:graphicFrameLocks/>
          </p:cNvGraphicFramePr>
          <p:nvPr>
            <p:extLst>
              <p:ext uri="{D42A27DB-BD31-4B8C-83A1-F6EECF244321}">
                <p14:modId xmlns:p14="http://schemas.microsoft.com/office/powerpoint/2010/main" val="2869463702"/>
              </p:ext>
            </p:extLst>
          </p:nvPr>
        </p:nvGraphicFramePr>
        <p:xfrm>
          <a:off x="1796576" y="4343372"/>
          <a:ext cx="2794000" cy="2471257"/>
        </p:xfrm>
        <a:graphic>
          <a:graphicData uri="http://schemas.openxmlformats.org/drawingml/2006/chart">
            <c:chart xmlns:c="http://schemas.openxmlformats.org/drawingml/2006/chart" xmlns:r="http://schemas.openxmlformats.org/officeDocument/2006/relationships" r:id="rId6"/>
          </a:graphicData>
        </a:graphic>
      </p:graphicFrame>
      <p:sp>
        <p:nvSpPr>
          <p:cNvPr id="3" name="Footer Placeholder 3">
            <a:extLst>
              <a:ext uri="{FF2B5EF4-FFF2-40B4-BE49-F238E27FC236}">
                <a16:creationId xmlns:a16="http://schemas.microsoft.com/office/drawing/2014/main" id="{D9AD3063-9789-B995-D56D-938C63F55710}"/>
              </a:ext>
            </a:extLst>
          </p:cNvPr>
          <p:cNvSpPr>
            <a:spLocks noGrp="1"/>
          </p:cNvSpPr>
          <p:nvPr>
            <p:ph type="ftr" sz="quarter" idx="10"/>
          </p:nvPr>
        </p:nvSpPr>
        <p:spPr>
          <a:xfrm>
            <a:off x="1828800" y="6492875"/>
            <a:ext cx="7620000" cy="365125"/>
          </a:xfrm>
        </p:spPr>
        <p:txBody>
          <a:bodyPr/>
          <a:lstStyle/>
          <a:p>
            <a:pPr>
              <a:defRPr/>
            </a:pPr>
            <a:r>
              <a:rPr lang="en-US" b="1" i="1" dirty="0"/>
              <a:t>Imprisonment on corruption cases, society v. judges. Measuring efficiency through perception?</a:t>
            </a:r>
          </a:p>
        </p:txBody>
      </p:sp>
      <p:sp>
        <p:nvSpPr>
          <p:cNvPr id="4" name="TextBox 3">
            <a:extLst>
              <a:ext uri="{FF2B5EF4-FFF2-40B4-BE49-F238E27FC236}">
                <a16:creationId xmlns:a16="http://schemas.microsoft.com/office/drawing/2014/main" id="{925C5BC7-6E27-5F8C-E312-00FFD2232A0C}"/>
              </a:ext>
            </a:extLst>
          </p:cNvPr>
          <p:cNvSpPr txBox="1"/>
          <p:nvPr/>
        </p:nvSpPr>
        <p:spPr>
          <a:xfrm>
            <a:off x="6705600" y="5951777"/>
            <a:ext cx="1203859" cy="646331"/>
          </a:xfrm>
          <a:prstGeom prst="rect">
            <a:avLst/>
          </a:prstGeom>
          <a:noFill/>
        </p:spPr>
        <p:txBody>
          <a:bodyPr wrap="square" rtlCol="0">
            <a:spAutoFit/>
          </a:bodyPr>
          <a:lstStyle/>
          <a:p>
            <a:pPr algn="ctr"/>
            <a:r>
              <a:rPr lang="en-GB" sz="1200" b="1" i="1" dirty="0"/>
              <a:t>Survey 5  - April-June </a:t>
            </a:r>
          </a:p>
          <a:p>
            <a:pPr algn="ctr"/>
            <a:r>
              <a:rPr lang="en-GB" sz="1200" b="1" i="1" dirty="0"/>
              <a:t>2022</a:t>
            </a:r>
            <a:endParaRPr lang="ro-RO" sz="1200" b="1" i="1" dirty="0"/>
          </a:p>
        </p:txBody>
      </p:sp>
      <p:graphicFrame>
        <p:nvGraphicFramePr>
          <p:cNvPr id="8" name="Content Placeholder 8">
            <a:extLst>
              <a:ext uri="{FF2B5EF4-FFF2-40B4-BE49-F238E27FC236}">
                <a16:creationId xmlns:a16="http://schemas.microsoft.com/office/drawing/2014/main" id="{957A156E-B186-C826-C80C-5E082BF674DC}"/>
              </a:ext>
            </a:extLst>
          </p:cNvPr>
          <p:cNvGraphicFramePr>
            <a:graphicFrameLocks/>
          </p:cNvGraphicFramePr>
          <p:nvPr>
            <p:extLst>
              <p:ext uri="{D42A27DB-BD31-4B8C-83A1-F6EECF244321}">
                <p14:modId xmlns:p14="http://schemas.microsoft.com/office/powerpoint/2010/main" val="1874325967"/>
              </p:ext>
            </p:extLst>
          </p:nvPr>
        </p:nvGraphicFramePr>
        <p:xfrm>
          <a:off x="7136639" y="4326671"/>
          <a:ext cx="2794000" cy="2471257"/>
        </p:xfrm>
        <a:graphic>
          <a:graphicData uri="http://schemas.openxmlformats.org/drawingml/2006/chart">
            <c:chart xmlns:c="http://schemas.openxmlformats.org/drawingml/2006/chart" xmlns:r="http://schemas.openxmlformats.org/officeDocument/2006/relationships" r:id="rId7"/>
          </a:graphicData>
        </a:graphic>
      </p:graphicFrame>
      <p:graphicFrame>
        <p:nvGraphicFramePr>
          <p:cNvPr id="18" name="Content Placeholder 8">
            <a:extLst>
              <a:ext uri="{FF2B5EF4-FFF2-40B4-BE49-F238E27FC236}">
                <a16:creationId xmlns:a16="http://schemas.microsoft.com/office/drawing/2014/main" id="{73BF0A3D-C329-E0AD-85AD-8239C3C96083}"/>
              </a:ext>
            </a:extLst>
          </p:cNvPr>
          <p:cNvGraphicFramePr>
            <a:graphicFrameLocks/>
          </p:cNvGraphicFramePr>
          <p:nvPr>
            <p:extLst>
              <p:ext uri="{D42A27DB-BD31-4B8C-83A1-F6EECF244321}">
                <p14:modId xmlns:p14="http://schemas.microsoft.com/office/powerpoint/2010/main" val="3890934412"/>
              </p:ext>
            </p:extLst>
          </p:nvPr>
        </p:nvGraphicFramePr>
        <p:xfrm>
          <a:off x="4447157" y="4356707"/>
          <a:ext cx="2794000" cy="2471257"/>
        </p:xfrm>
        <a:graphic>
          <a:graphicData uri="http://schemas.openxmlformats.org/drawingml/2006/chart">
            <c:chart xmlns:c="http://schemas.openxmlformats.org/drawingml/2006/chart" xmlns:r="http://schemas.openxmlformats.org/officeDocument/2006/relationships" r:id="rId8"/>
          </a:graphicData>
        </a:graphic>
      </p:graphicFrame>
      <p:sp>
        <p:nvSpPr>
          <p:cNvPr id="19" name="TextBox 18">
            <a:extLst>
              <a:ext uri="{FF2B5EF4-FFF2-40B4-BE49-F238E27FC236}">
                <a16:creationId xmlns:a16="http://schemas.microsoft.com/office/drawing/2014/main" id="{B0C6BB3B-87FD-69DF-58AF-ACE5FACFB1C8}"/>
              </a:ext>
            </a:extLst>
          </p:cNvPr>
          <p:cNvSpPr txBox="1"/>
          <p:nvPr/>
        </p:nvSpPr>
        <p:spPr>
          <a:xfrm>
            <a:off x="6297760" y="4507911"/>
            <a:ext cx="1260897" cy="646331"/>
          </a:xfrm>
          <a:prstGeom prst="rect">
            <a:avLst/>
          </a:prstGeom>
          <a:noFill/>
        </p:spPr>
        <p:txBody>
          <a:bodyPr wrap="square" rtlCol="0">
            <a:spAutoFit/>
          </a:bodyPr>
          <a:lstStyle/>
          <a:p>
            <a:pPr algn="ctr"/>
            <a:r>
              <a:rPr lang="en-GB" sz="1200" b="1" i="1" dirty="0"/>
              <a:t>Survey 4  - January </a:t>
            </a:r>
          </a:p>
          <a:p>
            <a:pPr algn="ctr"/>
            <a:r>
              <a:rPr lang="en-GB" sz="1200" b="1" i="1" dirty="0"/>
              <a:t>2022</a:t>
            </a:r>
            <a:endParaRPr lang="ro-RO" sz="1200" b="1" i="1" dirty="0"/>
          </a:p>
        </p:txBody>
      </p:sp>
    </p:spTree>
    <p:extLst>
      <p:ext uri="{BB962C8B-B14F-4D97-AF65-F5344CB8AC3E}">
        <p14:creationId xmlns:p14="http://schemas.microsoft.com/office/powerpoint/2010/main" val="150976177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Slide Number Placeholder 4"/>
          <p:cNvSpPr>
            <a:spLocks noGrp="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002E3F"/>
              </a:buClr>
              <a:buSzPct val="150000"/>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Clr>
                <a:srgbClr val="002E3F"/>
              </a:buClr>
              <a:buSzPct val="150000"/>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Clr>
                <a:srgbClr val="002E3F"/>
              </a:buClr>
              <a:buSzPct val="150000"/>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Clr>
                <a:srgbClr val="002E3F"/>
              </a:buClr>
              <a:buSzPct val="150000"/>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Clr>
                <a:srgbClr val="002E3F"/>
              </a:buClr>
              <a:buSzPct val="150000"/>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Clr>
                <a:srgbClr val="002E3F"/>
              </a:buClr>
              <a:buSzPct val="150000"/>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Clr>
                <a:srgbClr val="002E3F"/>
              </a:buClr>
              <a:buSzPct val="150000"/>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Clr>
                <a:srgbClr val="002E3F"/>
              </a:buClr>
              <a:buSzPct val="150000"/>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Clr>
                <a:srgbClr val="002E3F"/>
              </a:buClr>
              <a:buSzPct val="150000"/>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ClrTx/>
              <a:buSzTx/>
              <a:buFontTx/>
              <a:buNone/>
            </a:pPr>
            <a:fld id="{8217220F-9AC8-4390-95BC-B65C0A3D419B}" type="slidenum">
              <a:rPr lang="ro-RO" altLang="ro-RO" sz="1200" smtClean="0">
                <a:solidFill>
                  <a:srgbClr val="898989"/>
                </a:solidFill>
              </a:rPr>
              <a:pPr>
                <a:spcBef>
                  <a:spcPct val="0"/>
                </a:spcBef>
                <a:buClrTx/>
                <a:buSzTx/>
                <a:buFontTx/>
                <a:buNone/>
              </a:pPr>
              <a:t>19</a:t>
            </a:fld>
            <a:endParaRPr lang="ro-RO" altLang="ro-RO" sz="1200">
              <a:solidFill>
                <a:srgbClr val="898989"/>
              </a:solidFill>
            </a:endParaRPr>
          </a:p>
        </p:txBody>
      </p:sp>
      <p:graphicFrame>
        <p:nvGraphicFramePr>
          <p:cNvPr id="2" name="officeArt object"/>
          <p:cNvGraphicFramePr>
            <a:graphicFrameLocks/>
          </p:cNvGraphicFramePr>
          <p:nvPr/>
        </p:nvGraphicFramePr>
        <p:xfrm>
          <a:off x="-114300" y="-1230183"/>
          <a:ext cx="7543800" cy="536575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5" name="Content Placeholder 8">
            <a:extLst>
              <a:ext uri="{FF2B5EF4-FFF2-40B4-BE49-F238E27FC236}">
                <a16:creationId xmlns:a16="http://schemas.microsoft.com/office/drawing/2014/main" id="{D3EA5FC7-0879-451C-83BA-7902996F0BCE}"/>
              </a:ext>
            </a:extLst>
          </p:cNvPr>
          <p:cNvGraphicFramePr>
            <a:graphicFrameLocks noGrp="1"/>
          </p:cNvGraphicFramePr>
          <p:nvPr>
            <p:ph idx="1"/>
            <p:extLst>
              <p:ext uri="{D42A27DB-BD31-4B8C-83A1-F6EECF244321}">
                <p14:modId xmlns:p14="http://schemas.microsoft.com/office/powerpoint/2010/main" val="3321958611"/>
              </p:ext>
            </p:extLst>
          </p:nvPr>
        </p:nvGraphicFramePr>
        <p:xfrm>
          <a:off x="2749755" y="54127"/>
          <a:ext cx="2794000" cy="2471257"/>
        </p:xfrm>
        <a:graphic>
          <a:graphicData uri="http://schemas.openxmlformats.org/drawingml/2006/chart">
            <c:chart xmlns:c="http://schemas.openxmlformats.org/drawingml/2006/chart" xmlns:r="http://schemas.openxmlformats.org/officeDocument/2006/relationships" r:id="rId3"/>
          </a:graphicData>
        </a:graphic>
      </p:graphicFrame>
      <p:sp>
        <p:nvSpPr>
          <p:cNvPr id="6" name="TextBox 5">
            <a:extLst>
              <a:ext uri="{FF2B5EF4-FFF2-40B4-BE49-F238E27FC236}">
                <a16:creationId xmlns:a16="http://schemas.microsoft.com/office/drawing/2014/main" id="{C73C5D3F-4685-453F-8305-9E2D25285D91}"/>
              </a:ext>
            </a:extLst>
          </p:cNvPr>
          <p:cNvSpPr txBox="1"/>
          <p:nvPr/>
        </p:nvSpPr>
        <p:spPr>
          <a:xfrm>
            <a:off x="5410200" y="43934"/>
            <a:ext cx="4267200" cy="1815882"/>
          </a:xfrm>
          <a:prstGeom prst="rect">
            <a:avLst/>
          </a:prstGeom>
          <a:noFill/>
        </p:spPr>
        <p:txBody>
          <a:bodyPr wrap="square" rtlCol="0">
            <a:spAutoFit/>
          </a:bodyPr>
          <a:lstStyle/>
          <a:p>
            <a:pPr algn="ctr" rtl="0">
              <a:defRPr sz="1856" b="0" i="0" u="none" strike="noStrike" kern="1200" spc="0" baseline="0">
                <a:solidFill>
                  <a:prstClr val="black">
                    <a:lumMod val="65000"/>
                    <a:lumOff val="35000"/>
                  </a:prstClr>
                </a:solidFill>
                <a:latin typeface="+mn-lt"/>
                <a:ea typeface="+mn-ea"/>
                <a:cs typeface="+mn-cs"/>
              </a:defRPr>
            </a:pPr>
            <a:r>
              <a:rPr lang="en-US" sz="2800" b="1" dirty="0">
                <a:effectLst/>
              </a:rPr>
              <a:t>In your opinion, the law should provide for imprisonment to a greater extent than the present:</a:t>
            </a:r>
            <a:endParaRPr lang="ro-RO" sz="2800" b="1" dirty="0">
              <a:effectLst/>
            </a:endParaRPr>
          </a:p>
        </p:txBody>
      </p:sp>
      <p:sp>
        <p:nvSpPr>
          <p:cNvPr id="7" name="Rectangle 6">
            <a:extLst>
              <a:ext uri="{FF2B5EF4-FFF2-40B4-BE49-F238E27FC236}">
                <a16:creationId xmlns:a16="http://schemas.microsoft.com/office/drawing/2014/main" id="{4A258FC4-1196-48E5-9FEA-FCD1A6CB6897}"/>
              </a:ext>
            </a:extLst>
          </p:cNvPr>
          <p:cNvSpPr/>
          <p:nvPr/>
        </p:nvSpPr>
        <p:spPr>
          <a:xfrm>
            <a:off x="6288863" y="1808197"/>
            <a:ext cx="2330450" cy="707886"/>
          </a:xfrm>
          <a:prstGeom prst="rect">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I do not pronounce</a:t>
            </a:r>
            <a:endParaRPr lang="ro-RO" dirty="0"/>
          </a:p>
        </p:txBody>
      </p:sp>
      <p:sp>
        <p:nvSpPr>
          <p:cNvPr id="9" name="Rectangle 8">
            <a:extLst>
              <a:ext uri="{FF2B5EF4-FFF2-40B4-BE49-F238E27FC236}">
                <a16:creationId xmlns:a16="http://schemas.microsoft.com/office/drawing/2014/main" id="{5C0DAE0B-329E-4137-9847-6F1396D3ADB7}"/>
              </a:ext>
            </a:extLst>
          </p:cNvPr>
          <p:cNvSpPr/>
          <p:nvPr/>
        </p:nvSpPr>
        <p:spPr>
          <a:xfrm>
            <a:off x="6303338" y="2643748"/>
            <a:ext cx="2301500" cy="707886"/>
          </a:xfrm>
          <a:prstGeom prst="rect">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To a lesser extent</a:t>
            </a:r>
            <a:endParaRPr lang="ro-RO" dirty="0"/>
          </a:p>
        </p:txBody>
      </p:sp>
      <p:sp>
        <p:nvSpPr>
          <p:cNvPr id="10" name="Rectangle 9">
            <a:extLst>
              <a:ext uri="{FF2B5EF4-FFF2-40B4-BE49-F238E27FC236}">
                <a16:creationId xmlns:a16="http://schemas.microsoft.com/office/drawing/2014/main" id="{1501F709-A626-4C5B-9254-C404B9A32C2B}"/>
              </a:ext>
            </a:extLst>
          </p:cNvPr>
          <p:cNvSpPr/>
          <p:nvPr/>
        </p:nvSpPr>
        <p:spPr>
          <a:xfrm>
            <a:off x="6279338" y="3479299"/>
            <a:ext cx="2301500" cy="707886"/>
          </a:xfrm>
          <a:prstGeom prst="rect">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To a greater extent</a:t>
            </a:r>
            <a:endParaRPr lang="ro-RO" dirty="0"/>
          </a:p>
        </p:txBody>
      </p:sp>
      <p:sp>
        <p:nvSpPr>
          <p:cNvPr id="11" name="TextBox 10">
            <a:extLst>
              <a:ext uri="{FF2B5EF4-FFF2-40B4-BE49-F238E27FC236}">
                <a16:creationId xmlns:a16="http://schemas.microsoft.com/office/drawing/2014/main" id="{BDE1B699-10B3-44C1-850C-D8A877110F52}"/>
              </a:ext>
            </a:extLst>
          </p:cNvPr>
          <p:cNvSpPr txBox="1"/>
          <p:nvPr/>
        </p:nvSpPr>
        <p:spPr>
          <a:xfrm>
            <a:off x="1944048" y="956259"/>
            <a:ext cx="1256556" cy="646331"/>
          </a:xfrm>
          <a:prstGeom prst="rect">
            <a:avLst/>
          </a:prstGeom>
          <a:noFill/>
        </p:spPr>
        <p:txBody>
          <a:bodyPr wrap="square" rtlCol="0">
            <a:spAutoFit/>
          </a:bodyPr>
          <a:lstStyle/>
          <a:p>
            <a:pPr algn="ctr"/>
            <a:r>
              <a:rPr lang="en-GB" sz="1200" b="1" i="1" dirty="0"/>
              <a:t>Survey 1 – June-August 2020</a:t>
            </a:r>
            <a:endParaRPr lang="ro-RO" sz="1200" b="1" i="1" dirty="0"/>
          </a:p>
        </p:txBody>
      </p:sp>
      <p:sp>
        <p:nvSpPr>
          <p:cNvPr id="12" name="TextBox 11">
            <a:extLst>
              <a:ext uri="{FF2B5EF4-FFF2-40B4-BE49-F238E27FC236}">
                <a16:creationId xmlns:a16="http://schemas.microsoft.com/office/drawing/2014/main" id="{4B55212D-557C-4C1B-8CE6-EF78630F4C1C}"/>
              </a:ext>
            </a:extLst>
          </p:cNvPr>
          <p:cNvSpPr txBox="1"/>
          <p:nvPr/>
        </p:nvSpPr>
        <p:spPr>
          <a:xfrm>
            <a:off x="1970397" y="3237915"/>
            <a:ext cx="1203859" cy="646331"/>
          </a:xfrm>
          <a:prstGeom prst="rect">
            <a:avLst/>
          </a:prstGeom>
          <a:noFill/>
        </p:spPr>
        <p:txBody>
          <a:bodyPr wrap="square" rtlCol="0">
            <a:spAutoFit/>
          </a:bodyPr>
          <a:lstStyle/>
          <a:p>
            <a:pPr algn="ctr"/>
            <a:r>
              <a:rPr lang="en-GB" sz="1200" b="1" i="1" dirty="0"/>
              <a:t>Survey 2  - December 2020</a:t>
            </a:r>
            <a:endParaRPr lang="ro-RO" sz="1200" b="1" i="1" dirty="0"/>
          </a:p>
        </p:txBody>
      </p:sp>
      <p:sp>
        <p:nvSpPr>
          <p:cNvPr id="13" name="TextBox 12">
            <a:extLst>
              <a:ext uri="{FF2B5EF4-FFF2-40B4-BE49-F238E27FC236}">
                <a16:creationId xmlns:a16="http://schemas.microsoft.com/office/drawing/2014/main" id="{FC05A32D-8DBB-49FC-A108-6EC60C92D8BF}"/>
              </a:ext>
            </a:extLst>
          </p:cNvPr>
          <p:cNvSpPr txBox="1"/>
          <p:nvPr/>
        </p:nvSpPr>
        <p:spPr>
          <a:xfrm>
            <a:off x="1583996" y="4393839"/>
            <a:ext cx="1203859" cy="646331"/>
          </a:xfrm>
          <a:prstGeom prst="rect">
            <a:avLst/>
          </a:prstGeom>
          <a:noFill/>
        </p:spPr>
        <p:txBody>
          <a:bodyPr wrap="square" rtlCol="0">
            <a:spAutoFit/>
          </a:bodyPr>
          <a:lstStyle/>
          <a:p>
            <a:pPr algn="ctr"/>
            <a:r>
              <a:rPr lang="en-GB" sz="1200" b="1" i="1" dirty="0"/>
              <a:t>Survey 3  - May-July </a:t>
            </a:r>
          </a:p>
          <a:p>
            <a:pPr algn="ctr"/>
            <a:r>
              <a:rPr lang="en-GB" sz="1200" b="1" i="1" dirty="0"/>
              <a:t>2021</a:t>
            </a:r>
            <a:endParaRPr lang="ro-RO" sz="1200" b="1" i="1" dirty="0"/>
          </a:p>
        </p:txBody>
      </p:sp>
      <p:graphicFrame>
        <p:nvGraphicFramePr>
          <p:cNvPr id="14" name="Content Placeholder 8">
            <a:extLst>
              <a:ext uri="{FF2B5EF4-FFF2-40B4-BE49-F238E27FC236}">
                <a16:creationId xmlns:a16="http://schemas.microsoft.com/office/drawing/2014/main" id="{3DBE2717-1737-438E-80F6-A5B26FD1E743}"/>
              </a:ext>
            </a:extLst>
          </p:cNvPr>
          <p:cNvGraphicFramePr>
            <a:graphicFrameLocks/>
          </p:cNvGraphicFramePr>
          <p:nvPr/>
        </p:nvGraphicFramePr>
        <p:xfrm>
          <a:off x="2804803" y="2611309"/>
          <a:ext cx="3111500" cy="2997716"/>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5" name="Content Placeholder 8">
            <a:extLst>
              <a:ext uri="{FF2B5EF4-FFF2-40B4-BE49-F238E27FC236}">
                <a16:creationId xmlns:a16="http://schemas.microsoft.com/office/drawing/2014/main" id="{B45FD969-9C4F-4DC2-B969-C1C58D4E0285}"/>
              </a:ext>
            </a:extLst>
          </p:cNvPr>
          <p:cNvGraphicFramePr>
            <a:graphicFrameLocks/>
          </p:cNvGraphicFramePr>
          <p:nvPr>
            <p:extLst>
              <p:ext uri="{D42A27DB-BD31-4B8C-83A1-F6EECF244321}">
                <p14:modId xmlns:p14="http://schemas.microsoft.com/office/powerpoint/2010/main" val="1388637917"/>
              </p:ext>
            </p:extLst>
          </p:nvPr>
        </p:nvGraphicFramePr>
        <p:xfrm>
          <a:off x="2745529" y="2253103"/>
          <a:ext cx="2794000" cy="2471257"/>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16" name="Content Placeholder 8">
            <a:extLst>
              <a:ext uri="{FF2B5EF4-FFF2-40B4-BE49-F238E27FC236}">
                <a16:creationId xmlns:a16="http://schemas.microsoft.com/office/drawing/2014/main" id="{FC39788B-30A0-46C9-BF15-A2F4D718332B}"/>
              </a:ext>
            </a:extLst>
          </p:cNvPr>
          <p:cNvGraphicFramePr>
            <a:graphicFrameLocks/>
          </p:cNvGraphicFramePr>
          <p:nvPr>
            <p:extLst>
              <p:ext uri="{D42A27DB-BD31-4B8C-83A1-F6EECF244321}">
                <p14:modId xmlns:p14="http://schemas.microsoft.com/office/powerpoint/2010/main" val="4119080399"/>
              </p:ext>
            </p:extLst>
          </p:nvPr>
        </p:nvGraphicFramePr>
        <p:xfrm>
          <a:off x="1749712" y="4250218"/>
          <a:ext cx="2794000" cy="2471257"/>
        </p:xfrm>
        <a:graphic>
          <a:graphicData uri="http://schemas.openxmlformats.org/drawingml/2006/chart">
            <c:chart xmlns:c="http://schemas.openxmlformats.org/drawingml/2006/chart" xmlns:r="http://schemas.openxmlformats.org/officeDocument/2006/relationships" r:id="rId6"/>
          </a:graphicData>
        </a:graphic>
      </p:graphicFrame>
      <p:sp>
        <p:nvSpPr>
          <p:cNvPr id="3" name="Footer Placeholder 3">
            <a:extLst>
              <a:ext uri="{FF2B5EF4-FFF2-40B4-BE49-F238E27FC236}">
                <a16:creationId xmlns:a16="http://schemas.microsoft.com/office/drawing/2014/main" id="{E6214DBC-A0DF-25F1-00F5-043A6C4A50A0}"/>
              </a:ext>
            </a:extLst>
          </p:cNvPr>
          <p:cNvSpPr>
            <a:spLocks noGrp="1"/>
          </p:cNvSpPr>
          <p:nvPr>
            <p:ph type="ftr" sz="quarter" idx="10"/>
          </p:nvPr>
        </p:nvSpPr>
        <p:spPr>
          <a:xfrm>
            <a:off x="1828800" y="6471285"/>
            <a:ext cx="7620000" cy="365125"/>
          </a:xfrm>
        </p:spPr>
        <p:txBody>
          <a:bodyPr/>
          <a:lstStyle/>
          <a:p>
            <a:pPr>
              <a:defRPr/>
            </a:pPr>
            <a:r>
              <a:rPr lang="en-US" b="1" i="1" dirty="0"/>
              <a:t>Imprisonment on corruption cases, society v. judges. Measuring efficiency through perception?</a:t>
            </a:r>
          </a:p>
        </p:txBody>
      </p:sp>
      <p:sp>
        <p:nvSpPr>
          <p:cNvPr id="4" name="TextBox 3">
            <a:extLst>
              <a:ext uri="{FF2B5EF4-FFF2-40B4-BE49-F238E27FC236}">
                <a16:creationId xmlns:a16="http://schemas.microsoft.com/office/drawing/2014/main" id="{9E3704B0-A7E9-8981-2D93-55D38C24A2AD}"/>
              </a:ext>
            </a:extLst>
          </p:cNvPr>
          <p:cNvSpPr txBox="1"/>
          <p:nvPr/>
        </p:nvSpPr>
        <p:spPr>
          <a:xfrm>
            <a:off x="6827570" y="5924082"/>
            <a:ext cx="1203859" cy="646331"/>
          </a:xfrm>
          <a:prstGeom prst="rect">
            <a:avLst/>
          </a:prstGeom>
          <a:noFill/>
        </p:spPr>
        <p:txBody>
          <a:bodyPr wrap="square" rtlCol="0">
            <a:spAutoFit/>
          </a:bodyPr>
          <a:lstStyle/>
          <a:p>
            <a:pPr algn="ctr"/>
            <a:r>
              <a:rPr lang="en-GB" sz="1200" b="1" i="1" dirty="0"/>
              <a:t>Survey 5  - April-June </a:t>
            </a:r>
          </a:p>
          <a:p>
            <a:pPr algn="ctr"/>
            <a:r>
              <a:rPr lang="en-GB" sz="1200" b="1" i="1" dirty="0"/>
              <a:t>2022</a:t>
            </a:r>
            <a:endParaRPr lang="ro-RO" sz="1200" b="1" i="1" dirty="0"/>
          </a:p>
        </p:txBody>
      </p:sp>
      <p:graphicFrame>
        <p:nvGraphicFramePr>
          <p:cNvPr id="8" name="Content Placeholder 8">
            <a:extLst>
              <a:ext uri="{FF2B5EF4-FFF2-40B4-BE49-F238E27FC236}">
                <a16:creationId xmlns:a16="http://schemas.microsoft.com/office/drawing/2014/main" id="{2839F277-3F9D-99EC-1D50-C1B4BF670BFB}"/>
              </a:ext>
            </a:extLst>
          </p:cNvPr>
          <p:cNvGraphicFramePr>
            <a:graphicFrameLocks/>
          </p:cNvGraphicFramePr>
          <p:nvPr>
            <p:extLst>
              <p:ext uri="{D42A27DB-BD31-4B8C-83A1-F6EECF244321}">
                <p14:modId xmlns:p14="http://schemas.microsoft.com/office/powerpoint/2010/main" val="2321160167"/>
              </p:ext>
            </p:extLst>
          </p:nvPr>
        </p:nvGraphicFramePr>
        <p:xfrm>
          <a:off x="7129277" y="4187210"/>
          <a:ext cx="2794000" cy="2471257"/>
        </p:xfrm>
        <a:graphic>
          <a:graphicData uri="http://schemas.openxmlformats.org/drawingml/2006/chart">
            <c:chart xmlns:c="http://schemas.openxmlformats.org/drawingml/2006/chart" xmlns:r="http://schemas.openxmlformats.org/officeDocument/2006/relationships" r:id="rId7"/>
          </a:graphicData>
        </a:graphic>
      </p:graphicFrame>
      <p:graphicFrame>
        <p:nvGraphicFramePr>
          <p:cNvPr id="18" name="Content Placeholder 8">
            <a:extLst>
              <a:ext uri="{FF2B5EF4-FFF2-40B4-BE49-F238E27FC236}">
                <a16:creationId xmlns:a16="http://schemas.microsoft.com/office/drawing/2014/main" id="{3EB2E585-2521-2B42-7D9C-4705D3EA1C4F}"/>
              </a:ext>
            </a:extLst>
          </p:cNvPr>
          <p:cNvGraphicFramePr>
            <a:graphicFrameLocks/>
          </p:cNvGraphicFramePr>
          <p:nvPr>
            <p:extLst>
              <p:ext uri="{D42A27DB-BD31-4B8C-83A1-F6EECF244321}">
                <p14:modId xmlns:p14="http://schemas.microsoft.com/office/powerpoint/2010/main" val="3758058145"/>
              </p:ext>
            </p:extLst>
          </p:nvPr>
        </p:nvGraphicFramePr>
        <p:xfrm>
          <a:off x="4444236" y="4289647"/>
          <a:ext cx="2794000" cy="2471257"/>
        </p:xfrm>
        <a:graphic>
          <a:graphicData uri="http://schemas.openxmlformats.org/drawingml/2006/chart">
            <c:chart xmlns:c="http://schemas.openxmlformats.org/drawingml/2006/chart" xmlns:r="http://schemas.openxmlformats.org/officeDocument/2006/relationships" r:id="rId8"/>
          </a:graphicData>
        </a:graphic>
      </p:graphicFrame>
      <p:sp>
        <p:nvSpPr>
          <p:cNvPr id="19" name="TextBox 18">
            <a:extLst>
              <a:ext uri="{FF2B5EF4-FFF2-40B4-BE49-F238E27FC236}">
                <a16:creationId xmlns:a16="http://schemas.microsoft.com/office/drawing/2014/main" id="{A1189B38-17F2-A597-6219-C26D61E077FE}"/>
              </a:ext>
            </a:extLst>
          </p:cNvPr>
          <p:cNvSpPr txBox="1"/>
          <p:nvPr/>
        </p:nvSpPr>
        <p:spPr>
          <a:xfrm>
            <a:off x="6294839" y="4440851"/>
            <a:ext cx="1260897" cy="646331"/>
          </a:xfrm>
          <a:prstGeom prst="rect">
            <a:avLst/>
          </a:prstGeom>
          <a:noFill/>
        </p:spPr>
        <p:txBody>
          <a:bodyPr wrap="square" rtlCol="0">
            <a:spAutoFit/>
          </a:bodyPr>
          <a:lstStyle/>
          <a:p>
            <a:pPr algn="ctr"/>
            <a:r>
              <a:rPr lang="en-GB" sz="1200" b="1" i="1" dirty="0"/>
              <a:t>Survey 4  - January </a:t>
            </a:r>
          </a:p>
          <a:p>
            <a:pPr algn="ctr"/>
            <a:r>
              <a:rPr lang="en-GB" sz="1200" b="1" i="1" dirty="0"/>
              <a:t>2022</a:t>
            </a:r>
            <a:endParaRPr lang="ro-RO" sz="1200" b="1" i="1" dirty="0"/>
          </a:p>
        </p:txBody>
      </p:sp>
    </p:spTree>
    <p:extLst>
      <p:ext uri="{BB962C8B-B14F-4D97-AF65-F5344CB8AC3E}">
        <p14:creationId xmlns:p14="http://schemas.microsoft.com/office/powerpoint/2010/main" val="282381318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08C780-7763-8AF3-9D40-43264616CA63}"/>
              </a:ext>
            </a:extLst>
          </p:cNvPr>
          <p:cNvSpPr>
            <a:spLocks noGrp="1"/>
          </p:cNvSpPr>
          <p:nvPr>
            <p:ph type="title"/>
          </p:nvPr>
        </p:nvSpPr>
        <p:spPr/>
        <p:txBody>
          <a:bodyPr/>
          <a:lstStyle/>
          <a:p>
            <a:pPr algn="ctr"/>
            <a:r>
              <a:rPr lang="en-GB" dirty="0"/>
              <a:t>Abstract</a:t>
            </a:r>
            <a:endParaRPr lang="ro-RO" dirty="0"/>
          </a:p>
        </p:txBody>
      </p:sp>
      <p:sp>
        <p:nvSpPr>
          <p:cNvPr id="3" name="Content Placeholder 2">
            <a:extLst>
              <a:ext uri="{FF2B5EF4-FFF2-40B4-BE49-F238E27FC236}">
                <a16:creationId xmlns:a16="http://schemas.microsoft.com/office/drawing/2014/main" id="{740AB240-B741-F1DF-5956-6D07F63F32AA}"/>
              </a:ext>
            </a:extLst>
          </p:cNvPr>
          <p:cNvSpPr>
            <a:spLocks noGrp="1"/>
          </p:cNvSpPr>
          <p:nvPr>
            <p:ph idx="1"/>
          </p:nvPr>
        </p:nvSpPr>
        <p:spPr>
          <a:xfrm>
            <a:off x="1828800" y="1447800"/>
            <a:ext cx="7581900" cy="4525963"/>
          </a:xfrm>
        </p:spPr>
        <p:txBody>
          <a:bodyPr/>
          <a:lstStyle/>
          <a:p>
            <a:pPr marL="0" indent="0" algn="just">
              <a:buNone/>
            </a:pPr>
            <a:r>
              <a:rPr lang="en-US" sz="1800" i="1" dirty="0">
                <a:solidFill>
                  <a:schemeClr val="tx1"/>
                </a:solidFill>
              </a:rPr>
              <a:t>After three years of measuring students' perceptions of the usefulness of sanctions in corruption cases, we intend to compare these results with how the length of the imprisonment applied by of the courts of law has fluctuated over the same period. The study is to compare how the imprisonment has been individualized in the case of corruption offenses as they result from official statistics, how students in law perceive the individualization of sanctions (as result from a survey conduct over the last three years) and if the main economic indicators and the sanitary situation influence them both. The choice of the severity of the sanction affects not only the convicted person, but also the whole society. The way in which the society relays to the sanctions and the way in which they are understood by the court, the links between the economic fluctuations and the gravity of the punishments, and the state of emergency, the sanitary situation shall be examined in order to determine if there is a gap between the expectation of the society and the reasoning of the judges. The conclusion of the study aims to contribute to a better understanding of the role of imprisonment in designing public policies in this field.</a:t>
            </a:r>
            <a:endParaRPr lang="ro-RO" sz="1800" i="1" dirty="0">
              <a:solidFill>
                <a:schemeClr val="tx1"/>
              </a:solidFill>
            </a:endParaRPr>
          </a:p>
        </p:txBody>
      </p:sp>
      <p:sp>
        <p:nvSpPr>
          <p:cNvPr id="4" name="Footer Placeholder 3">
            <a:extLst>
              <a:ext uri="{FF2B5EF4-FFF2-40B4-BE49-F238E27FC236}">
                <a16:creationId xmlns:a16="http://schemas.microsoft.com/office/drawing/2014/main" id="{24C4C625-3EAF-1C9A-6B08-8939119A1BB7}"/>
              </a:ext>
            </a:extLst>
          </p:cNvPr>
          <p:cNvSpPr>
            <a:spLocks noGrp="1"/>
          </p:cNvSpPr>
          <p:nvPr>
            <p:ph type="ftr" sz="quarter" idx="10"/>
          </p:nvPr>
        </p:nvSpPr>
        <p:spPr/>
        <p:txBody>
          <a:bodyPr/>
          <a:lstStyle/>
          <a:p>
            <a:pPr>
              <a:defRPr/>
            </a:pPr>
            <a:r>
              <a:rPr lang="en-US" b="1" i="1" dirty="0"/>
              <a:t>Imprisonment on corruption cases, society v. judges. Measuring efficiency through perception?</a:t>
            </a:r>
          </a:p>
        </p:txBody>
      </p:sp>
      <p:sp>
        <p:nvSpPr>
          <p:cNvPr id="5" name="Slide Number Placeholder 4">
            <a:extLst>
              <a:ext uri="{FF2B5EF4-FFF2-40B4-BE49-F238E27FC236}">
                <a16:creationId xmlns:a16="http://schemas.microsoft.com/office/drawing/2014/main" id="{A23048A4-856F-DD2F-DA94-402BE5797DDD}"/>
              </a:ext>
            </a:extLst>
          </p:cNvPr>
          <p:cNvSpPr>
            <a:spLocks noGrp="1"/>
          </p:cNvSpPr>
          <p:nvPr>
            <p:ph type="sldNum" sz="quarter" idx="11"/>
          </p:nvPr>
        </p:nvSpPr>
        <p:spPr/>
        <p:txBody>
          <a:bodyPr/>
          <a:lstStyle/>
          <a:p>
            <a:fld id="{86000EFA-E30F-483A-BC30-496EB647ACAC}" type="slidenum">
              <a:rPr lang="ro-RO" altLang="ro-RO" smtClean="0"/>
              <a:pPr/>
              <a:t>2</a:t>
            </a:fld>
            <a:endParaRPr lang="ro-RO" altLang="ro-RO"/>
          </a:p>
        </p:txBody>
      </p:sp>
    </p:spTree>
    <p:extLst>
      <p:ext uri="{BB962C8B-B14F-4D97-AF65-F5344CB8AC3E}">
        <p14:creationId xmlns:p14="http://schemas.microsoft.com/office/powerpoint/2010/main" val="312482231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Slide Number Placeholder 4"/>
          <p:cNvSpPr>
            <a:spLocks noGrp="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002E3F"/>
              </a:buClr>
              <a:buSzPct val="150000"/>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Clr>
                <a:srgbClr val="002E3F"/>
              </a:buClr>
              <a:buSzPct val="150000"/>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Clr>
                <a:srgbClr val="002E3F"/>
              </a:buClr>
              <a:buSzPct val="150000"/>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Clr>
                <a:srgbClr val="002E3F"/>
              </a:buClr>
              <a:buSzPct val="150000"/>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Clr>
                <a:srgbClr val="002E3F"/>
              </a:buClr>
              <a:buSzPct val="150000"/>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Clr>
                <a:srgbClr val="002E3F"/>
              </a:buClr>
              <a:buSzPct val="150000"/>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Clr>
                <a:srgbClr val="002E3F"/>
              </a:buClr>
              <a:buSzPct val="150000"/>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Clr>
                <a:srgbClr val="002E3F"/>
              </a:buClr>
              <a:buSzPct val="150000"/>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Clr>
                <a:srgbClr val="002E3F"/>
              </a:buClr>
              <a:buSzPct val="150000"/>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ClrTx/>
              <a:buSzTx/>
              <a:buFontTx/>
              <a:buNone/>
            </a:pPr>
            <a:fld id="{8217220F-9AC8-4390-95BC-B65C0A3D419B}" type="slidenum">
              <a:rPr lang="ro-RO" altLang="ro-RO" sz="1200" smtClean="0">
                <a:solidFill>
                  <a:srgbClr val="898989"/>
                </a:solidFill>
              </a:rPr>
              <a:pPr>
                <a:spcBef>
                  <a:spcPct val="0"/>
                </a:spcBef>
                <a:buClrTx/>
                <a:buSzTx/>
                <a:buFontTx/>
                <a:buNone/>
              </a:pPr>
              <a:t>20</a:t>
            </a:fld>
            <a:endParaRPr lang="ro-RO" altLang="ro-RO" sz="1200">
              <a:solidFill>
                <a:srgbClr val="898989"/>
              </a:solidFill>
            </a:endParaRPr>
          </a:p>
        </p:txBody>
      </p:sp>
      <p:graphicFrame>
        <p:nvGraphicFramePr>
          <p:cNvPr id="2" name="officeArt object"/>
          <p:cNvGraphicFramePr>
            <a:graphicFrameLocks/>
          </p:cNvGraphicFramePr>
          <p:nvPr/>
        </p:nvGraphicFramePr>
        <p:xfrm>
          <a:off x="-114300" y="-1230183"/>
          <a:ext cx="7543800" cy="536575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5" name="Content Placeholder 8">
            <a:extLst>
              <a:ext uri="{FF2B5EF4-FFF2-40B4-BE49-F238E27FC236}">
                <a16:creationId xmlns:a16="http://schemas.microsoft.com/office/drawing/2014/main" id="{D3EA5FC7-0879-451C-83BA-7902996F0BCE}"/>
              </a:ext>
            </a:extLst>
          </p:cNvPr>
          <p:cNvGraphicFramePr>
            <a:graphicFrameLocks noGrp="1"/>
          </p:cNvGraphicFramePr>
          <p:nvPr>
            <p:ph idx="1"/>
            <p:extLst>
              <p:ext uri="{D42A27DB-BD31-4B8C-83A1-F6EECF244321}">
                <p14:modId xmlns:p14="http://schemas.microsoft.com/office/powerpoint/2010/main" val="1207332664"/>
              </p:ext>
            </p:extLst>
          </p:nvPr>
        </p:nvGraphicFramePr>
        <p:xfrm>
          <a:off x="2749755" y="54127"/>
          <a:ext cx="2794000" cy="2471257"/>
        </p:xfrm>
        <a:graphic>
          <a:graphicData uri="http://schemas.openxmlformats.org/drawingml/2006/chart">
            <c:chart xmlns:c="http://schemas.openxmlformats.org/drawingml/2006/chart" xmlns:r="http://schemas.openxmlformats.org/officeDocument/2006/relationships" r:id="rId3"/>
          </a:graphicData>
        </a:graphic>
      </p:graphicFrame>
      <p:sp>
        <p:nvSpPr>
          <p:cNvPr id="6" name="TextBox 5">
            <a:extLst>
              <a:ext uri="{FF2B5EF4-FFF2-40B4-BE49-F238E27FC236}">
                <a16:creationId xmlns:a16="http://schemas.microsoft.com/office/drawing/2014/main" id="{C73C5D3F-4685-453F-8305-9E2D25285D91}"/>
              </a:ext>
            </a:extLst>
          </p:cNvPr>
          <p:cNvSpPr txBox="1"/>
          <p:nvPr/>
        </p:nvSpPr>
        <p:spPr>
          <a:xfrm>
            <a:off x="5323359" y="-88990"/>
            <a:ext cx="4267200" cy="2246769"/>
          </a:xfrm>
          <a:prstGeom prst="rect">
            <a:avLst/>
          </a:prstGeom>
          <a:noFill/>
        </p:spPr>
        <p:txBody>
          <a:bodyPr wrap="square" rtlCol="0">
            <a:spAutoFit/>
          </a:bodyPr>
          <a:lstStyle/>
          <a:p>
            <a:pPr algn="ctr" rtl="0">
              <a:defRPr sz="1856" b="0" i="0" u="none" strike="noStrike" kern="1200" spc="0" baseline="0">
                <a:solidFill>
                  <a:prstClr val="black">
                    <a:lumMod val="65000"/>
                    <a:lumOff val="35000"/>
                  </a:prstClr>
                </a:solidFill>
                <a:latin typeface="+mn-lt"/>
                <a:ea typeface="+mn-ea"/>
                <a:cs typeface="+mn-cs"/>
              </a:defRPr>
            </a:pPr>
            <a:r>
              <a:rPr lang="en-US" sz="2800" b="1" dirty="0">
                <a:effectLst/>
              </a:rPr>
              <a:t>In your opinion, the courts should serve sentences of effective imprisonment and not non-custodial alternatives:</a:t>
            </a:r>
            <a:endParaRPr lang="ro-RO" sz="2800" b="1" dirty="0">
              <a:effectLst/>
            </a:endParaRPr>
          </a:p>
        </p:txBody>
      </p:sp>
      <p:sp>
        <p:nvSpPr>
          <p:cNvPr id="7" name="Rectangle 6">
            <a:extLst>
              <a:ext uri="{FF2B5EF4-FFF2-40B4-BE49-F238E27FC236}">
                <a16:creationId xmlns:a16="http://schemas.microsoft.com/office/drawing/2014/main" id="{4A258FC4-1196-48E5-9FEA-FCD1A6CB6897}"/>
              </a:ext>
            </a:extLst>
          </p:cNvPr>
          <p:cNvSpPr/>
          <p:nvPr/>
        </p:nvSpPr>
        <p:spPr>
          <a:xfrm>
            <a:off x="6450503" y="2101752"/>
            <a:ext cx="2330450" cy="707886"/>
          </a:xfrm>
          <a:prstGeom prst="rect">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I do not pronounce</a:t>
            </a:r>
            <a:endParaRPr lang="ro-RO" dirty="0"/>
          </a:p>
        </p:txBody>
      </p:sp>
      <p:sp>
        <p:nvSpPr>
          <p:cNvPr id="9" name="Rectangle 8">
            <a:extLst>
              <a:ext uri="{FF2B5EF4-FFF2-40B4-BE49-F238E27FC236}">
                <a16:creationId xmlns:a16="http://schemas.microsoft.com/office/drawing/2014/main" id="{5C0DAE0B-329E-4137-9847-6F1396D3ADB7}"/>
              </a:ext>
            </a:extLst>
          </p:cNvPr>
          <p:cNvSpPr/>
          <p:nvPr/>
        </p:nvSpPr>
        <p:spPr>
          <a:xfrm>
            <a:off x="6461916" y="2890511"/>
            <a:ext cx="2356526" cy="707886"/>
          </a:xfrm>
          <a:prstGeom prst="rect">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To a lesser extent</a:t>
            </a:r>
            <a:endParaRPr lang="ro-RO" dirty="0"/>
          </a:p>
        </p:txBody>
      </p:sp>
      <p:sp>
        <p:nvSpPr>
          <p:cNvPr id="10" name="Rectangle 9">
            <a:extLst>
              <a:ext uri="{FF2B5EF4-FFF2-40B4-BE49-F238E27FC236}">
                <a16:creationId xmlns:a16="http://schemas.microsoft.com/office/drawing/2014/main" id="{1501F709-A626-4C5B-9254-C404B9A32C2B}"/>
              </a:ext>
            </a:extLst>
          </p:cNvPr>
          <p:cNvSpPr/>
          <p:nvPr/>
        </p:nvSpPr>
        <p:spPr>
          <a:xfrm>
            <a:off x="6480966" y="3654721"/>
            <a:ext cx="2301500" cy="707886"/>
          </a:xfrm>
          <a:prstGeom prst="rect">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To a greater extent</a:t>
            </a:r>
            <a:endParaRPr lang="ro-RO" dirty="0"/>
          </a:p>
        </p:txBody>
      </p:sp>
      <p:sp>
        <p:nvSpPr>
          <p:cNvPr id="11" name="TextBox 10">
            <a:extLst>
              <a:ext uri="{FF2B5EF4-FFF2-40B4-BE49-F238E27FC236}">
                <a16:creationId xmlns:a16="http://schemas.microsoft.com/office/drawing/2014/main" id="{BDE1B699-10B3-44C1-850C-D8A877110F52}"/>
              </a:ext>
            </a:extLst>
          </p:cNvPr>
          <p:cNvSpPr txBox="1"/>
          <p:nvPr/>
        </p:nvSpPr>
        <p:spPr>
          <a:xfrm>
            <a:off x="1944048" y="956259"/>
            <a:ext cx="1256556" cy="646331"/>
          </a:xfrm>
          <a:prstGeom prst="rect">
            <a:avLst/>
          </a:prstGeom>
          <a:noFill/>
        </p:spPr>
        <p:txBody>
          <a:bodyPr wrap="square" rtlCol="0">
            <a:spAutoFit/>
          </a:bodyPr>
          <a:lstStyle/>
          <a:p>
            <a:pPr algn="ctr"/>
            <a:r>
              <a:rPr lang="en-GB" sz="1200" b="1" i="1" dirty="0"/>
              <a:t>Survey 1 – June-August 2020</a:t>
            </a:r>
            <a:endParaRPr lang="ro-RO" sz="1200" b="1" i="1" dirty="0"/>
          </a:p>
        </p:txBody>
      </p:sp>
      <p:sp>
        <p:nvSpPr>
          <p:cNvPr id="12" name="TextBox 11">
            <a:extLst>
              <a:ext uri="{FF2B5EF4-FFF2-40B4-BE49-F238E27FC236}">
                <a16:creationId xmlns:a16="http://schemas.microsoft.com/office/drawing/2014/main" id="{4B55212D-557C-4C1B-8CE6-EF78630F4C1C}"/>
              </a:ext>
            </a:extLst>
          </p:cNvPr>
          <p:cNvSpPr txBox="1"/>
          <p:nvPr/>
        </p:nvSpPr>
        <p:spPr>
          <a:xfrm>
            <a:off x="1970397" y="3237915"/>
            <a:ext cx="1203859" cy="646331"/>
          </a:xfrm>
          <a:prstGeom prst="rect">
            <a:avLst/>
          </a:prstGeom>
          <a:noFill/>
        </p:spPr>
        <p:txBody>
          <a:bodyPr wrap="square" rtlCol="0">
            <a:spAutoFit/>
          </a:bodyPr>
          <a:lstStyle/>
          <a:p>
            <a:pPr algn="ctr"/>
            <a:r>
              <a:rPr lang="en-GB" sz="1200" b="1" i="1" dirty="0"/>
              <a:t>Survey 2  - December 2020</a:t>
            </a:r>
            <a:endParaRPr lang="ro-RO" sz="1200" b="1" i="1" dirty="0"/>
          </a:p>
        </p:txBody>
      </p:sp>
      <p:sp>
        <p:nvSpPr>
          <p:cNvPr id="13" name="TextBox 12">
            <a:extLst>
              <a:ext uri="{FF2B5EF4-FFF2-40B4-BE49-F238E27FC236}">
                <a16:creationId xmlns:a16="http://schemas.microsoft.com/office/drawing/2014/main" id="{FC05A32D-8DBB-49FC-A108-6EC60C92D8BF}"/>
              </a:ext>
            </a:extLst>
          </p:cNvPr>
          <p:cNvSpPr txBox="1"/>
          <p:nvPr/>
        </p:nvSpPr>
        <p:spPr>
          <a:xfrm>
            <a:off x="1543422" y="4350221"/>
            <a:ext cx="1203859" cy="646331"/>
          </a:xfrm>
          <a:prstGeom prst="rect">
            <a:avLst/>
          </a:prstGeom>
          <a:noFill/>
        </p:spPr>
        <p:txBody>
          <a:bodyPr wrap="square" rtlCol="0">
            <a:spAutoFit/>
          </a:bodyPr>
          <a:lstStyle/>
          <a:p>
            <a:pPr algn="ctr"/>
            <a:r>
              <a:rPr lang="en-GB" sz="1200" b="1" i="1" dirty="0"/>
              <a:t>Survey 3  - May-July </a:t>
            </a:r>
          </a:p>
          <a:p>
            <a:pPr algn="ctr"/>
            <a:r>
              <a:rPr lang="en-GB" sz="1200" b="1" i="1" dirty="0"/>
              <a:t>2021</a:t>
            </a:r>
            <a:endParaRPr lang="ro-RO" sz="1200" b="1" i="1" dirty="0"/>
          </a:p>
        </p:txBody>
      </p:sp>
      <p:graphicFrame>
        <p:nvGraphicFramePr>
          <p:cNvPr id="14" name="Content Placeholder 8">
            <a:extLst>
              <a:ext uri="{FF2B5EF4-FFF2-40B4-BE49-F238E27FC236}">
                <a16:creationId xmlns:a16="http://schemas.microsoft.com/office/drawing/2014/main" id="{3DBE2717-1737-438E-80F6-A5B26FD1E743}"/>
              </a:ext>
            </a:extLst>
          </p:cNvPr>
          <p:cNvGraphicFramePr>
            <a:graphicFrameLocks/>
          </p:cNvGraphicFramePr>
          <p:nvPr/>
        </p:nvGraphicFramePr>
        <p:xfrm>
          <a:off x="2804803" y="2611309"/>
          <a:ext cx="3111500" cy="2997716"/>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5" name="Content Placeholder 8">
            <a:extLst>
              <a:ext uri="{FF2B5EF4-FFF2-40B4-BE49-F238E27FC236}">
                <a16:creationId xmlns:a16="http://schemas.microsoft.com/office/drawing/2014/main" id="{B45FD969-9C4F-4DC2-B969-C1C58D4E0285}"/>
              </a:ext>
            </a:extLst>
          </p:cNvPr>
          <p:cNvGraphicFramePr>
            <a:graphicFrameLocks/>
          </p:cNvGraphicFramePr>
          <p:nvPr>
            <p:extLst>
              <p:ext uri="{D42A27DB-BD31-4B8C-83A1-F6EECF244321}">
                <p14:modId xmlns:p14="http://schemas.microsoft.com/office/powerpoint/2010/main" val="2551406739"/>
              </p:ext>
            </p:extLst>
          </p:nvPr>
        </p:nvGraphicFramePr>
        <p:xfrm>
          <a:off x="2745529" y="2253103"/>
          <a:ext cx="2794000" cy="2471257"/>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16" name="Content Placeholder 8">
            <a:extLst>
              <a:ext uri="{FF2B5EF4-FFF2-40B4-BE49-F238E27FC236}">
                <a16:creationId xmlns:a16="http://schemas.microsoft.com/office/drawing/2014/main" id="{FC39788B-30A0-46C9-BF15-A2F4D718332B}"/>
              </a:ext>
            </a:extLst>
          </p:cNvPr>
          <p:cNvGraphicFramePr>
            <a:graphicFrameLocks/>
          </p:cNvGraphicFramePr>
          <p:nvPr>
            <p:extLst>
              <p:ext uri="{D42A27DB-BD31-4B8C-83A1-F6EECF244321}">
                <p14:modId xmlns:p14="http://schemas.microsoft.com/office/powerpoint/2010/main" val="2878731839"/>
              </p:ext>
            </p:extLst>
          </p:nvPr>
        </p:nvGraphicFramePr>
        <p:xfrm>
          <a:off x="1515969" y="4459321"/>
          <a:ext cx="2794000" cy="2471257"/>
        </p:xfrm>
        <a:graphic>
          <a:graphicData uri="http://schemas.openxmlformats.org/drawingml/2006/chart">
            <c:chart xmlns:c="http://schemas.openxmlformats.org/drawingml/2006/chart" xmlns:r="http://schemas.openxmlformats.org/officeDocument/2006/relationships" r:id="rId6"/>
          </a:graphicData>
        </a:graphic>
      </p:graphicFrame>
      <p:sp>
        <p:nvSpPr>
          <p:cNvPr id="3" name="Footer Placeholder 3">
            <a:extLst>
              <a:ext uri="{FF2B5EF4-FFF2-40B4-BE49-F238E27FC236}">
                <a16:creationId xmlns:a16="http://schemas.microsoft.com/office/drawing/2014/main" id="{339DBE1D-BE88-9AA9-92E9-BDD2A4A41924}"/>
              </a:ext>
            </a:extLst>
          </p:cNvPr>
          <p:cNvSpPr>
            <a:spLocks noGrp="1"/>
          </p:cNvSpPr>
          <p:nvPr>
            <p:ph type="ftr" sz="quarter" idx="10"/>
          </p:nvPr>
        </p:nvSpPr>
        <p:spPr>
          <a:xfrm>
            <a:off x="1828800" y="6463665"/>
            <a:ext cx="7620000" cy="365125"/>
          </a:xfrm>
        </p:spPr>
        <p:txBody>
          <a:bodyPr/>
          <a:lstStyle/>
          <a:p>
            <a:pPr>
              <a:defRPr/>
            </a:pPr>
            <a:r>
              <a:rPr lang="en-US" b="1" i="1" dirty="0"/>
              <a:t>Imprisonment on corruption cases, society v. judges. Measuring efficiency through perception?</a:t>
            </a:r>
          </a:p>
        </p:txBody>
      </p:sp>
      <p:sp>
        <p:nvSpPr>
          <p:cNvPr id="8" name="TextBox 7">
            <a:extLst>
              <a:ext uri="{FF2B5EF4-FFF2-40B4-BE49-F238E27FC236}">
                <a16:creationId xmlns:a16="http://schemas.microsoft.com/office/drawing/2014/main" id="{FD29BB98-D8E5-FD90-1EE9-410B3AFDAEED}"/>
              </a:ext>
            </a:extLst>
          </p:cNvPr>
          <p:cNvSpPr txBox="1"/>
          <p:nvPr/>
        </p:nvSpPr>
        <p:spPr>
          <a:xfrm>
            <a:off x="6827570" y="5959125"/>
            <a:ext cx="1203859" cy="646331"/>
          </a:xfrm>
          <a:prstGeom prst="rect">
            <a:avLst/>
          </a:prstGeom>
          <a:noFill/>
        </p:spPr>
        <p:txBody>
          <a:bodyPr wrap="square" rtlCol="0">
            <a:spAutoFit/>
          </a:bodyPr>
          <a:lstStyle/>
          <a:p>
            <a:pPr algn="ctr"/>
            <a:r>
              <a:rPr lang="en-GB" sz="1200" b="1" i="1" dirty="0"/>
              <a:t>Survey 5  - April-June </a:t>
            </a:r>
          </a:p>
          <a:p>
            <a:pPr algn="ctr"/>
            <a:r>
              <a:rPr lang="en-GB" sz="1200" b="1" i="1" dirty="0"/>
              <a:t>2022</a:t>
            </a:r>
            <a:endParaRPr lang="ro-RO" sz="1200" b="1" i="1" dirty="0"/>
          </a:p>
        </p:txBody>
      </p:sp>
      <p:graphicFrame>
        <p:nvGraphicFramePr>
          <p:cNvPr id="18" name="Content Placeholder 8">
            <a:extLst>
              <a:ext uri="{FF2B5EF4-FFF2-40B4-BE49-F238E27FC236}">
                <a16:creationId xmlns:a16="http://schemas.microsoft.com/office/drawing/2014/main" id="{0BB2B803-154B-9FC9-D224-3A37C4ACE28C}"/>
              </a:ext>
            </a:extLst>
          </p:cNvPr>
          <p:cNvGraphicFramePr>
            <a:graphicFrameLocks/>
          </p:cNvGraphicFramePr>
          <p:nvPr>
            <p:extLst>
              <p:ext uri="{D42A27DB-BD31-4B8C-83A1-F6EECF244321}">
                <p14:modId xmlns:p14="http://schemas.microsoft.com/office/powerpoint/2010/main" val="3749725474"/>
              </p:ext>
            </p:extLst>
          </p:nvPr>
        </p:nvGraphicFramePr>
        <p:xfrm>
          <a:off x="7110287" y="4316941"/>
          <a:ext cx="2794000" cy="2471257"/>
        </p:xfrm>
        <a:graphic>
          <a:graphicData uri="http://schemas.openxmlformats.org/drawingml/2006/chart">
            <c:chart xmlns:c="http://schemas.openxmlformats.org/drawingml/2006/chart" xmlns:r="http://schemas.openxmlformats.org/officeDocument/2006/relationships" r:id="rId7"/>
          </a:graphicData>
        </a:graphic>
      </p:graphicFrame>
      <p:graphicFrame>
        <p:nvGraphicFramePr>
          <p:cNvPr id="19" name="Content Placeholder 8">
            <a:extLst>
              <a:ext uri="{FF2B5EF4-FFF2-40B4-BE49-F238E27FC236}">
                <a16:creationId xmlns:a16="http://schemas.microsoft.com/office/drawing/2014/main" id="{06022970-617A-442A-6E1E-8BF293889D04}"/>
              </a:ext>
            </a:extLst>
          </p:cNvPr>
          <p:cNvGraphicFramePr>
            <a:graphicFrameLocks/>
          </p:cNvGraphicFramePr>
          <p:nvPr>
            <p:extLst>
              <p:ext uri="{D42A27DB-BD31-4B8C-83A1-F6EECF244321}">
                <p14:modId xmlns:p14="http://schemas.microsoft.com/office/powerpoint/2010/main" val="2783303761"/>
              </p:ext>
            </p:extLst>
          </p:nvPr>
        </p:nvGraphicFramePr>
        <p:xfrm>
          <a:off x="4397467" y="4348521"/>
          <a:ext cx="2794000" cy="2471257"/>
        </p:xfrm>
        <a:graphic>
          <a:graphicData uri="http://schemas.openxmlformats.org/drawingml/2006/chart">
            <c:chart xmlns:c="http://schemas.openxmlformats.org/drawingml/2006/chart" xmlns:r="http://schemas.openxmlformats.org/officeDocument/2006/relationships" r:id="rId8"/>
          </a:graphicData>
        </a:graphic>
      </p:graphicFrame>
      <p:sp>
        <p:nvSpPr>
          <p:cNvPr id="20" name="TextBox 19">
            <a:extLst>
              <a:ext uri="{FF2B5EF4-FFF2-40B4-BE49-F238E27FC236}">
                <a16:creationId xmlns:a16="http://schemas.microsoft.com/office/drawing/2014/main" id="{9EB8380C-0560-86DC-275D-E239B07F6B44}"/>
              </a:ext>
            </a:extLst>
          </p:cNvPr>
          <p:cNvSpPr txBox="1"/>
          <p:nvPr/>
        </p:nvSpPr>
        <p:spPr>
          <a:xfrm>
            <a:off x="6079322" y="4442961"/>
            <a:ext cx="1260897" cy="646331"/>
          </a:xfrm>
          <a:prstGeom prst="rect">
            <a:avLst/>
          </a:prstGeom>
          <a:noFill/>
        </p:spPr>
        <p:txBody>
          <a:bodyPr wrap="square" rtlCol="0">
            <a:spAutoFit/>
          </a:bodyPr>
          <a:lstStyle/>
          <a:p>
            <a:pPr algn="ctr"/>
            <a:r>
              <a:rPr lang="en-GB" sz="1200" b="1" i="1" dirty="0"/>
              <a:t>Survey 4  - January </a:t>
            </a:r>
          </a:p>
          <a:p>
            <a:pPr algn="ctr"/>
            <a:r>
              <a:rPr lang="en-GB" sz="1200" b="1" i="1" dirty="0"/>
              <a:t>2022</a:t>
            </a:r>
            <a:endParaRPr lang="ro-RO" sz="1200" b="1" i="1" dirty="0"/>
          </a:p>
        </p:txBody>
      </p:sp>
    </p:spTree>
    <p:extLst>
      <p:ext uri="{BB962C8B-B14F-4D97-AF65-F5344CB8AC3E}">
        <p14:creationId xmlns:p14="http://schemas.microsoft.com/office/powerpoint/2010/main" val="190031994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9" name="Slide Number Placeholder 4">
            <a:extLst>
              <a:ext uri="{FF2B5EF4-FFF2-40B4-BE49-F238E27FC236}">
                <a16:creationId xmlns:a16="http://schemas.microsoft.com/office/drawing/2014/main" id="{4FDC4534-763D-48A8-9EB4-97813D419964}"/>
              </a:ext>
            </a:extLst>
          </p:cNvPr>
          <p:cNvSpPr>
            <a:spLocks noGrp="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348352A2-C58F-4234-82BA-13EEDA54D74D}" type="slidenum">
              <a:rPr lang="ro-RO" altLang="ro-RO">
                <a:solidFill>
                  <a:srgbClr val="898989"/>
                </a:solidFill>
                <a:latin typeface="Calibri" panose="020F0502020204030204" pitchFamily="34" charset="0"/>
              </a:rPr>
              <a:pPr/>
              <a:t>21</a:t>
            </a:fld>
            <a:endParaRPr lang="ro-RO" altLang="ro-RO">
              <a:solidFill>
                <a:srgbClr val="898989"/>
              </a:solidFill>
              <a:latin typeface="Calibri" panose="020F0502020204030204" pitchFamily="34" charset="0"/>
            </a:endParaRPr>
          </a:p>
        </p:txBody>
      </p:sp>
      <p:graphicFrame>
        <p:nvGraphicFramePr>
          <p:cNvPr id="8" name="Content Placeholder 7">
            <a:extLst>
              <a:ext uri="{FF2B5EF4-FFF2-40B4-BE49-F238E27FC236}">
                <a16:creationId xmlns:a16="http://schemas.microsoft.com/office/drawing/2014/main" id="{3F44071B-0C43-4B53-BD85-CD8511D4D4AB}"/>
              </a:ext>
            </a:extLst>
          </p:cNvPr>
          <p:cNvGraphicFramePr>
            <a:graphicFrameLocks noGrp="1"/>
          </p:cNvGraphicFramePr>
          <p:nvPr>
            <p:ph idx="1"/>
          </p:nvPr>
        </p:nvGraphicFramePr>
        <p:xfrm>
          <a:off x="1828800" y="1865050"/>
          <a:ext cx="7581900" cy="4525963"/>
        </p:xfrm>
        <a:graphic>
          <a:graphicData uri="http://schemas.openxmlformats.org/drawingml/2006/chart">
            <c:chart xmlns:c="http://schemas.openxmlformats.org/drawingml/2006/chart" xmlns:r="http://schemas.openxmlformats.org/officeDocument/2006/relationships" r:id="rId2"/>
          </a:graphicData>
        </a:graphic>
      </p:graphicFrame>
      <p:sp>
        <p:nvSpPr>
          <p:cNvPr id="2" name="TextBox 1">
            <a:extLst>
              <a:ext uri="{FF2B5EF4-FFF2-40B4-BE49-F238E27FC236}">
                <a16:creationId xmlns:a16="http://schemas.microsoft.com/office/drawing/2014/main" id="{A7E29717-93BF-430F-987B-F2D17D477A2F}"/>
              </a:ext>
            </a:extLst>
          </p:cNvPr>
          <p:cNvSpPr txBox="1"/>
          <p:nvPr/>
        </p:nvSpPr>
        <p:spPr>
          <a:xfrm>
            <a:off x="3657600" y="1532823"/>
            <a:ext cx="4248150" cy="369332"/>
          </a:xfrm>
          <a:prstGeom prst="rect">
            <a:avLst/>
          </a:prstGeom>
          <a:noFill/>
        </p:spPr>
        <p:txBody>
          <a:bodyPr wrap="square" rtlCol="0">
            <a:spAutoFit/>
          </a:bodyPr>
          <a:lstStyle/>
          <a:p>
            <a:pPr algn="ctr"/>
            <a:r>
              <a:rPr lang="en-GB" b="1" i="1" dirty="0">
                <a:latin typeface="Times New Roman" panose="02020603050405020304" pitchFamily="18" charset="0"/>
                <a:ea typeface="Tahoma" panose="020B0604030504040204" pitchFamily="34" charset="0"/>
                <a:cs typeface="Times New Roman" panose="02020603050405020304" pitchFamily="18" charset="0"/>
              </a:rPr>
              <a:t>Survey 1 – June-August 2020</a:t>
            </a:r>
          </a:p>
        </p:txBody>
      </p:sp>
      <p:sp>
        <p:nvSpPr>
          <p:cNvPr id="11" name="Title 8">
            <a:extLst>
              <a:ext uri="{FF2B5EF4-FFF2-40B4-BE49-F238E27FC236}">
                <a16:creationId xmlns:a16="http://schemas.microsoft.com/office/drawing/2014/main" id="{B069E910-5DD8-4960-92C9-16F7529C75E9}"/>
              </a:ext>
            </a:extLst>
          </p:cNvPr>
          <p:cNvSpPr>
            <a:spLocks noGrp="1"/>
          </p:cNvSpPr>
          <p:nvPr>
            <p:ph type="title"/>
          </p:nvPr>
        </p:nvSpPr>
        <p:spPr>
          <a:xfrm>
            <a:off x="1847850" y="466987"/>
            <a:ext cx="7581900" cy="1143000"/>
          </a:xfrm>
        </p:spPr>
        <p:txBody>
          <a:bodyPr/>
          <a:lstStyle/>
          <a:p>
            <a:pPr algn="ct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In your opinion, what should be the order of severity of the penalties provided by law for the following offenses. Please give a score from 1 to 5, in which 1 is awarded to the offenses with the lightest punishment that the law should provide, and 5 is awarded to the offenses with the most severe punishment that the law should provide </a:t>
            </a:r>
            <a:r>
              <a:rPr lang="en-US" sz="1600" i="1" dirty="0">
                <a:latin typeface="Times New Roman" panose="02020603050405020304" pitchFamily="18" charset="0"/>
                <a:cs typeface="Times New Roman" panose="02020603050405020304" pitchFamily="18" charset="0"/>
              </a:rPr>
              <a:t>(no. of responses)</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a:t>
            </a:r>
            <a:br>
              <a:rPr lang="ro-RO" sz="1800" dirty="0">
                <a:effectLst/>
                <a:latin typeface="Calibri" panose="020F0502020204030204" pitchFamily="34" charset="0"/>
                <a:ea typeface="Calibri" panose="020F0502020204030204" pitchFamily="34" charset="0"/>
                <a:cs typeface="Times New Roman" panose="02020603050405020304" pitchFamily="18" charset="0"/>
              </a:rPr>
            </a:br>
            <a:endParaRPr lang="ro-RO" dirty="0"/>
          </a:p>
        </p:txBody>
      </p:sp>
      <p:sp>
        <p:nvSpPr>
          <p:cNvPr id="3" name="Footer Placeholder 3">
            <a:extLst>
              <a:ext uri="{FF2B5EF4-FFF2-40B4-BE49-F238E27FC236}">
                <a16:creationId xmlns:a16="http://schemas.microsoft.com/office/drawing/2014/main" id="{9B510512-788E-AD10-38D7-6E79C8E74E00}"/>
              </a:ext>
            </a:extLst>
          </p:cNvPr>
          <p:cNvSpPr txBox="1">
            <a:spLocks/>
          </p:cNvSpPr>
          <p:nvPr/>
        </p:nvSpPr>
        <p:spPr>
          <a:xfrm>
            <a:off x="1828800" y="6356350"/>
            <a:ext cx="7620000" cy="365125"/>
          </a:xfrm>
          <a:prstGeom prst="rect">
            <a:avLst/>
          </a:prstGeom>
        </p:spPr>
        <p:txBody>
          <a:bodyPr vert="horz" lIns="91440" tIns="45720" rIns="91440" bIns="45720" rtlCol="0" anchor="ctr"/>
          <a:lstStyle>
            <a:defPPr>
              <a:defRPr lang="ro-RO"/>
            </a:defPPr>
            <a:lvl1pPr algn="r" rtl="0" eaLnBrk="1" fontAlgn="auto" hangingPunct="1">
              <a:spcBef>
                <a:spcPts val="0"/>
              </a:spcBef>
              <a:spcAft>
                <a:spcPts val="0"/>
              </a:spcAft>
              <a:defRPr sz="1200" kern="1200" smtClean="0">
                <a:solidFill>
                  <a:srgbClr val="002E3F"/>
                </a:solidFill>
                <a:latin typeface="+mn-lt"/>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pPr>
              <a:defRPr/>
            </a:pPr>
            <a:r>
              <a:rPr lang="en-US" b="1" i="1"/>
              <a:t>Imprisonment on corruption cases, society v. judges. Measuring efficiency through perception?</a:t>
            </a:r>
            <a:endParaRPr lang="en-US" b="1" i="1" dirty="0"/>
          </a:p>
        </p:txBody>
      </p:sp>
    </p:spTree>
    <p:extLst>
      <p:ext uri="{BB962C8B-B14F-4D97-AF65-F5344CB8AC3E}">
        <p14:creationId xmlns:p14="http://schemas.microsoft.com/office/powerpoint/2010/main" val="225738424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9" name="Slide Number Placeholder 4">
            <a:extLst>
              <a:ext uri="{FF2B5EF4-FFF2-40B4-BE49-F238E27FC236}">
                <a16:creationId xmlns:a16="http://schemas.microsoft.com/office/drawing/2014/main" id="{4FDC4534-763D-48A8-9EB4-97813D419964}"/>
              </a:ext>
            </a:extLst>
          </p:cNvPr>
          <p:cNvSpPr>
            <a:spLocks noGrp="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348352A2-C58F-4234-82BA-13EEDA54D74D}" type="slidenum">
              <a:rPr lang="ro-RO" altLang="ro-RO">
                <a:solidFill>
                  <a:srgbClr val="898989"/>
                </a:solidFill>
                <a:latin typeface="Calibri" panose="020F0502020204030204" pitchFamily="34" charset="0"/>
              </a:rPr>
              <a:pPr/>
              <a:t>22</a:t>
            </a:fld>
            <a:endParaRPr lang="ro-RO" altLang="ro-RO">
              <a:solidFill>
                <a:srgbClr val="898989"/>
              </a:solidFill>
              <a:latin typeface="Calibri" panose="020F0502020204030204" pitchFamily="34" charset="0"/>
            </a:endParaRPr>
          </a:p>
        </p:txBody>
      </p:sp>
      <p:graphicFrame>
        <p:nvGraphicFramePr>
          <p:cNvPr id="8" name="Content Placeholder 7">
            <a:extLst>
              <a:ext uri="{FF2B5EF4-FFF2-40B4-BE49-F238E27FC236}">
                <a16:creationId xmlns:a16="http://schemas.microsoft.com/office/drawing/2014/main" id="{3F44071B-0C43-4B53-BD85-CD8511D4D4AB}"/>
              </a:ext>
            </a:extLst>
          </p:cNvPr>
          <p:cNvGraphicFramePr>
            <a:graphicFrameLocks noGrp="1"/>
          </p:cNvGraphicFramePr>
          <p:nvPr>
            <p:ph idx="1"/>
            <p:extLst>
              <p:ext uri="{D42A27DB-BD31-4B8C-83A1-F6EECF244321}">
                <p14:modId xmlns:p14="http://schemas.microsoft.com/office/powerpoint/2010/main" val="2834706690"/>
              </p:ext>
            </p:extLst>
          </p:nvPr>
        </p:nvGraphicFramePr>
        <p:xfrm>
          <a:off x="1828800" y="1865050"/>
          <a:ext cx="7581900" cy="4525963"/>
        </p:xfrm>
        <a:graphic>
          <a:graphicData uri="http://schemas.openxmlformats.org/drawingml/2006/chart">
            <c:chart xmlns:c="http://schemas.openxmlformats.org/drawingml/2006/chart" xmlns:r="http://schemas.openxmlformats.org/officeDocument/2006/relationships" r:id="rId2"/>
          </a:graphicData>
        </a:graphic>
      </p:graphicFrame>
      <p:sp>
        <p:nvSpPr>
          <p:cNvPr id="9" name="Title 8">
            <a:extLst>
              <a:ext uri="{FF2B5EF4-FFF2-40B4-BE49-F238E27FC236}">
                <a16:creationId xmlns:a16="http://schemas.microsoft.com/office/drawing/2014/main" id="{7CB964D0-CD4F-4772-B4C5-C4F2A9208509}"/>
              </a:ext>
            </a:extLst>
          </p:cNvPr>
          <p:cNvSpPr>
            <a:spLocks noGrp="1"/>
          </p:cNvSpPr>
          <p:nvPr>
            <p:ph type="title"/>
          </p:nvPr>
        </p:nvSpPr>
        <p:spPr>
          <a:xfrm>
            <a:off x="1847850" y="466987"/>
            <a:ext cx="7581900" cy="1143000"/>
          </a:xfrm>
        </p:spPr>
        <p:txBody>
          <a:bodyPr/>
          <a:lstStyle/>
          <a:p>
            <a:pPr algn="ct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In your opinion, what should be the order of severity of the penalties provided by law for the following offenses. Please give a score from 1 to 5, in which 1 is awarded to the offenses with the lightest punishment that the law should provide, and 5 is awarded to the offenses with the most severe punishment that the law should provide </a:t>
            </a:r>
            <a:r>
              <a:rPr lang="en-US" sz="1600" i="1" dirty="0">
                <a:latin typeface="Times New Roman" panose="02020603050405020304" pitchFamily="18" charset="0"/>
                <a:cs typeface="Times New Roman" panose="02020603050405020304" pitchFamily="18" charset="0"/>
              </a:rPr>
              <a:t>(no. of responses)</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a:t>
            </a:r>
            <a:br>
              <a:rPr lang="ro-RO" sz="1800" dirty="0">
                <a:effectLst/>
                <a:latin typeface="Calibri" panose="020F0502020204030204" pitchFamily="34" charset="0"/>
                <a:ea typeface="Calibri" panose="020F0502020204030204" pitchFamily="34" charset="0"/>
                <a:cs typeface="Times New Roman" panose="02020603050405020304" pitchFamily="18" charset="0"/>
              </a:rPr>
            </a:br>
            <a:endParaRPr lang="ro-RO" dirty="0"/>
          </a:p>
        </p:txBody>
      </p:sp>
      <p:sp>
        <p:nvSpPr>
          <p:cNvPr id="2" name="TextBox 1">
            <a:extLst>
              <a:ext uri="{FF2B5EF4-FFF2-40B4-BE49-F238E27FC236}">
                <a16:creationId xmlns:a16="http://schemas.microsoft.com/office/drawing/2014/main" id="{A7E29717-93BF-430F-987B-F2D17D477A2F}"/>
              </a:ext>
            </a:extLst>
          </p:cNvPr>
          <p:cNvSpPr txBox="1"/>
          <p:nvPr/>
        </p:nvSpPr>
        <p:spPr>
          <a:xfrm>
            <a:off x="3657600" y="1532823"/>
            <a:ext cx="4248150" cy="369332"/>
          </a:xfrm>
          <a:prstGeom prst="rect">
            <a:avLst/>
          </a:prstGeom>
          <a:noFill/>
        </p:spPr>
        <p:txBody>
          <a:bodyPr wrap="square" rtlCol="0">
            <a:spAutoFit/>
          </a:bodyPr>
          <a:lstStyle/>
          <a:p>
            <a:pPr algn="ctr"/>
            <a:r>
              <a:rPr lang="en-GB" b="1" i="1" dirty="0">
                <a:latin typeface="Times New Roman" panose="02020603050405020304" pitchFamily="18" charset="0"/>
                <a:ea typeface="Tahoma" panose="020B0604030504040204" pitchFamily="34" charset="0"/>
                <a:cs typeface="Times New Roman" panose="02020603050405020304" pitchFamily="18" charset="0"/>
              </a:rPr>
              <a:t>Survey 2 – December 2020</a:t>
            </a:r>
          </a:p>
        </p:txBody>
      </p:sp>
      <p:sp>
        <p:nvSpPr>
          <p:cNvPr id="3" name="Footer Placeholder 3">
            <a:extLst>
              <a:ext uri="{FF2B5EF4-FFF2-40B4-BE49-F238E27FC236}">
                <a16:creationId xmlns:a16="http://schemas.microsoft.com/office/drawing/2014/main" id="{8CAB5AAF-AFFC-C935-3FF6-3944D80B9FF4}"/>
              </a:ext>
            </a:extLst>
          </p:cNvPr>
          <p:cNvSpPr txBox="1">
            <a:spLocks/>
          </p:cNvSpPr>
          <p:nvPr/>
        </p:nvSpPr>
        <p:spPr>
          <a:xfrm>
            <a:off x="1828800" y="6356350"/>
            <a:ext cx="7620000" cy="365125"/>
          </a:xfrm>
          <a:prstGeom prst="rect">
            <a:avLst/>
          </a:prstGeom>
        </p:spPr>
        <p:txBody>
          <a:bodyPr vert="horz" lIns="91440" tIns="45720" rIns="91440" bIns="45720" rtlCol="0" anchor="ctr"/>
          <a:lstStyle>
            <a:defPPr>
              <a:defRPr lang="ro-RO"/>
            </a:defPPr>
            <a:lvl1pPr algn="r" rtl="0" eaLnBrk="1" fontAlgn="auto" hangingPunct="1">
              <a:spcBef>
                <a:spcPts val="0"/>
              </a:spcBef>
              <a:spcAft>
                <a:spcPts val="0"/>
              </a:spcAft>
              <a:defRPr sz="1200" kern="1200" smtClean="0">
                <a:solidFill>
                  <a:srgbClr val="002E3F"/>
                </a:solidFill>
                <a:latin typeface="+mn-lt"/>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pPr>
              <a:defRPr/>
            </a:pPr>
            <a:r>
              <a:rPr lang="en-US" b="1" i="1"/>
              <a:t>Imprisonment on corruption cases, society v. judges. Measuring efficiency through perception?</a:t>
            </a:r>
            <a:endParaRPr lang="en-US" b="1" i="1" dirty="0"/>
          </a:p>
        </p:txBody>
      </p:sp>
    </p:spTree>
    <p:extLst>
      <p:ext uri="{BB962C8B-B14F-4D97-AF65-F5344CB8AC3E}">
        <p14:creationId xmlns:p14="http://schemas.microsoft.com/office/powerpoint/2010/main" val="377203138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9" name="Slide Number Placeholder 4">
            <a:extLst>
              <a:ext uri="{FF2B5EF4-FFF2-40B4-BE49-F238E27FC236}">
                <a16:creationId xmlns:a16="http://schemas.microsoft.com/office/drawing/2014/main" id="{4FDC4534-763D-48A8-9EB4-97813D419964}"/>
              </a:ext>
            </a:extLst>
          </p:cNvPr>
          <p:cNvSpPr>
            <a:spLocks noGrp="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348352A2-C58F-4234-82BA-13EEDA54D74D}" type="slidenum">
              <a:rPr lang="ro-RO" altLang="ro-RO">
                <a:solidFill>
                  <a:srgbClr val="898989"/>
                </a:solidFill>
                <a:latin typeface="Calibri" panose="020F0502020204030204" pitchFamily="34" charset="0"/>
              </a:rPr>
              <a:pPr/>
              <a:t>23</a:t>
            </a:fld>
            <a:endParaRPr lang="ro-RO" altLang="ro-RO">
              <a:solidFill>
                <a:srgbClr val="898989"/>
              </a:solidFill>
              <a:latin typeface="Calibri" panose="020F0502020204030204" pitchFamily="34" charset="0"/>
            </a:endParaRPr>
          </a:p>
        </p:txBody>
      </p:sp>
      <p:graphicFrame>
        <p:nvGraphicFramePr>
          <p:cNvPr id="8" name="Content Placeholder 7">
            <a:extLst>
              <a:ext uri="{FF2B5EF4-FFF2-40B4-BE49-F238E27FC236}">
                <a16:creationId xmlns:a16="http://schemas.microsoft.com/office/drawing/2014/main" id="{3F44071B-0C43-4B53-BD85-CD8511D4D4AB}"/>
              </a:ext>
            </a:extLst>
          </p:cNvPr>
          <p:cNvGraphicFramePr>
            <a:graphicFrameLocks noGrp="1"/>
          </p:cNvGraphicFramePr>
          <p:nvPr>
            <p:ph idx="1"/>
            <p:extLst>
              <p:ext uri="{D42A27DB-BD31-4B8C-83A1-F6EECF244321}">
                <p14:modId xmlns:p14="http://schemas.microsoft.com/office/powerpoint/2010/main" val="1484128972"/>
              </p:ext>
            </p:extLst>
          </p:nvPr>
        </p:nvGraphicFramePr>
        <p:xfrm>
          <a:off x="1828800" y="1865050"/>
          <a:ext cx="7581900" cy="4525963"/>
        </p:xfrm>
        <a:graphic>
          <a:graphicData uri="http://schemas.openxmlformats.org/drawingml/2006/chart">
            <c:chart xmlns:c="http://schemas.openxmlformats.org/drawingml/2006/chart" xmlns:r="http://schemas.openxmlformats.org/officeDocument/2006/relationships" r:id="rId2"/>
          </a:graphicData>
        </a:graphic>
      </p:graphicFrame>
      <p:sp>
        <p:nvSpPr>
          <p:cNvPr id="2" name="TextBox 1">
            <a:extLst>
              <a:ext uri="{FF2B5EF4-FFF2-40B4-BE49-F238E27FC236}">
                <a16:creationId xmlns:a16="http://schemas.microsoft.com/office/drawing/2014/main" id="{A7E29717-93BF-430F-987B-F2D17D477A2F}"/>
              </a:ext>
            </a:extLst>
          </p:cNvPr>
          <p:cNvSpPr txBox="1"/>
          <p:nvPr/>
        </p:nvSpPr>
        <p:spPr>
          <a:xfrm>
            <a:off x="3657600" y="1532823"/>
            <a:ext cx="4248150" cy="369332"/>
          </a:xfrm>
          <a:prstGeom prst="rect">
            <a:avLst/>
          </a:prstGeom>
          <a:noFill/>
        </p:spPr>
        <p:txBody>
          <a:bodyPr wrap="square" rtlCol="0">
            <a:spAutoFit/>
          </a:bodyPr>
          <a:lstStyle/>
          <a:p>
            <a:pPr algn="ctr"/>
            <a:r>
              <a:rPr lang="en-GB" b="1" i="1" dirty="0">
                <a:latin typeface="Times New Roman" panose="02020603050405020304" pitchFamily="18" charset="0"/>
                <a:ea typeface="Tahoma" panose="020B0604030504040204" pitchFamily="34" charset="0"/>
                <a:cs typeface="Times New Roman" panose="02020603050405020304" pitchFamily="18" charset="0"/>
              </a:rPr>
              <a:t>Survey 3 – May-July 2021</a:t>
            </a:r>
          </a:p>
        </p:txBody>
      </p:sp>
      <p:sp>
        <p:nvSpPr>
          <p:cNvPr id="12" name="Title 8">
            <a:extLst>
              <a:ext uri="{FF2B5EF4-FFF2-40B4-BE49-F238E27FC236}">
                <a16:creationId xmlns:a16="http://schemas.microsoft.com/office/drawing/2014/main" id="{417BED83-DB80-4778-808B-D7A996FCD8BD}"/>
              </a:ext>
            </a:extLst>
          </p:cNvPr>
          <p:cNvSpPr>
            <a:spLocks noGrp="1"/>
          </p:cNvSpPr>
          <p:nvPr>
            <p:ph type="title"/>
          </p:nvPr>
        </p:nvSpPr>
        <p:spPr>
          <a:xfrm>
            <a:off x="1847850" y="466987"/>
            <a:ext cx="7581900" cy="1143000"/>
          </a:xfrm>
        </p:spPr>
        <p:txBody>
          <a:bodyPr/>
          <a:lstStyle/>
          <a:p>
            <a:pPr algn="ct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In your opinion, what should be the order of severity of the penalties provided by law for the following offenses. Please give a score from 1 to 5, in which 1 is awarded to the offenses with the lightest punishment that the law should provide, and 5 is awarded to the offenses with the most severe punishment that the law should provide </a:t>
            </a:r>
            <a:r>
              <a:rPr lang="en-US" sz="1600" i="1" dirty="0">
                <a:latin typeface="Times New Roman" panose="02020603050405020304" pitchFamily="18" charset="0"/>
                <a:cs typeface="Times New Roman" panose="02020603050405020304" pitchFamily="18" charset="0"/>
              </a:rPr>
              <a:t>(no. of responses)</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a:t>
            </a:r>
            <a:br>
              <a:rPr lang="ro-RO" sz="1800" dirty="0">
                <a:effectLst/>
                <a:latin typeface="Calibri" panose="020F0502020204030204" pitchFamily="34" charset="0"/>
                <a:ea typeface="Calibri" panose="020F0502020204030204" pitchFamily="34" charset="0"/>
                <a:cs typeface="Times New Roman" panose="02020603050405020304" pitchFamily="18" charset="0"/>
              </a:rPr>
            </a:br>
            <a:endParaRPr lang="ro-RO" dirty="0"/>
          </a:p>
        </p:txBody>
      </p:sp>
      <p:sp>
        <p:nvSpPr>
          <p:cNvPr id="3" name="Footer Placeholder 3">
            <a:extLst>
              <a:ext uri="{FF2B5EF4-FFF2-40B4-BE49-F238E27FC236}">
                <a16:creationId xmlns:a16="http://schemas.microsoft.com/office/drawing/2014/main" id="{43B2BB61-7B93-2155-8A41-8CAA0C7CB6BF}"/>
              </a:ext>
            </a:extLst>
          </p:cNvPr>
          <p:cNvSpPr txBox="1">
            <a:spLocks/>
          </p:cNvSpPr>
          <p:nvPr/>
        </p:nvSpPr>
        <p:spPr>
          <a:xfrm>
            <a:off x="1828800" y="6356350"/>
            <a:ext cx="7620000" cy="365125"/>
          </a:xfrm>
          <a:prstGeom prst="rect">
            <a:avLst/>
          </a:prstGeom>
        </p:spPr>
        <p:txBody>
          <a:bodyPr vert="horz" lIns="91440" tIns="45720" rIns="91440" bIns="45720" rtlCol="0" anchor="ctr"/>
          <a:lstStyle>
            <a:defPPr>
              <a:defRPr lang="ro-RO"/>
            </a:defPPr>
            <a:lvl1pPr algn="r" rtl="0" eaLnBrk="1" fontAlgn="auto" hangingPunct="1">
              <a:spcBef>
                <a:spcPts val="0"/>
              </a:spcBef>
              <a:spcAft>
                <a:spcPts val="0"/>
              </a:spcAft>
              <a:defRPr sz="1200" kern="1200" smtClean="0">
                <a:solidFill>
                  <a:srgbClr val="002E3F"/>
                </a:solidFill>
                <a:latin typeface="+mn-lt"/>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pPr>
              <a:defRPr/>
            </a:pPr>
            <a:r>
              <a:rPr lang="en-US" b="1" i="1"/>
              <a:t>Imprisonment on corruption cases, society v. judges. Measuring efficiency through perception?</a:t>
            </a:r>
            <a:endParaRPr lang="en-US" b="1" i="1" dirty="0"/>
          </a:p>
        </p:txBody>
      </p:sp>
    </p:spTree>
    <p:extLst>
      <p:ext uri="{BB962C8B-B14F-4D97-AF65-F5344CB8AC3E}">
        <p14:creationId xmlns:p14="http://schemas.microsoft.com/office/powerpoint/2010/main" val="380762555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9" name="Slide Number Placeholder 4">
            <a:extLst>
              <a:ext uri="{FF2B5EF4-FFF2-40B4-BE49-F238E27FC236}">
                <a16:creationId xmlns:a16="http://schemas.microsoft.com/office/drawing/2014/main" id="{4FDC4534-763D-48A8-9EB4-97813D419964}"/>
              </a:ext>
            </a:extLst>
          </p:cNvPr>
          <p:cNvSpPr>
            <a:spLocks noGrp="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348352A2-C58F-4234-82BA-13EEDA54D74D}" type="slidenum">
              <a:rPr lang="ro-RO" altLang="ro-RO">
                <a:solidFill>
                  <a:srgbClr val="898989"/>
                </a:solidFill>
                <a:latin typeface="Calibri" panose="020F0502020204030204" pitchFamily="34" charset="0"/>
              </a:rPr>
              <a:pPr/>
              <a:t>24</a:t>
            </a:fld>
            <a:endParaRPr lang="ro-RO" altLang="ro-RO">
              <a:solidFill>
                <a:srgbClr val="898989"/>
              </a:solidFill>
              <a:latin typeface="Calibri" panose="020F0502020204030204" pitchFamily="34" charset="0"/>
            </a:endParaRPr>
          </a:p>
        </p:txBody>
      </p:sp>
      <p:graphicFrame>
        <p:nvGraphicFramePr>
          <p:cNvPr id="8" name="Content Placeholder 7">
            <a:extLst>
              <a:ext uri="{FF2B5EF4-FFF2-40B4-BE49-F238E27FC236}">
                <a16:creationId xmlns:a16="http://schemas.microsoft.com/office/drawing/2014/main" id="{3F44071B-0C43-4B53-BD85-CD8511D4D4AB}"/>
              </a:ext>
            </a:extLst>
          </p:cNvPr>
          <p:cNvGraphicFramePr>
            <a:graphicFrameLocks noGrp="1"/>
          </p:cNvGraphicFramePr>
          <p:nvPr>
            <p:ph idx="1"/>
            <p:extLst>
              <p:ext uri="{D42A27DB-BD31-4B8C-83A1-F6EECF244321}">
                <p14:modId xmlns:p14="http://schemas.microsoft.com/office/powerpoint/2010/main" val="2042328546"/>
              </p:ext>
            </p:extLst>
          </p:nvPr>
        </p:nvGraphicFramePr>
        <p:xfrm>
          <a:off x="1828800" y="1865050"/>
          <a:ext cx="7581900" cy="4525963"/>
        </p:xfrm>
        <a:graphic>
          <a:graphicData uri="http://schemas.openxmlformats.org/drawingml/2006/chart">
            <c:chart xmlns:c="http://schemas.openxmlformats.org/drawingml/2006/chart" xmlns:r="http://schemas.openxmlformats.org/officeDocument/2006/relationships" r:id="rId2"/>
          </a:graphicData>
        </a:graphic>
      </p:graphicFrame>
      <p:sp>
        <p:nvSpPr>
          <p:cNvPr id="2" name="TextBox 1">
            <a:extLst>
              <a:ext uri="{FF2B5EF4-FFF2-40B4-BE49-F238E27FC236}">
                <a16:creationId xmlns:a16="http://schemas.microsoft.com/office/drawing/2014/main" id="{A7E29717-93BF-430F-987B-F2D17D477A2F}"/>
              </a:ext>
            </a:extLst>
          </p:cNvPr>
          <p:cNvSpPr txBox="1"/>
          <p:nvPr/>
        </p:nvSpPr>
        <p:spPr>
          <a:xfrm>
            <a:off x="3657600" y="1532823"/>
            <a:ext cx="4248150" cy="369332"/>
          </a:xfrm>
          <a:prstGeom prst="rect">
            <a:avLst/>
          </a:prstGeom>
          <a:noFill/>
        </p:spPr>
        <p:txBody>
          <a:bodyPr wrap="square" rtlCol="0">
            <a:spAutoFit/>
          </a:bodyPr>
          <a:lstStyle/>
          <a:p>
            <a:pPr algn="ctr"/>
            <a:r>
              <a:rPr lang="en-GB" b="1" i="1" dirty="0">
                <a:latin typeface="Times New Roman" panose="02020603050405020304" pitchFamily="18" charset="0"/>
                <a:ea typeface="Tahoma" panose="020B0604030504040204" pitchFamily="34" charset="0"/>
                <a:cs typeface="Times New Roman" panose="02020603050405020304" pitchFamily="18" charset="0"/>
              </a:rPr>
              <a:t>Survey 4 – January 2022</a:t>
            </a:r>
          </a:p>
        </p:txBody>
      </p:sp>
      <p:sp>
        <p:nvSpPr>
          <p:cNvPr id="12" name="Title 8">
            <a:extLst>
              <a:ext uri="{FF2B5EF4-FFF2-40B4-BE49-F238E27FC236}">
                <a16:creationId xmlns:a16="http://schemas.microsoft.com/office/drawing/2014/main" id="{417BED83-DB80-4778-808B-D7A996FCD8BD}"/>
              </a:ext>
            </a:extLst>
          </p:cNvPr>
          <p:cNvSpPr>
            <a:spLocks noGrp="1"/>
          </p:cNvSpPr>
          <p:nvPr>
            <p:ph type="title"/>
          </p:nvPr>
        </p:nvSpPr>
        <p:spPr>
          <a:xfrm>
            <a:off x="1857375" y="244956"/>
            <a:ext cx="7581900" cy="1143000"/>
          </a:xfrm>
        </p:spPr>
        <p:txBody>
          <a:bodyPr/>
          <a:lstStyle/>
          <a:p>
            <a:pPr algn="ct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In your opinion, what should be the order of severity of the penalties provided by law for the following offenses. Please give a score from 1 to 5, in which 1 is awarded to the offenses with the lightest punishment that the law should provide, and 5 is awarded to the offenses with the most severe punishment that the law should provide </a:t>
            </a:r>
            <a:r>
              <a:rPr lang="en-US" sz="1600" i="1" dirty="0">
                <a:latin typeface="Times New Roman" panose="02020603050405020304" pitchFamily="18" charset="0"/>
                <a:cs typeface="Times New Roman" panose="02020603050405020304" pitchFamily="18" charset="0"/>
              </a:rPr>
              <a:t>(no. of responses)</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a:t>
            </a:r>
            <a:endParaRPr lang="ro-RO" dirty="0"/>
          </a:p>
        </p:txBody>
      </p:sp>
      <p:sp>
        <p:nvSpPr>
          <p:cNvPr id="3" name="Footer Placeholder 3">
            <a:extLst>
              <a:ext uri="{FF2B5EF4-FFF2-40B4-BE49-F238E27FC236}">
                <a16:creationId xmlns:a16="http://schemas.microsoft.com/office/drawing/2014/main" id="{58660AD6-52B4-2B79-8EE3-303E2A7BC57C}"/>
              </a:ext>
            </a:extLst>
          </p:cNvPr>
          <p:cNvSpPr txBox="1">
            <a:spLocks/>
          </p:cNvSpPr>
          <p:nvPr/>
        </p:nvSpPr>
        <p:spPr>
          <a:xfrm>
            <a:off x="1828800" y="6356350"/>
            <a:ext cx="7620000" cy="365125"/>
          </a:xfrm>
          <a:prstGeom prst="rect">
            <a:avLst/>
          </a:prstGeom>
        </p:spPr>
        <p:txBody>
          <a:bodyPr vert="horz" lIns="91440" tIns="45720" rIns="91440" bIns="45720" rtlCol="0" anchor="ctr"/>
          <a:lstStyle>
            <a:defPPr>
              <a:defRPr lang="ro-RO"/>
            </a:defPPr>
            <a:lvl1pPr algn="r" rtl="0" eaLnBrk="1" fontAlgn="auto" hangingPunct="1">
              <a:spcBef>
                <a:spcPts val="0"/>
              </a:spcBef>
              <a:spcAft>
                <a:spcPts val="0"/>
              </a:spcAft>
              <a:defRPr sz="1200" kern="1200" smtClean="0">
                <a:solidFill>
                  <a:srgbClr val="002E3F"/>
                </a:solidFill>
                <a:latin typeface="+mn-lt"/>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pPr>
              <a:defRPr/>
            </a:pPr>
            <a:r>
              <a:rPr lang="en-US" b="1" i="1"/>
              <a:t>Imprisonment on corruption cases, society v. judges. Measuring efficiency through perception?</a:t>
            </a:r>
            <a:endParaRPr lang="en-US" b="1" i="1" dirty="0"/>
          </a:p>
        </p:txBody>
      </p:sp>
    </p:spTree>
    <p:extLst>
      <p:ext uri="{BB962C8B-B14F-4D97-AF65-F5344CB8AC3E}">
        <p14:creationId xmlns:p14="http://schemas.microsoft.com/office/powerpoint/2010/main" val="148388144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9" name="Slide Number Placeholder 4">
            <a:extLst>
              <a:ext uri="{FF2B5EF4-FFF2-40B4-BE49-F238E27FC236}">
                <a16:creationId xmlns:a16="http://schemas.microsoft.com/office/drawing/2014/main" id="{4FDC4534-763D-48A8-9EB4-97813D419964}"/>
              </a:ext>
            </a:extLst>
          </p:cNvPr>
          <p:cNvSpPr>
            <a:spLocks noGrp="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348352A2-C58F-4234-82BA-13EEDA54D74D}" type="slidenum">
              <a:rPr lang="ro-RO" altLang="ro-RO">
                <a:solidFill>
                  <a:srgbClr val="898989"/>
                </a:solidFill>
                <a:latin typeface="Calibri" panose="020F0502020204030204" pitchFamily="34" charset="0"/>
              </a:rPr>
              <a:pPr/>
              <a:t>25</a:t>
            </a:fld>
            <a:endParaRPr lang="ro-RO" altLang="ro-RO">
              <a:solidFill>
                <a:srgbClr val="898989"/>
              </a:solidFill>
              <a:latin typeface="Calibri" panose="020F0502020204030204" pitchFamily="34" charset="0"/>
            </a:endParaRPr>
          </a:p>
        </p:txBody>
      </p:sp>
      <p:graphicFrame>
        <p:nvGraphicFramePr>
          <p:cNvPr id="8" name="Content Placeholder 7">
            <a:extLst>
              <a:ext uri="{FF2B5EF4-FFF2-40B4-BE49-F238E27FC236}">
                <a16:creationId xmlns:a16="http://schemas.microsoft.com/office/drawing/2014/main" id="{3F44071B-0C43-4B53-BD85-CD8511D4D4AB}"/>
              </a:ext>
            </a:extLst>
          </p:cNvPr>
          <p:cNvGraphicFramePr>
            <a:graphicFrameLocks noGrp="1"/>
          </p:cNvGraphicFramePr>
          <p:nvPr>
            <p:ph idx="1"/>
            <p:extLst>
              <p:ext uri="{D42A27DB-BD31-4B8C-83A1-F6EECF244321}">
                <p14:modId xmlns:p14="http://schemas.microsoft.com/office/powerpoint/2010/main" val="3026382639"/>
              </p:ext>
            </p:extLst>
          </p:nvPr>
        </p:nvGraphicFramePr>
        <p:xfrm>
          <a:off x="1600200" y="2047022"/>
          <a:ext cx="7848600" cy="4343991"/>
        </p:xfrm>
        <a:graphic>
          <a:graphicData uri="http://schemas.openxmlformats.org/drawingml/2006/chart">
            <c:chart xmlns:c="http://schemas.openxmlformats.org/drawingml/2006/chart" xmlns:r="http://schemas.openxmlformats.org/officeDocument/2006/relationships" r:id="rId2"/>
          </a:graphicData>
        </a:graphic>
      </p:graphicFrame>
      <p:sp>
        <p:nvSpPr>
          <p:cNvPr id="2" name="TextBox 1">
            <a:extLst>
              <a:ext uri="{FF2B5EF4-FFF2-40B4-BE49-F238E27FC236}">
                <a16:creationId xmlns:a16="http://schemas.microsoft.com/office/drawing/2014/main" id="{A7E29717-93BF-430F-987B-F2D17D477A2F}"/>
              </a:ext>
            </a:extLst>
          </p:cNvPr>
          <p:cNvSpPr txBox="1"/>
          <p:nvPr/>
        </p:nvSpPr>
        <p:spPr>
          <a:xfrm>
            <a:off x="3657600" y="1532823"/>
            <a:ext cx="4248150" cy="369332"/>
          </a:xfrm>
          <a:prstGeom prst="rect">
            <a:avLst/>
          </a:prstGeom>
          <a:noFill/>
        </p:spPr>
        <p:txBody>
          <a:bodyPr wrap="square" rtlCol="0">
            <a:spAutoFit/>
          </a:bodyPr>
          <a:lstStyle/>
          <a:p>
            <a:pPr algn="ctr"/>
            <a:r>
              <a:rPr lang="en-GB" b="1" i="1" dirty="0">
                <a:latin typeface="Times New Roman" panose="02020603050405020304" pitchFamily="18" charset="0"/>
                <a:ea typeface="Tahoma" panose="020B0604030504040204" pitchFamily="34" charset="0"/>
                <a:cs typeface="Times New Roman" panose="02020603050405020304" pitchFamily="18" charset="0"/>
              </a:rPr>
              <a:t>Survey 5 – April-June 2022</a:t>
            </a:r>
          </a:p>
        </p:txBody>
      </p:sp>
      <p:sp>
        <p:nvSpPr>
          <p:cNvPr id="12" name="Title 8">
            <a:extLst>
              <a:ext uri="{FF2B5EF4-FFF2-40B4-BE49-F238E27FC236}">
                <a16:creationId xmlns:a16="http://schemas.microsoft.com/office/drawing/2014/main" id="{417BED83-DB80-4778-808B-D7A996FCD8BD}"/>
              </a:ext>
            </a:extLst>
          </p:cNvPr>
          <p:cNvSpPr>
            <a:spLocks noGrp="1"/>
          </p:cNvSpPr>
          <p:nvPr>
            <p:ph type="title"/>
          </p:nvPr>
        </p:nvSpPr>
        <p:spPr>
          <a:xfrm>
            <a:off x="1857375" y="244956"/>
            <a:ext cx="7581900" cy="1143000"/>
          </a:xfrm>
        </p:spPr>
        <p:txBody>
          <a:bodyPr/>
          <a:lstStyle/>
          <a:p>
            <a:pPr algn="ct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In your opinion, what should be the order of severity of the penalties provided by law for the following offenses. Please give a score from 1 to 5, in which 1 is awarded to the offenses with the lightest punishment that the law should provide, and 5 is awarded to the offenses with the most severe punishment that the law should provide </a:t>
            </a:r>
            <a:r>
              <a:rPr lang="en-US" sz="1600" i="1" dirty="0">
                <a:latin typeface="Times New Roman" panose="02020603050405020304" pitchFamily="18" charset="0"/>
                <a:cs typeface="Times New Roman" panose="02020603050405020304" pitchFamily="18" charset="0"/>
              </a:rPr>
              <a:t>(no. of responses)</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a:t>
            </a:r>
            <a:endParaRPr lang="ro-RO" dirty="0"/>
          </a:p>
        </p:txBody>
      </p:sp>
      <p:sp>
        <p:nvSpPr>
          <p:cNvPr id="3" name="Footer Placeholder 3">
            <a:extLst>
              <a:ext uri="{FF2B5EF4-FFF2-40B4-BE49-F238E27FC236}">
                <a16:creationId xmlns:a16="http://schemas.microsoft.com/office/drawing/2014/main" id="{167D5CE5-9F73-42F8-5B00-C1C7DBC51F02}"/>
              </a:ext>
            </a:extLst>
          </p:cNvPr>
          <p:cNvSpPr txBox="1">
            <a:spLocks/>
          </p:cNvSpPr>
          <p:nvPr/>
        </p:nvSpPr>
        <p:spPr>
          <a:xfrm>
            <a:off x="1828800" y="6356350"/>
            <a:ext cx="7620000" cy="365125"/>
          </a:xfrm>
          <a:prstGeom prst="rect">
            <a:avLst/>
          </a:prstGeom>
        </p:spPr>
        <p:txBody>
          <a:bodyPr vert="horz" lIns="91440" tIns="45720" rIns="91440" bIns="45720" rtlCol="0" anchor="ctr"/>
          <a:lstStyle>
            <a:defPPr>
              <a:defRPr lang="ro-RO"/>
            </a:defPPr>
            <a:lvl1pPr algn="r" rtl="0" eaLnBrk="1" fontAlgn="auto" hangingPunct="1">
              <a:spcBef>
                <a:spcPts val="0"/>
              </a:spcBef>
              <a:spcAft>
                <a:spcPts val="0"/>
              </a:spcAft>
              <a:defRPr sz="1200" kern="1200" smtClean="0">
                <a:solidFill>
                  <a:srgbClr val="002E3F"/>
                </a:solidFill>
                <a:latin typeface="+mn-lt"/>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pPr>
              <a:defRPr/>
            </a:pPr>
            <a:r>
              <a:rPr lang="en-US" b="1" i="1"/>
              <a:t>Imprisonment on corruption cases, society v. judges. Measuring efficiency through perception?</a:t>
            </a:r>
            <a:endParaRPr lang="en-US" b="1" i="1" dirty="0"/>
          </a:p>
        </p:txBody>
      </p:sp>
    </p:spTree>
    <p:extLst>
      <p:ext uri="{BB962C8B-B14F-4D97-AF65-F5344CB8AC3E}">
        <p14:creationId xmlns:p14="http://schemas.microsoft.com/office/powerpoint/2010/main" val="379060721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u 1">
            <a:extLst>
              <a:ext uri="{FF2B5EF4-FFF2-40B4-BE49-F238E27FC236}">
                <a16:creationId xmlns:a16="http://schemas.microsoft.com/office/drawing/2014/main" id="{ABAA6F90-BF47-4D8C-A973-0131B773D716}"/>
              </a:ext>
            </a:extLst>
          </p:cNvPr>
          <p:cNvSpPr>
            <a:spLocks noGrp="1"/>
          </p:cNvSpPr>
          <p:nvPr>
            <p:ph type="title"/>
          </p:nvPr>
        </p:nvSpPr>
        <p:spPr/>
        <p:txBody>
          <a:bodyPr/>
          <a:lstStyle/>
          <a:p>
            <a:r>
              <a:rPr lang="en-GB" altLang="en-US" dirty="0"/>
              <a:t>Economic situation and public health issues</a:t>
            </a:r>
            <a:endParaRPr lang="ro-RO" altLang="en-US" dirty="0"/>
          </a:p>
        </p:txBody>
      </p:sp>
      <p:sp>
        <p:nvSpPr>
          <p:cNvPr id="3" name="Substituent conținut 2">
            <a:extLst>
              <a:ext uri="{FF2B5EF4-FFF2-40B4-BE49-F238E27FC236}">
                <a16:creationId xmlns:a16="http://schemas.microsoft.com/office/drawing/2014/main" id="{C5294B78-FE70-4EF4-A751-C1BF423C09E5}"/>
              </a:ext>
            </a:extLst>
          </p:cNvPr>
          <p:cNvSpPr>
            <a:spLocks noGrp="1"/>
          </p:cNvSpPr>
          <p:nvPr>
            <p:ph idx="1"/>
          </p:nvPr>
        </p:nvSpPr>
        <p:spPr>
          <a:xfrm>
            <a:off x="1876425" y="4046537"/>
            <a:ext cx="7581900" cy="2492375"/>
          </a:xfrm>
        </p:spPr>
        <p:txBody>
          <a:bodyPr/>
          <a:lstStyle/>
          <a:p>
            <a:pPr algn="just">
              <a:lnSpc>
                <a:spcPts val="1725"/>
              </a:lnSpc>
            </a:pPr>
            <a:endParaRPr lang="en-US" sz="1800" dirty="0">
              <a:solidFill>
                <a:srgbClr val="333333"/>
              </a:solidFill>
              <a:effectLst/>
              <a:latin typeface="Arial" panose="020B0604020202020204" pitchFamily="34" charset="0"/>
              <a:ea typeface="Times New Roman" panose="02020603050405020304" pitchFamily="18" charset="0"/>
            </a:endParaRPr>
          </a:p>
          <a:p>
            <a:pPr algn="just">
              <a:lnSpc>
                <a:spcPts val="1725"/>
              </a:lnSpc>
            </a:pPr>
            <a:endParaRPr lang="en-US" sz="1800" dirty="0">
              <a:solidFill>
                <a:srgbClr val="333333"/>
              </a:solidFill>
              <a:latin typeface="Arial" panose="020B0604020202020204" pitchFamily="34" charset="0"/>
              <a:ea typeface="Times New Roman" panose="02020603050405020304" pitchFamily="18" charset="0"/>
            </a:endParaRPr>
          </a:p>
          <a:p>
            <a:pPr algn="just">
              <a:lnSpc>
                <a:spcPts val="1725"/>
              </a:lnSpc>
            </a:pPr>
            <a:endParaRPr lang="en-US" sz="1800" dirty="0">
              <a:solidFill>
                <a:srgbClr val="333333"/>
              </a:solidFill>
              <a:effectLst/>
              <a:latin typeface="Arial" panose="020B0604020202020204" pitchFamily="34" charset="0"/>
              <a:ea typeface="Times New Roman" panose="02020603050405020304" pitchFamily="18" charset="0"/>
            </a:endParaRPr>
          </a:p>
          <a:p>
            <a:pPr algn="just">
              <a:lnSpc>
                <a:spcPts val="1725"/>
              </a:lnSpc>
            </a:pPr>
            <a:endParaRPr lang="en-US" sz="1800" dirty="0">
              <a:solidFill>
                <a:srgbClr val="333333"/>
              </a:solidFill>
              <a:effectLst/>
              <a:latin typeface="Arial" panose="020B0604020202020204" pitchFamily="34" charset="0"/>
              <a:ea typeface="Times New Roman" panose="02020603050405020304" pitchFamily="18" charset="0"/>
            </a:endParaRPr>
          </a:p>
          <a:p>
            <a:pPr algn="just">
              <a:lnSpc>
                <a:spcPts val="1725"/>
              </a:lnSpc>
            </a:pPr>
            <a:r>
              <a:rPr lang="en-GB" sz="1800" b="1" dirty="0">
                <a:solidFill>
                  <a:srgbClr val="333333"/>
                </a:solidFill>
                <a:effectLst/>
                <a:latin typeface="Arial" panose="020B0604020202020204" pitchFamily="34" charset="0"/>
                <a:ea typeface="Times New Roman" panose="02020603050405020304" pitchFamily="18" charset="0"/>
              </a:rPr>
              <a:t>Public health issues – Covid19 Pandemic</a:t>
            </a:r>
          </a:p>
          <a:p>
            <a:pPr algn="just">
              <a:lnSpc>
                <a:spcPts val="1725"/>
              </a:lnSpc>
            </a:pPr>
            <a:r>
              <a:rPr lang="en-GB" sz="1800" dirty="0">
                <a:solidFill>
                  <a:srgbClr val="333333"/>
                </a:solidFill>
                <a:latin typeface="Arial" panose="020B0604020202020204" pitchFamily="34" charset="0"/>
              </a:rPr>
              <a:t>16 march 2020 – 15 may 2020 – state of emergency in Romania </a:t>
            </a:r>
          </a:p>
          <a:p>
            <a:pPr algn="just">
              <a:lnSpc>
                <a:spcPts val="1725"/>
              </a:lnSpc>
            </a:pPr>
            <a:endParaRPr lang="en-GB" sz="1800" dirty="0">
              <a:solidFill>
                <a:srgbClr val="333333"/>
              </a:solidFill>
              <a:latin typeface="Arial" panose="020B0604020202020204" pitchFamily="34" charset="0"/>
            </a:endParaRPr>
          </a:p>
          <a:p>
            <a:pPr algn="just">
              <a:lnSpc>
                <a:spcPts val="1725"/>
              </a:lnSpc>
            </a:pPr>
            <a:r>
              <a:rPr lang="en-GB" sz="1800" dirty="0">
                <a:solidFill>
                  <a:srgbClr val="333333"/>
                </a:solidFill>
                <a:latin typeface="Arial" panose="020B0604020202020204" pitchFamily="34" charset="0"/>
              </a:rPr>
              <a:t>16 may 2020 – 9 march 2022 – state of alert in Romania</a:t>
            </a:r>
            <a:endParaRPr lang="en-GB" sz="1900" dirty="0"/>
          </a:p>
          <a:p>
            <a:pPr algn="just">
              <a:defRPr/>
            </a:pPr>
            <a:endParaRPr lang="ro-RO" sz="1900" dirty="0"/>
          </a:p>
        </p:txBody>
      </p:sp>
      <p:sp>
        <p:nvSpPr>
          <p:cNvPr id="22533" name="Substituent număr diapozitiv 4">
            <a:extLst>
              <a:ext uri="{FF2B5EF4-FFF2-40B4-BE49-F238E27FC236}">
                <a16:creationId xmlns:a16="http://schemas.microsoft.com/office/drawing/2014/main" id="{AFD1EDD3-8771-4EF8-9475-6B277F6D310E}"/>
              </a:ext>
            </a:extLst>
          </p:cNvPr>
          <p:cNvSpPr>
            <a:spLocks noGrp="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002E3F"/>
              </a:buClr>
              <a:buSzPct val="150000"/>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Clr>
                <a:srgbClr val="002E3F"/>
              </a:buClr>
              <a:buSzPct val="150000"/>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Clr>
                <a:srgbClr val="002E3F"/>
              </a:buClr>
              <a:buSzPct val="150000"/>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Clr>
                <a:srgbClr val="002E3F"/>
              </a:buClr>
              <a:buSzPct val="150000"/>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Clr>
                <a:srgbClr val="002E3F"/>
              </a:buClr>
              <a:buSzPct val="150000"/>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Clr>
                <a:srgbClr val="002E3F"/>
              </a:buClr>
              <a:buSzPct val="150000"/>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Clr>
                <a:srgbClr val="002E3F"/>
              </a:buClr>
              <a:buSzPct val="150000"/>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Clr>
                <a:srgbClr val="002E3F"/>
              </a:buClr>
              <a:buSzPct val="150000"/>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Clr>
                <a:srgbClr val="002E3F"/>
              </a:buClr>
              <a:buSzPct val="150000"/>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ClrTx/>
              <a:buSzTx/>
              <a:buFontTx/>
              <a:buNone/>
            </a:pPr>
            <a:fld id="{A2DFB463-D82A-49C5-8EA1-5C2EC2DEC182}" type="slidenum">
              <a:rPr lang="ro-RO" altLang="ro-RO" sz="1200">
                <a:solidFill>
                  <a:srgbClr val="898989"/>
                </a:solidFill>
              </a:rPr>
              <a:pPr>
                <a:spcBef>
                  <a:spcPct val="0"/>
                </a:spcBef>
                <a:buClrTx/>
                <a:buSzTx/>
                <a:buFontTx/>
                <a:buNone/>
              </a:pPr>
              <a:t>26</a:t>
            </a:fld>
            <a:endParaRPr lang="ro-RO" altLang="ro-RO" sz="1200">
              <a:solidFill>
                <a:srgbClr val="898989"/>
              </a:solidFill>
            </a:endParaRPr>
          </a:p>
        </p:txBody>
      </p:sp>
      <p:graphicFrame>
        <p:nvGraphicFramePr>
          <p:cNvPr id="2" name="Chart 1">
            <a:extLst>
              <a:ext uri="{FF2B5EF4-FFF2-40B4-BE49-F238E27FC236}">
                <a16:creationId xmlns:a16="http://schemas.microsoft.com/office/drawing/2014/main" id="{B023ADEC-D912-F80A-3615-0F2959D400F0}"/>
              </a:ext>
            </a:extLst>
          </p:cNvPr>
          <p:cNvGraphicFramePr>
            <a:graphicFrameLocks/>
          </p:cNvGraphicFramePr>
          <p:nvPr>
            <p:extLst>
              <p:ext uri="{D42A27DB-BD31-4B8C-83A1-F6EECF244321}">
                <p14:modId xmlns:p14="http://schemas.microsoft.com/office/powerpoint/2010/main" val="3101417884"/>
              </p:ext>
            </p:extLst>
          </p:nvPr>
        </p:nvGraphicFramePr>
        <p:xfrm>
          <a:off x="2590800" y="1241425"/>
          <a:ext cx="5715000" cy="3505200"/>
        </p:xfrm>
        <a:graphic>
          <a:graphicData uri="http://schemas.openxmlformats.org/drawingml/2006/chart">
            <c:chart xmlns:c="http://schemas.openxmlformats.org/drawingml/2006/chart" xmlns:r="http://schemas.openxmlformats.org/officeDocument/2006/relationships" r:id="rId2"/>
          </a:graphicData>
        </a:graphic>
      </p:graphicFrame>
      <p:sp>
        <p:nvSpPr>
          <p:cNvPr id="5" name="Footer Placeholder 3">
            <a:extLst>
              <a:ext uri="{FF2B5EF4-FFF2-40B4-BE49-F238E27FC236}">
                <a16:creationId xmlns:a16="http://schemas.microsoft.com/office/drawing/2014/main" id="{7FEE8250-981A-1BF9-B297-99042BB69206}"/>
              </a:ext>
            </a:extLst>
          </p:cNvPr>
          <p:cNvSpPr txBox="1">
            <a:spLocks/>
          </p:cNvSpPr>
          <p:nvPr/>
        </p:nvSpPr>
        <p:spPr>
          <a:xfrm>
            <a:off x="1828800" y="6356350"/>
            <a:ext cx="7620000" cy="365125"/>
          </a:xfrm>
          <a:prstGeom prst="rect">
            <a:avLst/>
          </a:prstGeom>
        </p:spPr>
        <p:txBody>
          <a:bodyPr vert="horz" lIns="91440" tIns="45720" rIns="91440" bIns="45720" rtlCol="0" anchor="ctr"/>
          <a:lstStyle>
            <a:defPPr>
              <a:defRPr lang="ro-RO"/>
            </a:defPPr>
            <a:lvl1pPr algn="r" rtl="0" eaLnBrk="1" fontAlgn="auto" hangingPunct="1">
              <a:spcBef>
                <a:spcPts val="0"/>
              </a:spcBef>
              <a:spcAft>
                <a:spcPts val="0"/>
              </a:spcAft>
              <a:defRPr sz="1200" kern="1200" smtClean="0">
                <a:solidFill>
                  <a:srgbClr val="002E3F"/>
                </a:solidFill>
                <a:latin typeface="+mn-lt"/>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pPr>
              <a:defRPr/>
            </a:pPr>
            <a:r>
              <a:rPr lang="en-US" b="1" i="1"/>
              <a:t>Imprisonment on corruption cases, society v. judges. Measuring efficiency through perception?</a:t>
            </a:r>
            <a:endParaRPr lang="en-US" b="1" i="1" dirty="0"/>
          </a:p>
        </p:txBody>
      </p:sp>
      <p:sp>
        <p:nvSpPr>
          <p:cNvPr id="7" name="Content Placeholder 2">
            <a:extLst>
              <a:ext uri="{FF2B5EF4-FFF2-40B4-BE49-F238E27FC236}">
                <a16:creationId xmlns:a16="http://schemas.microsoft.com/office/drawing/2014/main" id="{E98F3724-722A-AFDA-FD30-D1F1CD7DA201}"/>
              </a:ext>
            </a:extLst>
          </p:cNvPr>
          <p:cNvSpPr txBox="1">
            <a:spLocks/>
          </p:cNvSpPr>
          <p:nvPr/>
        </p:nvSpPr>
        <p:spPr bwMode="auto">
          <a:xfrm>
            <a:off x="3200400" y="4420904"/>
            <a:ext cx="7772400" cy="8340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marL="342900" indent="-342900" algn="l" rtl="0" eaLnBrk="0" fontAlgn="base" hangingPunct="0">
              <a:spcBef>
                <a:spcPct val="20000"/>
              </a:spcBef>
              <a:spcAft>
                <a:spcPct val="0"/>
              </a:spcAft>
              <a:buClr>
                <a:srgbClr val="002E3F"/>
              </a:buClr>
              <a:buSzPct val="100000"/>
              <a:buFont typeface="Arial" panose="020B0604020202020204" pitchFamily="34" charset="0"/>
              <a:buChar char="•"/>
              <a:defRPr sz="3200" kern="1200">
                <a:solidFill>
                  <a:schemeClr val="bg2">
                    <a:lumMod val="25000"/>
                  </a:schemeClr>
                </a:solidFill>
                <a:latin typeface="+mn-lt"/>
                <a:ea typeface="+mn-ea"/>
                <a:cs typeface="+mn-cs"/>
              </a:defRPr>
            </a:lvl1pPr>
            <a:lvl2pPr marL="742950" indent="-285750" algn="l" rtl="0" eaLnBrk="0" fontAlgn="base" hangingPunct="0">
              <a:spcBef>
                <a:spcPct val="20000"/>
              </a:spcBef>
              <a:spcAft>
                <a:spcPct val="0"/>
              </a:spcAft>
              <a:buClr>
                <a:srgbClr val="002E3F"/>
              </a:buClr>
              <a:buSzPct val="100000"/>
              <a:buFont typeface="Arial" panose="020B0604020202020204" pitchFamily="34" charset="0"/>
              <a:buChar char="•"/>
              <a:defRPr sz="2800" kern="1200">
                <a:solidFill>
                  <a:schemeClr val="bg2">
                    <a:lumMod val="25000"/>
                  </a:schemeClr>
                </a:solidFill>
                <a:latin typeface="+mn-lt"/>
                <a:ea typeface="+mn-ea"/>
                <a:cs typeface="+mn-cs"/>
              </a:defRPr>
            </a:lvl2pPr>
            <a:lvl3pPr marL="1143000" indent="-228600" algn="l" rtl="0" eaLnBrk="0" fontAlgn="base" hangingPunct="0">
              <a:spcBef>
                <a:spcPct val="20000"/>
              </a:spcBef>
              <a:spcAft>
                <a:spcPct val="0"/>
              </a:spcAft>
              <a:buClr>
                <a:srgbClr val="002E3F"/>
              </a:buClr>
              <a:buSzPct val="100000"/>
              <a:buFont typeface="Arial" panose="020B0604020202020204" pitchFamily="34" charset="0"/>
              <a:buChar char="•"/>
              <a:defRPr sz="2400" kern="1200">
                <a:solidFill>
                  <a:schemeClr val="bg2">
                    <a:lumMod val="25000"/>
                  </a:schemeClr>
                </a:solidFill>
                <a:latin typeface="+mn-lt"/>
                <a:ea typeface="+mn-ea"/>
                <a:cs typeface="+mn-cs"/>
              </a:defRPr>
            </a:lvl3pPr>
            <a:lvl4pPr marL="1600200" indent="-228600" algn="l" rtl="0" eaLnBrk="0" fontAlgn="base" hangingPunct="0">
              <a:spcBef>
                <a:spcPct val="20000"/>
              </a:spcBef>
              <a:spcAft>
                <a:spcPct val="0"/>
              </a:spcAft>
              <a:buClr>
                <a:srgbClr val="002E3F"/>
              </a:buClr>
              <a:buSzPct val="100000"/>
              <a:buFont typeface="Arial" panose="020B0604020202020204" pitchFamily="34" charset="0"/>
              <a:buChar char="•"/>
              <a:defRPr sz="2000" kern="1200">
                <a:solidFill>
                  <a:schemeClr val="bg2">
                    <a:lumMod val="25000"/>
                  </a:schemeClr>
                </a:solidFill>
                <a:latin typeface="+mn-lt"/>
                <a:ea typeface="+mn-ea"/>
                <a:cs typeface="+mn-cs"/>
              </a:defRPr>
            </a:lvl4pPr>
            <a:lvl5pPr marL="2057400" indent="-228600" algn="l" rtl="0" eaLnBrk="0" fontAlgn="base" hangingPunct="0">
              <a:spcBef>
                <a:spcPct val="20000"/>
              </a:spcBef>
              <a:spcAft>
                <a:spcPct val="0"/>
              </a:spcAft>
              <a:buClr>
                <a:srgbClr val="002E3F"/>
              </a:buClr>
              <a:buSzPct val="100000"/>
              <a:buFont typeface="Arial" panose="020B0604020202020204" pitchFamily="34" charset="0"/>
              <a:buChar char="•"/>
              <a:defRPr sz="2000" kern="1200">
                <a:solidFill>
                  <a:schemeClr val="bg2">
                    <a:lumMod val="2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buFont typeface="Arial" panose="020B0604020202020204" pitchFamily="34" charset="0"/>
              <a:buNone/>
              <a:defRPr/>
            </a:pPr>
            <a:r>
              <a:rPr lang="en-US" sz="1400" dirty="0"/>
              <a:t>Source: </a:t>
            </a:r>
            <a:r>
              <a:rPr lang="en-US" sz="1100" i="1" dirty="0"/>
              <a:t>http://statistici.insse.ro:8077/tempo-online/#/pages/tables/insse-table</a:t>
            </a:r>
            <a:endParaRPr lang="en-US" sz="1400" i="1" dirty="0"/>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Slide Number Placeholder 4"/>
          <p:cNvSpPr>
            <a:spLocks noGrp="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002E3F"/>
              </a:buClr>
              <a:buSzPct val="150000"/>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Clr>
                <a:srgbClr val="002E3F"/>
              </a:buClr>
              <a:buSzPct val="150000"/>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Clr>
                <a:srgbClr val="002E3F"/>
              </a:buClr>
              <a:buSzPct val="150000"/>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Clr>
                <a:srgbClr val="002E3F"/>
              </a:buClr>
              <a:buSzPct val="150000"/>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Clr>
                <a:srgbClr val="002E3F"/>
              </a:buClr>
              <a:buSzPct val="150000"/>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Clr>
                <a:srgbClr val="002E3F"/>
              </a:buClr>
              <a:buSzPct val="150000"/>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Clr>
                <a:srgbClr val="002E3F"/>
              </a:buClr>
              <a:buSzPct val="150000"/>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Clr>
                <a:srgbClr val="002E3F"/>
              </a:buClr>
              <a:buSzPct val="150000"/>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Clr>
                <a:srgbClr val="002E3F"/>
              </a:buClr>
              <a:buSzPct val="150000"/>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ClrTx/>
              <a:buSzTx/>
              <a:buFontTx/>
              <a:buNone/>
            </a:pPr>
            <a:fld id="{8217220F-9AC8-4390-95BC-B65C0A3D419B}" type="slidenum">
              <a:rPr lang="ro-RO" altLang="ro-RO" sz="1200" smtClean="0">
                <a:solidFill>
                  <a:srgbClr val="898989"/>
                </a:solidFill>
              </a:rPr>
              <a:pPr>
                <a:spcBef>
                  <a:spcPct val="0"/>
                </a:spcBef>
                <a:buClrTx/>
                <a:buSzTx/>
                <a:buFontTx/>
                <a:buNone/>
              </a:pPr>
              <a:t>27</a:t>
            </a:fld>
            <a:endParaRPr lang="ro-RO" altLang="ro-RO" sz="1200">
              <a:solidFill>
                <a:srgbClr val="898989"/>
              </a:solidFill>
            </a:endParaRPr>
          </a:p>
        </p:txBody>
      </p:sp>
      <p:graphicFrame>
        <p:nvGraphicFramePr>
          <p:cNvPr id="2" name="officeArt object"/>
          <p:cNvGraphicFramePr>
            <a:graphicFrameLocks/>
          </p:cNvGraphicFramePr>
          <p:nvPr/>
        </p:nvGraphicFramePr>
        <p:xfrm>
          <a:off x="-114300" y="-1230183"/>
          <a:ext cx="7543800" cy="536575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5" name="Content Placeholder 8">
            <a:extLst>
              <a:ext uri="{FF2B5EF4-FFF2-40B4-BE49-F238E27FC236}">
                <a16:creationId xmlns:a16="http://schemas.microsoft.com/office/drawing/2014/main" id="{D3EA5FC7-0879-451C-83BA-7902996F0BCE}"/>
              </a:ext>
            </a:extLst>
          </p:cNvPr>
          <p:cNvGraphicFramePr>
            <a:graphicFrameLocks noGrp="1"/>
          </p:cNvGraphicFramePr>
          <p:nvPr>
            <p:ph idx="1"/>
            <p:extLst>
              <p:ext uri="{D42A27DB-BD31-4B8C-83A1-F6EECF244321}">
                <p14:modId xmlns:p14="http://schemas.microsoft.com/office/powerpoint/2010/main" val="1079432958"/>
              </p:ext>
            </p:extLst>
          </p:nvPr>
        </p:nvGraphicFramePr>
        <p:xfrm>
          <a:off x="2202792" y="67190"/>
          <a:ext cx="2794000" cy="2471257"/>
        </p:xfrm>
        <a:graphic>
          <a:graphicData uri="http://schemas.openxmlformats.org/drawingml/2006/chart">
            <c:chart xmlns:c="http://schemas.openxmlformats.org/drawingml/2006/chart" xmlns:r="http://schemas.openxmlformats.org/officeDocument/2006/relationships" r:id="rId3"/>
          </a:graphicData>
        </a:graphic>
      </p:graphicFrame>
      <p:sp>
        <p:nvSpPr>
          <p:cNvPr id="6" name="TextBox 5">
            <a:extLst>
              <a:ext uri="{FF2B5EF4-FFF2-40B4-BE49-F238E27FC236}">
                <a16:creationId xmlns:a16="http://schemas.microsoft.com/office/drawing/2014/main" id="{C73C5D3F-4685-453F-8305-9E2D25285D91}"/>
              </a:ext>
            </a:extLst>
          </p:cNvPr>
          <p:cNvSpPr txBox="1"/>
          <p:nvPr/>
        </p:nvSpPr>
        <p:spPr>
          <a:xfrm>
            <a:off x="4520541" y="65952"/>
            <a:ext cx="5042559" cy="2246769"/>
          </a:xfrm>
          <a:prstGeom prst="rect">
            <a:avLst/>
          </a:prstGeom>
          <a:noFill/>
        </p:spPr>
        <p:txBody>
          <a:bodyPr wrap="square" rtlCol="0">
            <a:spAutoFit/>
          </a:bodyPr>
          <a:lstStyle/>
          <a:p>
            <a:pPr algn="ctr" rtl="0">
              <a:defRPr sz="1856" b="0" i="0" u="none" strike="noStrike" kern="1200" spc="0" baseline="0">
                <a:solidFill>
                  <a:prstClr val="black">
                    <a:lumMod val="65000"/>
                    <a:lumOff val="35000"/>
                  </a:prstClr>
                </a:solidFill>
                <a:latin typeface="+mn-lt"/>
                <a:ea typeface="+mn-ea"/>
                <a:cs typeface="+mn-cs"/>
              </a:defRPr>
            </a:pPr>
            <a:r>
              <a:rPr lang="en-US" sz="2800" b="1" dirty="0">
                <a:effectLst/>
              </a:rPr>
              <a:t>Do you consider that the prison sentence achieves its educational purpose and social reintegration in the Romanian legal system?</a:t>
            </a:r>
            <a:endParaRPr lang="ro-RO" sz="2800" b="1" dirty="0">
              <a:effectLst/>
            </a:endParaRPr>
          </a:p>
        </p:txBody>
      </p:sp>
      <p:sp>
        <p:nvSpPr>
          <p:cNvPr id="7" name="Rectangle 6">
            <a:extLst>
              <a:ext uri="{FF2B5EF4-FFF2-40B4-BE49-F238E27FC236}">
                <a16:creationId xmlns:a16="http://schemas.microsoft.com/office/drawing/2014/main" id="{4A258FC4-1196-48E5-9FEA-FCD1A6CB6897}"/>
              </a:ext>
            </a:extLst>
          </p:cNvPr>
          <p:cNvSpPr/>
          <p:nvPr/>
        </p:nvSpPr>
        <p:spPr>
          <a:xfrm>
            <a:off x="6480667" y="2223017"/>
            <a:ext cx="1376700" cy="707886"/>
          </a:xfrm>
          <a:prstGeom prst="rect">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I do not pronounce</a:t>
            </a:r>
            <a:endParaRPr lang="ro-RO" dirty="0"/>
          </a:p>
        </p:txBody>
      </p:sp>
      <p:sp>
        <p:nvSpPr>
          <p:cNvPr id="9" name="Rectangle 8">
            <a:extLst>
              <a:ext uri="{FF2B5EF4-FFF2-40B4-BE49-F238E27FC236}">
                <a16:creationId xmlns:a16="http://schemas.microsoft.com/office/drawing/2014/main" id="{5C0DAE0B-329E-4137-9847-6F1396D3ADB7}"/>
              </a:ext>
            </a:extLst>
          </p:cNvPr>
          <p:cNvSpPr/>
          <p:nvPr/>
        </p:nvSpPr>
        <p:spPr>
          <a:xfrm>
            <a:off x="4789120" y="2223017"/>
            <a:ext cx="1517089" cy="707886"/>
          </a:xfrm>
          <a:prstGeom prst="rect">
            <a:avLst/>
          </a:prstGeom>
          <a:solidFill>
            <a:srgbClr val="C00000"/>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No</a:t>
            </a:r>
            <a:endParaRPr lang="ro-RO" dirty="0"/>
          </a:p>
        </p:txBody>
      </p:sp>
      <p:sp>
        <p:nvSpPr>
          <p:cNvPr id="10" name="Rectangle 9">
            <a:extLst>
              <a:ext uri="{FF2B5EF4-FFF2-40B4-BE49-F238E27FC236}">
                <a16:creationId xmlns:a16="http://schemas.microsoft.com/office/drawing/2014/main" id="{1501F709-A626-4C5B-9254-C404B9A32C2B}"/>
              </a:ext>
            </a:extLst>
          </p:cNvPr>
          <p:cNvSpPr/>
          <p:nvPr/>
        </p:nvSpPr>
        <p:spPr>
          <a:xfrm>
            <a:off x="8021883" y="2235611"/>
            <a:ext cx="1376701" cy="707886"/>
          </a:xfrm>
          <a:prstGeom prst="rect">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Yes</a:t>
            </a:r>
            <a:endParaRPr lang="ro-RO" dirty="0"/>
          </a:p>
        </p:txBody>
      </p:sp>
      <p:sp>
        <p:nvSpPr>
          <p:cNvPr id="11" name="TextBox 10">
            <a:extLst>
              <a:ext uri="{FF2B5EF4-FFF2-40B4-BE49-F238E27FC236}">
                <a16:creationId xmlns:a16="http://schemas.microsoft.com/office/drawing/2014/main" id="{BDE1B699-10B3-44C1-850C-D8A877110F52}"/>
              </a:ext>
            </a:extLst>
          </p:cNvPr>
          <p:cNvSpPr txBox="1"/>
          <p:nvPr/>
        </p:nvSpPr>
        <p:spPr>
          <a:xfrm>
            <a:off x="1548247" y="979652"/>
            <a:ext cx="1256556" cy="646331"/>
          </a:xfrm>
          <a:prstGeom prst="rect">
            <a:avLst/>
          </a:prstGeom>
          <a:noFill/>
        </p:spPr>
        <p:txBody>
          <a:bodyPr wrap="square" rtlCol="0">
            <a:spAutoFit/>
          </a:bodyPr>
          <a:lstStyle/>
          <a:p>
            <a:pPr algn="ctr"/>
            <a:r>
              <a:rPr lang="en-GB" sz="1200" b="1" i="1" dirty="0"/>
              <a:t>Survey 1 – June-August 2020</a:t>
            </a:r>
            <a:endParaRPr lang="ro-RO" sz="1200" b="1" i="1" dirty="0"/>
          </a:p>
        </p:txBody>
      </p:sp>
      <p:sp>
        <p:nvSpPr>
          <p:cNvPr id="12" name="TextBox 11">
            <a:extLst>
              <a:ext uri="{FF2B5EF4-FFF2-40B4-BE49-F238E27FC236}">
                <a16:creationId xmlns:a16="http://schemas.microsoft.com/office/drawing/2014/main" id="{4B55212D-557C-4C1B-8CE6-EF78630F4C1C}"/>
              </a:ext>
            </a:extLst>
          </p:cNvPr>
          <p:cNvSpPr txBox="1"/>
          <p:nvPr/>
        </p:nvSpPr>
        <p:spPr>
          <a:xfrm>
            <a:off x="1620037" y="3242185"/>
            <a:ext cx="1203859" cy="646331"/>
          </a:xfrm>
          <a:prstGeom prst="rect">
            <a:avLst/>
          </a:prstGeom>
          <a:noFill/>
        </p:spPr>
        <p:txBody>
          <a:bodyPr wrap="square" rtlCol="0">
            <a:spAutoFit/>
          </a:bodyPr>
          <a:lstStyle/>
          <a:p>
            <a:pPr algn="ctr"/>
            <a:r>
              <a:rPr lang="en-GB" sz="1200" b="1" i="1" dirty="0"/>
              <a:t>Survey 2  - December 2020</a:t>
            </a:r>
            <a:endParaRPr lang="ro-RO" sz="1200" b="1" i="1" dirty="0"/>
          </a:p>
        </p:txBody>
      </p:sp>
      <p:sp>
        <p:nvSpPr>
          <p:cNvPr id="13" name="TextBox 12">
            <a:extLst>
              <a:ext uri="{FF2B5EF4-FFF2-40B4-BE49-F238E27FC236}">
                <a16:creationId xmlns:a16="http://schemas.microsoft.com/office/drawing/2014/main" id="{FC05A32D-8DBB-49FC-A108-6EC60C92D8BF}"/>
              </a:ext>
            </a:extLst>
          </p:cNvPr>
          <p:cNvSpPr txBox="1"/>
          <p:nvPr/>
        </p:nvSpPr>
        <p:spPr>
          <a:xfrm>
            <a:off x="1620036" y="5699071"/>
            <a:ext cx="1203859" cy="646331"/>
          </a:xfrm>
          <a:prstGeom prst="rect">
            <a:avLst/>
          </a:prstGeom>
          <a:noFill/>
        </p:spPr>
        <p:txBody>
          <a:bodyPr wrap="square" rtlCol="0">
            <a:spAutoFit/>
          </a:bodyPr>
          <a:lstStyle/>
          <a:p>
            <a:pPr algn="ctr"/>
            <a:r>
              <a:rPr lang="en-GB" sz="1200" b="1" i="1" dirty="0"/>
              <a:t>Survey 3  - May-July </a:t>
            </a:r>
          </a:p>
          <a:p>
            <a:pPr algn="ctr"/>
            <a:r>
              <a:rPr lang="en-GB" sz="1200" b="1" i="1" dirty="0"/>
              <a:t>2021</a:t>
            </a:r>
            <a:endParaRPr lang="ro-RO" sz="1200" b="1" i="1" dirty="0"/>
          </a:p>
        </p:txBody>
      </p:sp>
      <p:graphicFrame>
        <p:nvGraphicFramePr>
          <p:cNvPr id="14" name="Content Placeholder 8">
            <a:extLst>
              <a:ext uri="{FF2B5EF4-FFF2-40B4-BE49-F238E27FC236}">
                <a16:creationId xmlns:a16="http://schemas.microsoft.com/office/drawing/2014/main" id="{3DBE2717-1737-438E-80F6-A5B26FD1E743}"/>
              </a:ext>
            </a:extLst>
          </p:cNvPr>
          <p:cNvGraphicFramePr>
            <a:graphicFrameLocks/>
          </p:cNvGraphicFramePr>
          <p:nvPr/>
        </p:nvGraphicFramePr>
        <p:xfrm>
          <a:off x="2804803" y="2611309"/>
          <a:ext cx="3111500" cy="2997716"/>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8" name="Content Placeholder 8">
            <a:extLst>
              <a:ext uri="{FF2B5EF4-FFF2-40B4-BE49-F238E27FC236}">
                <a16:creationId xmlns:a16="http://schemas.microsoft.com/office/drawing/2014/main" id="{0E115B68-199C-4A8A-8BF1-F9E275B26796}"/>
              </a:ext>
            </a:extLst>
          </p:cNvPr>
          <p:cNvGraphicFramePr>
            <a:graphicFrameLocks/>
          </p:cNvGraphicFramePr>
          <p:nvPr>
            <p:extLst>
              <p:ext uri="{D42A27DB-BD31-4B8C-83A1-F6EECF244321}">
                <p14:modId xmlns:p14="http://schemas.microsoft.com/office/powerpoint/2010/main" val="2426165334"/>
              </p:ext>
            </p:extLst>
          </p:nvPr>
        </p:nvGraphicFramePr>
        <p:xfrm>
          <a:off x="2212420" y="2225878"/>
          <a:ext cx="2794000" cy="2471257"/>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20" name="Content Placeholder 8">
            <a:extLst>
              <a:ext uri="{FF2B5EF4-FFF2-40B4-BE49-F238E27FC236}">
                <a16:creationId xmlns:a16="http://schemas.microsoft.com/office/drawing/2014/main" id="{CC146EAE-6C70-4979-BFB9-5D2F7B12D328}"/>
              </a:ext>
            </a:extLst>
          </p:cNvPr>
          <p:cNvGraphicFramePr>
            <a:graphicFrameLocks/>
          </p:cNvGraphicFramePr>
          <p:nvPr>
            <p:extLst>
              <p:ext uri="{D42A27DB-BD31-4B8C-83A1-F6EECF244321}">
                <p14:modId xmlns:p14="http://schemas.microsoft.com/office/powerpoint/2010/main" val="2839408401"/>
              </p:ext>
            </p:extLst>
          </p:nvPr>
        </p:nvGraphicFramePr>
        <p:xfrm>
          <a:off x="2202792" y="4399806"/>
          <a:ext cx="2794000" cy="2471257"/>
        </p:xfrm>
        <a:graphic>
          <a:graphicData uri="http://schemas.openxmlformats.org/drawingml/2006/chart">
            <c:chart xmlns:c="http://schemas.openxmlformats.org/drawingml/2006/chart" xmlns:r="http://schemas.openxmlformats.org/officeDocument/2006/relationships" r:id="rId6"/>
          </a:graphicData>
        </a:graphic>
      </p:graphicFrame>
      <p:sp>
        <p:nvSpPr>
          <p:cNvPr id="3" name="TextBox 2">
            <a:extLst>
              <a:ext uri="{FF2B5EF4-FFF2-40B4-BE49-F238E27FC236}">
                <a16:creationId xmlns:a16="http://schemas.microsoft.com/office/drawing/2014/main" id="{5E4E3901-CC9C-7596-16BD-3F60ABE38BCE}"/>
              </a:ext>
            </a:extLst>
          </p:cNvPr>
          <p:cNvSpPr txBox="1"/>
          <p:nvPr/>
        </p:nvSpPr>
        <p:spPr>
          <a:xfrm>
            <a:off x="4158671" y="4287795"/>
            <a:ext cx="1260897" cy="646331"/>
          </a:xfrm>
          <a:prstGeom prst="rect">
            <a:avLst/>
          </a:prstGeom>
          <a:noFill/>
        </p:spPr>
        <p:txBody>
          <a:bodyPr wrap="square" rtlCol="0">
            <a:spAutoFit/>
          </a:bodyPr>
          <a:lstStyle/>
          <a:p>
            <a:pPr algn="ctr"/>
            <a:r>
              <a:rPr lang="en-GB" sz="1200" b="1" i="1" dirty="0"/>
              <a:t>Survey 4  - January </a:t>
            </a:r>
          </a:p>
          <a:p>
            <a:pPr algn="ctr"/>
            <a:r>
              <a:rPr lang="en-GB" sz="1200" b="1" i="1" dirty="0"/>
              <a:t>2022</a:t>
            </a:r>
            <a:endParaRPr lang="ro-RO" sz="1200" b="1" i="1" dirty="0"/>
          </a:p>
        </p:txBody>
      </p:sp>
      <p:sp>
        <p:nvSpPr>
          <p:cNvPr id="4" name="TextBox 3">
            <a:extLst>
              <a:ext uri="{FF2B5EF4-FFF2-40B4-BE49-F238E27FC236}">
                <a16:creationId xmlns:a16="http://schemas.microsoft.com/office/drawing/2014/main" id="{7956A9A1-BBD2-AA39-CA77-665BCB21E73D}"/>
              </a:ext>
            </a:extLst>
          </p:cNvPr>
          <p:cNvSpPr txBox="1"/>
          <p:nvPr/>
        </p:nvSpPr>
        <p:spPr>
          <a:xfrm>
            <a:off x="6442311" y="5431702"/>
            <a:ext cx="1260897" cy="646331"/>
          </a:xfrm>
          <a:prstGeom prst="rect">
            <a:avLst/>
          </a:prstGeom>
          <a:noFill/>
        </p:spPr>
        <p:txBody>
          <a:bodyPr wrap="square" rtlCol="0">
            <a:spAutoFit/>
          </a:bodyPr>
          <a:lstStyle/>
          <a:p>
            <a:pPr algn="ctr"/>
            <a:r>
              <a:rPr lang="en-GB" sz="1200" b="1" i="1" dirty="0"/>
              <a:t>Survey 5  - April-June </a:t>
            </a:r>
          </a:p>
          <a:p>
            <a:pPr algn="ctr"/>
            <a:r>
              <a:rPr lang="en-GB" sz="1200" b="1" i="1" dirty="0"/>
              <a:t>2022</a:t>
            </a:r>
            <a:endParaRPr lang="ro-RO" sz="1200" b="1" i="1" dirty="0"/>
          </a:p>
        </p:txBody>
      </p:sp>
      <p:graphicFrame>
        <p:nvGraphicFramePr>
          <p:cNvPr id="8" name="Content Placeholder 8">
            <a:extLst>
              <a:ext uri="{FF2B5EF4-FFF2-40B4-BE49-F238E27FC236}">
                <a16:creationId xmlns:a16="http://schemas.microsoft.com/office/drawing/2014/main" id="{B66561AD-6FE3-C42D-521C-FF94AB181521}"/>
              </a:ext>
            </a:extLst>
          </p:cNvPr>
          <p:cNvGraphicFramePr>
            <a:graphicFrameLocks/>
          </p:cNvGraphicFramePr>
          <p:nvPr>
            <p:extLst>
              <p:ext uri="{D42A27DB-BD31-4B8C-83A1-F6EECF244321}">
                <p14:modId xmlns:p14="http://schemas.microsoft.com/office/powerpoint/2010/main" val="2574549627"/>
              </p:ext>
            </p:extLst>
          </p:nvPr>
        </p:nvGraphicFramePr>
        <p:xfrm>
          <a:off x="4813010" y="3232919"/>
          <a:ext cx="2794000" cy="2471257"/>
        </p:xfrm>
        <a:graphic>
          <a:graphicData uri="http://schemas.openxmlformats.org/drawingml/2006/chart">
            <c:chart xmlns:c="http://schemas.openxmlformats.org/drawingml/2006/chart" xmlns:r="http://schemas.openxmlformats.org/officeDocument/2006/relationships" r:id="rId7"/>
          </a:graphicData>
        </a:graphic>
      </p:graphicFrame>
      <p:graphicFrame>
        <p:nvGraphicFramePr>
          <p:cNvPr id="15" name="Content Placeholder 8">
            <a:extLst>
              <a:ext uri="{FF2B5EF4-FFF2-40B4-BE49-F238E27FC236}">
                <a16:creationId xmlns:a16="http://schemas.microsoft.com/office/drawing/2014/main" id="{E83D3A72-8B70-3E86-1B61-53BA661D33DD}"/>
              </a:ext>
            </a:extLst>
          </p:cNvPr>
          <p:cNvGraphicFramePr>
            <a:graphicFrameLocks/>
          </p:cNvGraphicFramePr>
          <p:nvPr>
            <p:extLst>
              <p:ext uri="{D42A27DB-BD31-4B8C-83A1-F6EECF244321}">
                <p14:modId xmlns:p14="http://schemas.microsoft.com/office/powerpoint/2010/main" val="1999816232"/>
              </p:ext>
            </p:extLst>
          </p:nvPr>
        </p:nvGraphicFramePr>
        <p:xfrm>
          <a:off x="7085566" y="4250218"/>
          <a:ext cx="2794000" cy="2471257"/>
        </p:xfrm>
        <a:graphic>
          <a:graphicData uri="http://schemas.openxmlformats.org/drawingml/2006/chart">
            <c:chart xmlns:c="http://schemas.openxmlformats.org/drawingml/2006/chart" xmlns:r="http://schemas.openxmlformats.org/officeDocument/2006/relationships" r:id="rId8"/>
          </a:graphicData>
        </a:graphic>
      </p:graphicFrame>
      <p:sp>
        <p:nvSpPr>
          <p:cNvPr id="16" name="Footer Placeholder 3">
            <a:extLst>
              <a:ext uri="{FF2B5EF4-FFF2-40B4-BE49-F238E27FC236}">
                <a16:creationId xmlns:a16="http://schemas.microsoft.com/office/drawing/2014/main" id="{D17554CE-A919-24A2-7C79-D21FBB2EC0B6}"/>
              </a:ext>
            </a:extLst>
          </p:cNvPr>
          <p:cNvSpPr txBox="1">
            <a:spLocks/>
          </p:cNvSpPr>
          <p:nvPr/>
        </p:nvSpPr>
        <p:spPr>
          <a:xfrm>
            <a:off x="1920030" y="6441811"/>
            <a:ext cx="7620000" cy="365125"/>
          </a:xfrm>
          <a:prstGeom prst="rect">
            <a:avLst/>
          </a:prstGeom>
        </p:spPr>
        <p:txBody>
          <a:bodyPr vert="horz" lIns="91440" tIns="45720" rIns="91440" bIns="45720" rtlCol="0" anchor="ctr"/>
          <a:lstStyle>
            <a:defPPr>
              <a:defRPr lang="ro-RO"/>
            </a:defPPr>
            <a:lvl1pPr algn="r" rtl="0" eaLnBrk="1" fontAlgn="auto" hangingPunct="1">
              <a:spcBef>
                <a:spcPts val="0"/>
              </a:spcBef>
              <a:spcAft>
                <a:spcPts val="0"/>
              </a:spcAft>
              <a:defRPr sz="1200" kern="1200" smtClean="0">
                <a:solidFill>
                  <a:srgbClr val="002E3F"/>
                </a:solidFill>
                <a:latin typeface="+mn-lt"/>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pPr>
              <a:defRPr/>
            </a:pPr>
            <a:r>
              <a:rPr lang="en-US" b="1" i="1"/>
              <a:t>Imprisonment on corruption cases, society v. judges. Measuring efficiency through perception?</a:t>
            </a:r>
            <a:endParaRPr lang="en-US" b="1" i="1" dirty="0"/>
          </a:p>
        </p:txBody>
      </p:sp>
    </p:spTree>
    <p:extLst>
      <p:ext uri="{BB962C8B-B14F-4D97-AF65-F5344CB8AC3E}">
        <p14:creationId xmlns:p14="http://schemas.microsoft.com/office/powerpoint/2010/main" val="279482498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u 1">
            <a:extLst>
              <a:ext uri="{FF2B5EF4-FFF2-40B4-BE49-F238E27FC236}">
                <a16:creationId xmlns:a16="http://schemas.microsoft.com/office/drawing/2014/main" id="{ABAA6F90-BF47-4D8C-A973-0131B773D716}"/>
              </a:ext>
            </a:extLst>
          </p:cNvPr>
          <p:cNvSpPr>
            <a:spLocks noGrp="1"/>
          </p:cNvSpPr>
          <p:nvPr>
            <p:ph type="title"/>
          </p:nvPr>
        </p:nvSpPr>
        <p:spPr/>
        <p:txBody>
          <a:bodyPr/>
          <a:lstStyle/>
          <a:p>
            <a:r>
              <a:rPr lang="en-GB" altLang="en-US" dirty="0"/>
              <a:t>Prevention mechanisms – effectiveness vs. perception of students</a:t>
            </a:r>
            <a:endParaRPr lang="ro-RO" altLang="en-US" dirty="0"/>
          </a:p>
        </p:txBody>
      </p:sp>
      <p:sp>
        <p:nvSpPr>
          <p:cNvPr id="3" name="Substituent conținut 2">
            <a:extLst>
              <a:ext uri="{FF2B5EF4-FFF2-40B4-BE49-F238E27FC236}">
                <a16:creationId xmlns:a16="http://schemas.microsoft.com/office/drawing/2014/main" id="{C5294B78-FE70-4EF4-A751-C1BF423C09E5}"/>
              </a:ext>
            </a:extLst>
          </p:cNvPr>
          <p:cNvSpPr>
            <a:spLocks noGrp="1"/>
          </p:cNvSpPr>
          <p:nvPr>
            <p:ph idx="1"/>
          </p:nvPr>
        </p:nvSpPr>
        <p:spPr>
          <a:xfrm>
            <a:off x="1828800" y="1830388"/>
            <a:ext cx="7581900" cy="4525962"/>
          </a:xfrm>
        </p:spPr>
        <p:txBody>
          <a:bodyPr/>
          <a:lstStyle/>
          <a:p>
            <a:pPr algn="just">
              <a:lnSpc>
                <a:spcPts val="1725"/>
              </a:lnSpc>
            </a:pPr>
            <a:r>
              <a:rPr lang="en-US" sz="1800" dirty="0">
                <a:solidFill>
                  <a:srgbClr val="333333"/>
                </a:solidFill>
                <a:latin typeface="+mj-lt"/>
                <a:ea typeface="Times New Roman" panose="02020603050405020304" pitchFamily="18" charset="0"/>
              </a:rPr>
              <a:t>According to a study performed in 2020 (performed by Romanian Ministry of Justice) correlated with one from 2015 (performed by the Faculty of Law, University of Bucharest and VU University Amsterdam), the respondents said that the main inhibitors when it comes to  corruption offenses are: moral values and education (68%), the risk of compromising the professional career or losing the job (25%) and </a:t>
            </a:r>
            <a:r>
              <a:rPr lang="en-US" sz="1800" u="sng" dirty="0">
                <a:solidFill>
                  <a:srgbClr val="333333"/>
                </a:solidFill>
                <a:latin typeface="+mj-lt"/>
                <a:ea typeface="Times New Roman" panose="02020603050405020304" pitchFamily="18" charset="0"/>
              </a:rPr>
              <a:t>the fear to be convicted in a criminal court or to go to jail (4%).</a:t>
            </a:r>
            <a:endParaRPr lang="en-US" sz="1800" u="sng" dirty="0">
              <a:solidFill>
                <a:srgbClr val="333333"/>
              </a:solidFill>
              <a:effectLst/>
              <a:latin typeface="+mj-lt"/>
              <a:ea typeface="Times New Roman" panose="02020603050405020304" pitchFamily="18" charset="0"/>
            </a:endParaRPr>
          </a:p>
          <a:p>
            <a:pPr algn="just">
              <a:lnSpc>
                <a:spcPts val="1725"/>
              </a:lnSpc>
            </a:pPr>
            <a:endParaRPr lang="en-US" sz="1800" dirty="0">
              <a:solidFill>
                <a:srgbClr val="333333"/>
              </a:solidFill>
              <a:effectLst/>
              <a:latin typeface="+mj-lt"/>
              <a:ea typeface="Times New Roman" panose="02020603050405020304" pitchFamily="18" charset="0"/>
            </a:endParaRPr>
          </a:p>
          <a:p>
            <a:pPr algn="just">
              <a:lnSpc>
                <a:spcPts val="1725"/>
              </a:lnSpc>
            </a:pPr>
            <a:r>
              <a:rPr lang="en-US" sz="1800" dirty="0">
                <a:solidFill>
                  <a:srgbClr val="333333"/>
                </a:solidFill>
                <a:latin typeface="+mj-lt"/>
                <a:ea typeface="Times New Roman" panose="02020603050405020304" pitchFamily="18" charset="0"/>
              </a:rPr>
              <a:t>According to the same study, some m</a:t>
            </a:r>
            <a:r>
              <a:rPr lang="en-US" sz="1800" dirty="0">
                <a:solidFill>
                  <a:srgbClr val="333333"/>
                </a:solidFill>
                <a:effectLst/>
                <a:latin typeface="+mj-lt"/>
                <a:ea typeface="Times New Roman" panose="02020603050405020304" pitchFamily="18" charset="0"/>
              </a:rPr>
              <a:t>easures to enhance the prevention of corruption were considered:</a:t>
            </a:r>
          </a:p>
          <a:p>
            <a:pPr lvl="1" algn="just">
              <a:lnSpc>
                <a:spcPts val="1725"/>
              </a:lnSpc>
            </a:pPr>
            <a:r>
              <a:rPr lang="en-US" sz="1400" dirty="0">
                <a:solidFill>
                  <a:srgbClr val="333333"/>
                </a:solidFill>
                <a:latin typeface="+mj-lt"/>
                <a:ea typeface="Times New Roman" panose="02020603050405020304" pitchFamily="18" charset="0"/>
              </a:rPr>
              <a:t>A legislation that is precise (78%);</a:t>
            </a:r>
          </a:p>
          <a:p>
            <a:pPr lvl="1" algn="just">
              <a:lnSpc>
                <a:spcPts val="1725"/>
              </a:lnSpc>
            </a:pPr>
            <a:r>
              <a:rPr lang="en-US" sz="1400" dirty="0">
                <a:solidFill>
                  <a:srgbClr val="333333"/>
                </a:solidFill>
                <a:latin typeface="+mj-lt"/>
                <a:ea typeface="Times New Roman" panose="02020603050405020304" pitchFamily="18" charset="0"/>
              </a:rPr>
              <a:t>Encouraging the business sector and the civil society to report the corruption cases (65%);</a:t>
            </a:r>
          </a:p>
          <a:p>
            <a:pPr lvl="1" algn="just">
              <a:lnSpc>
                <a:spcPts val="1725"/>
              </a:lnSpc>
            </a:pPr>
            <a:r>
              <a:rPr lang="en-US" sz="1400" dirty="0">
                <a:solidFill>
                  <a:srgbClr val="333333"/>
                </a:solidFill>
                <a:latin typeface="+mj-lt"/>
                <a:ea typeface="Times New Roman" panose="02020603050405020304" pitchFamily="18" charset="0"/>
              </a:rPr>
              <a:t>Civic education (76%);</a:t>
            </a:r>
          </a:p>
          <a:p>
            <a:pPr lvl="1" algn="just">
              <a:lnSpc>
                <a:spcPts val="1725"/>
              </a:lnSpc>
            </a:pPr>
            <a:r>
              <a:rPr lang="en-US" sz="1400" dirty="0">
                <a:solidFill>
                  <a:srgbClr val="333333"/>
                </a:solidFill>
                <a:latin typeface="+mj-lt"/>
                <a:ea typeface="Times New Roman" panose="02020603050405020304" pitchFamily="18" charset="0"/>
              </a:rPr>
              <a:t>Digitalizing the public services (63%);</a:t>
            </a:r>
          </a:p>
          <a:p>
            <a:pPr lvl="1" algn="just">
              <a:lnSpc>
                <a:spcPts val="1725"/>
              </a:lnSpc>
            </a:pPr>
            <a:r>
              <a:rPr lang="en-US" sz="1400" dirty="0">
                <a:solidFill>
                  <a:srgbClr val="333333"/>
                </a:solidFill>
                <a:latin typeface="+mj-lt"/>
                <a:ea typeface="Times New Roman" panose="02020603050405020304" pitchFamily="18" charset="0"/>
              </a:rPr>
              <a:t>Organizing training sessions on integrity in the working environment (53%).</a:t>
            </a:r>
          </a:p>
          <a:p>
            <a:pPr algn="just">
              <a:lnSpc>
                <a:spcPts val="1725"/>
              </a:lnSpc>
            </a:pPr>
            <a:endParaRPr lang="ro-RO" sz="1800" dirty="0">
              <a:effectLst/>
              <a:latin typeface="+mj-lt"/>
              <a:ea typeface="Times New Roman" panose="02020603050405020304" pitchFamily="18" charset="0"/>
            </a:endParaRPr>
          </a:p>
          <a:p>
            <a:pPr marL="0" indent="0" algn="just">
              <a:buNone/>
              <a:defRPr/>
            </a:pPr>
            <a:r>
              <a:rPr lang="en-GB" sz="1900" i="1" dirty="0">
                <a:latin typeface="+mj-lt"/>
              </a:rPr>
              <a:t>Source: National Anticorruption Policy 2021-2025 (Addendum 1)</a:t>
            </a:r>
          </a:p>
          <a:p>
            <a:pPr algn="just">
              <a:defRPr/>
            </a:pPr>
            <a:endParaRPr lang="ro-RO" sz="1900" dirty="0">
              <a:latin typeface="+mj-lt"/>
            </a:endParaRPr>
          </a:p>
        </p:txBody>
      </p:sp>
      <p:sp>
        <p:nvSpPr>
          <p:cNvPr id="22533" name="Substituent număr diapozitiv 4">
            <a:extLst>
              <a:ext uri="{FF2B5EF4-FFF2-40B4-BE49-F238E27FC236}">
                <a16:creationId xmlns:a16="http://schemas.microsoft.com/office/drawing/2014/main" id="{AFD1EDD3-8771-4EF8-9475-6B277F6D310E}"/>
              </a:ext>
            </a:extLst>
          </p:cNvPr>
          <p:cNvSpPr>
            <a:spLocks noGrp="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002E3F"/>
              </a:buClr>
              <a:buSzPct val="150000"/>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Clr>
                <a:srgbClr val="002E3F"/>
              </a:buClr>
              <a:buSzPct val="150000"/>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Clr>
                <a:srgbClr val="002E3F"/>
              </a:buClr>
              <a:buSzPct val="150000"/>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Clr>
                <a:srgbClr val="002E3F"/>
              </a:buClr>
              <a:buSzPct val="150000"/>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Clr>
                <a:srgbClr val="002E3F"/>
              </a:buClr>
              <a:buSzPct val="150000"/>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Clr>
                <a:srgbClr val="002E3F"/>
              </a:buClr>
              <a:buSzPct val="150000"/>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Clr>
                <a:srgbClr val="002E3F"/>
              </a:buClr>
              <a:buSzPct val="150000"/>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Clr>
                <a:srgbClr val="002E3F"/>
              </a:buClr>
              <a:buSzPct val="150000"/>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Clr>
                <a:srgbClr val="002E3F"/>
              </a:buClr>
              <a:buSzPct val="150000"/>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ClrTx/>
              <a:buSzTx/>
              <a:buFontTx/>
              <a:buNone/>
            </a:pPr>
            <a:fld id="{A2DFB463-D82A-49C5-8EA1-5C2EC2DEC182}" type="slidenum">
              <a:rPr lang="ro-RO" altLang="ro-RO" sz="1200">
                <a:solidFill>
                  <a:srgbClr val="898989"/>
                </a:solidFill>
              </a:rPr>
              <a:pPr>
                <a:spcBef>
                  <a:spcPct val="0"/>
                </a:spcBef>
                <a:buClrTx/>
                <a:buSzTx/>
                <a:buFontTx/>
                <a:buNone/>
              </a:pPr>
              <a:t>28</a:t>
            </a:fld>
            <a:endParaRPr lang="ro-RO" altLang="ro-RO" sz="1200">
              <a:solidFill>
                <a:srgbClr val="898989"/>
              </a:solidFill>
            </a:endParaRPr>
          </a:p>
        </p:txBody>
      </p:sp>
      <p:sp>
        <p:nvSpPr>
          <p:cNvPr id="2" name="Footer Placeholder 3">
            <a:extLst>
              <a:ext uri="{FF2B5EF4-FFF2-40B4-BE49-F238E27FC236}">
                <a16:creationId xmlns:a16="http://schemas.microsoft.com/office/drawing/2014/main" id="{9C3BE306-16A1-3DBF-1DC5-2BEFDED3CE3F}"/>
              </a:ext>
            </a:extLst>
          </p:cNvPr>
          <p:cNvSpPr txBox="1">
            <a:spLocks/>
          </p:cNvSpPr>
          <p:nvPr/>
        </p:nvSpPr>
        <p:spPr>
          <a:xfrm>
            <a:off x="1828800" y="6356350"/>
            <a:ext cx="7620000" cy="365125"/>
          </a:xfrm>
          <a:prstGeom prst="rect">
            <a:avLst/>
          </a:prstGeom>
        </p:spPr>
        <p:txBody>
          <a:bodyPr vert="horz" lIns="91440" tIns="45720" rIns="91440" bIns="45720" rtlCol="0" anchor="ctr"/>
          <a:lstStyle>
            <a:defPPr>
              <a:defRPr lang="ro-RO"/>
            </a:defPPr>
            <a:lvl1pPr algn="r" rtl="0" eaLnBrk="1" fontAlgn="auto" hangingPunct="1">
              <a:spcBef>
                <a:spcPts val="0"/>
              </a:spcBef>
              <a:spcAft>
                <a:spcPts val="0"/>
              </a:spcAft>
              <a:defRPr sz="1200" kern="1200" smtClean="0">
                <a:solidFill>
                  <a:srgbClr val="002E3F"/>
                </a:solidFill>
                <a:latin typeface="+mn-lt"/>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pPr>
              <a:defRPr/>
            </a:pPr>
            <a:r>
              <a:rPr lang="en-US" b="1" i="1"/>
              <a:t>Imprisonment on corruption cases, society v. judges. Measuring efficiency through perception?</a:t>
            </a:r>
            <a:endParaRPr lang="en-US" b="1" i="1" dirty="0"/>
          </a:p>
        </p:txBody>
      </p:sp>
    </p:spTree>
    <p:extLst>
      <p:ext uri="{BB962C8B-B14F-4D97-AF65-F5344CB8AC3E}">
        <p14:creationId xmlns:p14="http://schemas.microsoft.com/office/powerpoint/2010/main" val="51934895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u 1">
            <a:extLst>
              <a:ext uri="{FF2B5EF4-FFF2-40B4-BE49-F238E27FC236}">
                <a16:creationId xmlns:a16="http://schemas.microsoft.com/office/drawing/2014/main" id="{ABAA6F90-BF47-4D8C-A973-0131B773D716}"/>
              </a:ext>
            </a:extLst>
          </p:cNvPr>
          <p:cNvSpPr>
            <a:spLocks noGrp="1"/>
          </p:cNvSpPr>
          <p:nvPr>
            <p:ph type="title"/>
          </p:nvPr>
        </p:nvSpPr>
        <p:spPr>
          <a:xfrm>
            <a:off x="1600199" y="771919"/>
            <a:ext cx="8077200" cy="1143000"/>
          </a:xfrm>
        </p:spPr>
        <p:txBody>
          <a:bodyPr/>
          <a:lstStyle/>
          <a:p>
            <a:pPr algn="ctr"/>
            <a:r>
              <a:rPr lang="ro-RO" altLang="en-US" sz="3600" dirty="0"/>
              <a:t>CONCLUSION</a:t>
            </a:r>
            <a:r>
              <a:rPr lang="en-GB" altLang="en-US" sz="3600" dirty="0"/>
              <a:t>S</a:t>
            </a:r>
            <a:endParaRPr lang="ro-RO" altLang="en-US" sz="3600" dirty="0"/>
          </a:p>
        </p:txBody>
      </p:sp>
      <p:sp>
        <p:nvSpPr>
          <p:cNvPr id="22533" name="Substituent număr diapozitiv 4">
            <a:extLst>
              <a:ext uri="{FF2B5EF4-FFF2-40B4-BE49-F238E27FC236}">
                <a16:creationId xmlns:a16="http://schemas.microsoft.com/office/drawing/2014/main" id="{AFD1EDD3-8771-4EF8-9475-6B277F6D310E}"/>
              </a:ext>
            </a:extLst>
          </p:cNvPr>
          <p:cNvSpPr>
            <a:spLocks noGrp="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002E3F"/>
              </a:buClr>
              <a:buSzPct val="150000"/>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Clr>
                <a:srgbClr val="002E3F"/>
              </a:buClr>
              <a:buSzPct val="150000"/>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Clr>
                <a:srgbClr val="002E3F"/>
              </a:buClr>
              <a:buSzPct val="150000"/>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Clr>
                <a:srgbClr val="002E3F"/>
              </a:buClr>
              <a:buSzPct val="150000"/>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Clr>
                <a:srgbClr val="002E3F"/>
              </a:buClr>
              <a:buSzPct val="150000"/>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Clr>
                <a:srgbClr val="002E3F"/>
              </a:buClr>
              <a:buSzPct val="150000"/>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Clr>
                <a:srgbClr val="002E3F"/>
              </a:buClr>
              <a:buSzPct val="150000"/>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Clr>
                <a:srgbClr val="002E3F"/>
              </a:buClr>
              <a:buSzPct val="150000"/>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Clr>
                <a:srgbClr val="002E3F"/>
              </a:buClr>
              <a:buSzPct val="150000"/>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ClrTx/>
              <a:buSzTx/>
              <a:buFontTx/>
              <a:buNone/>
            </a:pPr>
            <a:fld id="{A2DFB463-D82A-49C5-8EA1-5C2EC2DEC182}" type="slidenum">
              <a:rPr lang="ro-RO" altLang="ro-RO" sz="1200">
                <a:solidFill>
                  <a:srgbClr val="898989"/>
                </a:solidFill>
              </a:rPr>
              <a:pPr>
                <a:spcBef>
                  <a:spcPct val="0"/>
                </a:spcBef>
                <a:buClrTx/>
                <a:buSzTx/>
                <a:buFontTx/>
                <a:buNone/>
              </a:pPr>
              <a:t>29</a:t>
            </a:fld>
            <a:endParaRPr lang="ro-RO" altLang="ro-RO" sz="1200">
              <a:solidFill>
                <a:srgbClr val="898989"/>
              </a:solidFill>
            </a:endParaRPr>
          </a:p>
        </p:txBody>
      </p:sp>
      <p:sp>
        <p:nvSpPr>
          <p:cNvPr id="6" name="TextBox 5">
            <a:extLst>
              <a:ext uri="{FF2B5EF4-FFF2-40B4-BE49-F238E27FC236}">
                <a16:creationId xmlns:a16="http://schemas.microsoft.com/office/drawing/2014/main" id="{B22E0B2A-FF3D-4DCF-944E-D231828682A6}"/>
              </a:ext>
            </a:extLst>
          </p:cNvPr>
          <p:cNvSpPr txBox="1"/>
          <p:nvPr/>
        </p:nvSpPr>
        <p:spPr>
          <a:xfrm>
            <a:off x="9296400" y="43934"/>
            <a:ext cx="533400" cy="369332"/>
          </a:xfrm>
          <a:prstGeom prst="rect">
            <a:avLst/>
          </a:prstGeom>
          <a:noFill/>
        </p:spPr>
        <p:txBody>
          <a:bodyPr wrap="square" rtlCol="0">
            <a:spAutoFit/>
          </a:bodyPr>
          <a:lstStyle/>
          <a:p>
            <a:r>
              <a:rPr lang="en-GB" dirty="0">
                <a:solidFill>
                  <a:srgbClr val="FF0000"/>
                </a:solidFill>
              </a:rPr>
              <a:t>AF</a:t>
            </a:r>
            <a:endParaRPr lang="ro-RO" dirty="0">
              <a:solidFill>
                <a:srgbClr val="FF0000"/>
              </a:solidFill>
            </a:endParaRPr>
          </a:p>
        </p:txBody>
      </p:sp>
      <p:sp>
        <p:nvSpPr>
          <p:cNvPr id="2" name="Titlu 1">
            <a:extLst>
              <a:ext uri="{FF2B5EF4-FFF2-40B4-BE49-F238E27FC236}">
                <a16:creationId xmlns:a16="http://schemas.microsoft.com/office/drawing/2014/main" id="{FF40F683-561A-1DDB-0236-99A08CE52B5B}"/>
              </a:ext>
            </a:extLst>
          </p:cNvPr>
          <p:cNvSpPr txBox="1">
            <a:spLocks/>
          </p:cNvSpPr>
          <p:nvPr/>
        </p:nvSpPr>
        <p:spPr bwMode="auto">
          <a:xfrm>
            <a:off x="1600199" y="3657600"/>
            <a:ext cx="8077199"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sz="2800" b="1" kern="1200">
                <a:solidFill>
                  <a:srgbClr val="002E3F"/>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algn="ctr"/>
            <a:r>
              <a:rPr lang="en-GB" altLang="en-US" sz="3600" dirty="0"/>
              <a:t>Thank you for your attention!</a:t>
            </a:r>
            <a:endParaRPr lang="ro-RO" altLang="en-US" sz="3600" dirty="0"/>
          </a:p>
        </p:txBody>
      </p:sp>
      <p:sp>
        <p:nvSpPr>
          <p:cNvPr id="3" name="Footer Placeholder 3">
            <a:extLst>
              <a:ext uri="{FF2B5EF4-FFF2-40B4-BE49-F238E27FC236}">
                <a16:creationId xmlns:a16="http://schemas.microsoft.com/office/drawing/2014/main" id="{CFE25AAD-925E-951A-E4E3-AF56B8F7520C}"/>
              </a:ext>
            </a:extLst>
          </p:cNvPr>
          <p:cNvSpPr txBox="1">
            <a:spLocks/>
          </p:cNvSpPr>
          <p:nvPr/>
        </p:nvSpPr>
        <p:spPr>
          <a:xfrm>
            <a:off x="1828800" y="6356350"/>
            <a:ext cx="7620000" cy="365125"/>
          </a:xfrm>
          <a:prstGeom prst="rect">
            <a:avLst/>
          </a:prstGeom>
        </p:spPr>
        <p:txBody>
          <a:bodyPr vert="horz" lIns="91440" tIns="45720" rIns="91440" bIns="45720" rtlCol="0" anchor="ctr"/>
          <a:lstStyle>
            <a:defPPr>
              <a:defRPr lang="ro-RO"/>
            </a:defPPr>
            <a:lvl1pPr algn="r" rtl="0" eaLnBrk="1" fontAlgn="auto" hangingPunct="1">
              <a:spcBef>
                <a:spcPts val="0"/>
              </a:spcBef>
              <a:spcAft>
                <a:spcPts val="0"/>
              </a:spcAft>
              <a:defRPr sz="1200" kern="1200" smtClean="0">
                <a:solidFill>
                  <a:srgbClr val="002E3F"/>
                </a:solidFill>
                <a:latin typeface="+mn-lt"/>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pPr>
              <a:defRPr/>
            </a:pPr>
            <a:r>
              <a:rPr lang="en-US" b="1" i="1"/>
              <a:t>Imprisonment on corruption cases, society v. judges. Measuring efficiency through perception?</a:t>
            </a:r>
            <a:endParaRPr lang="en-US" b="1" i="1" dirty="0"/>
          </a:p>
        </p:txBody>
      </p:sp>
    </p:spTree>
    <p:extLst>
      <p:ext uri="{BB962C8B-B14F-4D97-AF65-F5344CB8AC3E}">
        <p14:creationId xmlns:p14="http://schemas.microsoft.com/office/powerpoint/2010/main" val="188036998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a:extLst>
              <a:ext uri="{FF2B5EF4-FFF2-40B4-BE49-F238E27FC236}">
                <a16:creationId xmlns:a16="http://schemas.microsoft.com/office/drawing/2014/main" id="{B1923DE0-A610-42EB-9BA3-1409CA7AF888}"/>
              </a:ext>
            </a:extLst>
          </p:cNvPr>
          <p:cNvSpPr>
            <a:spLocks noGrp="1"/>
          </p:cNvSpPr>
          <p:nvPr>
            <p:ph type="title"/>
          </p:nvPr>
        </p:nvSpPr>
        <p:spPr/>
        <p:txBody>
          <a:bodyPr/>
          <a:lstStyle/>
          <a:p>
            <a:r>
              <a:rPr lang="en-US" altLang="ro-RO"/>
              <a:t>Methodology</a:t>
            </a:r>
          </a:p>
        </p:txBody>
      </p:sp>
      <p:sp>
        <p:nvSpPr>
          <p:cNvPr id="11268" name="Slide Number Placeholder 4">
            <a:extLst>
              <a:ext uri="{FF2B5EF4-FFF2-40B4-BE49-F238E27FC236}">
                <a16:creationId xmlns:a16="http://schemas.microsoft.com/office/drawing/2014/main" id="{C460A390-CA2D-41B7-8E95-28C8F40DFCBC}"/>
              </a:ext>
            </a:extLst>
          </p:cNvPr>
          <p:cNvSpPr>
            <a:spLocks noGrp="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314F05B3-631F-42F6-8386-BA38A1A69290}" type="slidenum">
              <a:rPr lang="ro-RO" altLang="ro-RO">
                <a:solidFill>
                  <a:srgbClr val="898989"/>
                </a:solidFill>
                <a:latin typeface="Calibri" panose="020F0502020204030204" pitchFamily="34" charset="0"/>
              </a:rPr>
              <a:pPr/>
              <a:t>3</a:t>
            </a:fld>
            <a:endParaRPr lang="ro-RO" altLang="ro-RO">
              <a:solidFill>
                <a:srgbClr val="898989"/>
              </a:solidFill>
              <a:latin typeface="Calibri" panose="020F0502020204030204" pitchFamily="34" charset="0"/>
            </a:endParaRPr>
          </a:p>
        </p:txBody>
      </p:sp>
      <p:grpSp>
        <p:nvGrpSpPr>
          <p:cNvPr id="11269" name="Group 14">
            <a:extLst>
              <a:ext uri="{FF2B5EF4-FFF2-40B4-BE49-F238E27FC236}">
                <a16:creationId xmlns:a16="http://schemas.microsoft.com/office/drawing/2014/main" id="{183E6C2E-50A1-44FB-B305-C0C9D51F9976}"/>
              </a:ext>
            </a:extLst>
          </p:cNvPr>
          <p:cNvGrpSpPr>
            <a:grpSpLocks/>
          </p:cNvGrpSpPr>
          <p:nvPr/>
        </p:nvGrpSpPr>
        <p:grpSpPr bwMode="auto">
          <a:xfrm>
            <a:off x="5105400" y="1417638"/>
            <a:ext cx="3733800" cy="1433512"/>
            <a:chOff x="5105400" y="1417638"/>
            <a:chExt cx="4343400" cy="1433914"/>
          </a:xfrm>
        </p:grpSpPr>
        <p:sp>
          <p:nvSpPr>
            <p:cNvPr id="11277" name="TextBox 6">
              <a:extLst>
                <a:ext uri="{FF2B5EF4-FFF2-40B4-BE49-F238E27FC236}">
                  <a16:creationId xmlns:a16="http://schemas.microsoft.com/office/drawing/2014/main" id="{8373908C-1503-45AA-B942-4F9FAEC8217D}"/>
                </a:ext>
              </a:extLst>
            </p:cNvPr>
            <p:cNvSpPr txBox="1">
              <a:spLocks noChangeArrowheads="1"/>
            </p:cNvSpPr>
            <p:nvPr/>
          </p:nvSpPr>
          <p:spPr bwMode="auto">
            <a:xfrm>
              <a:off x="5414060" y="1558890"/>
              <a:ext cx="3726080" cy="1292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r>
                <a:rPr lang="ro-RO" altLang="ro-RO" sz="2000"/>
                <a:t>1. </a:t>
              </a:r>
              <a:r>
                <a:rPr lang="en-US" altLang="ro-RO" sz="2000"/>
                <a:t>For</a:t>
              </a:r>
              <a:r>
                <a:rPr lang="ro-RO" altLang="ro-RO" sz="2000"/>
                <a:t>mulating</a:t>
              </a:r>
              <a:r>
                <a:rPr lang="en-US" altLang="ro-RO" sz="2000"/>
                <a:t> a </a:t>
              </a:r>
              <a:r>
                <a:rPr lang="en-US" altLang="ro-RO" sz="2000" i="1"/>
                <a:t>question</a:t>
              </a:r>
            </a:p>
            <a:p>
              <a:pPr algn="ctr"/>
              <a:r>
                <a:rPr lang="ro-RO" altLang="ro-RO" sz="2000"/>
                <a:t>2. </a:t>
              </a:r>
              <a:r>
                <a:rPr lang="en-US" altLang="ro-RO" sz="2000"/>
                <a:t>Performing background </a:t>
              </a:r>
              <a:endParaRPr lang="ro-RO" altLang="ro-RO" sz="2000"/>
            </a:p>
            <a:p>
              <a:pPr algn="ctr"/>
              <a:r>
                <a:rPr lang="en-US" altLang="ro-RO" sz="2000" i="1"/>
                <a:t>research</a:t>
              </a:r>
            </a:p>
            <a:p>
              <a:pPr algn="ctr"/>
              <a:endParaRPr lang="en-US" altLang="ro-RO"/>
            </a:p>
          </p:txBody>
        </p:sp>
        <p:sp>
          <p:nvSpPr>
            <p:cNvPr id="8" name="Rounded Rectangle 7">
              <a:extLst>
                <a:ext uri="{FF2B5EF4-FFF2-40B4-BE49-F238E27FC236}">
                  <a16:creationId xmlns:a16="http://schemas.microsoft.com/office/drawing/2014/main" id="{28729E33-5875-44BE-B0EC-1ADDB6427EDD}"/>
                </a:ext>
              </a:extLst>
            </p:cNvPr>
            <p:cNvSpPr/>
            <p:nvPr/>
          </p:nvSpPr>
          <p:spPr>
            <a:xfrm>
              <a:off x="5105400" y="1417638"/>
              <a:ext cx="4343400" cy="1325934"/>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cxnSp>
        <p:nvCxnSpPr>
          <p:cNvPr id="12" name="Straight Arrow Connector 11">
            <a:extLst>
              <a:ext uri="{FF2B5EF4-FFF2-40B4-BE49-F238E27FC236}">
                <a16:creationId xmlns:a16="http://schemas.microsoft.com/office/drawing/2014/main" id="{ED743B03-3778-4929-B9E8-88436CE7F8C3}"/>
              </a:ext>
            </a:extLst>
          </p:cNvPr>
          <p:cNvCxnSpPr/>
          <p:nvPr/>
        </p:nvCxnSpPr>
        <p:spPr>
          <a:xfrm flipH="1">
            <a:off x="4191000" y="2084388"/>
            <a:ext cx="782638" cy="874712"/>
          </a:xfrm>
          <a:prstGeom prst="straightConnector1">
            <a:avLst/>
          </a:prstGeom>
          <a:ln>
            <a:headEnd type="none" w="lg" len="lg"/>
            <a:tailEnd type="triangle" w="lg" len="med"/>
          </a:ln>
        </p:spPr>
        <p:style>
          <a:lnRef idx="1">
            <a:schemeClr val="accent1"/>
          </a:lnRef>
          <a:fillRef idx="0">
            <a:schemeClr val="accent1"/>
          </a:fillRef>
          <a:effectRef idx="0">
            <a:schemeClr val="accent1"/>
          </a:effectRef>
          <a:fontRef idx="minor">
            <a:schemeClr val="tx1"/>
          </a:fontRef>
        </p:style>
      </p:cxnSp>
      <p:grpSp>
        <p:nvGrpSpPr>
          <p:cNvPr id="11271" name="Group 16">
            <a:extLst>
              <a:ext uri="{FF2B5EF4-FFF2-40B4-BE49-F238E27FC236}">
                <a16:creationId xmlns:a16="http://schemas.microsoft.com/office/drawing/2014/main" id="{2E461CFE-898C-4400-8BC7-CE0D6D1CD0D7}"/>
              </a:ext>
            </a:extLst>
          </p:cNvPr>
          <p:cNvGrpSpPr>
            <a:grpSpLocks/>
          </p:cNvGrpSpPr>
          <p:nvPr/>
        </p:nvGrpSpPr>
        <p:grpSpPr bwMode="auto">
          <a:xfrm>
            <a:off x="1627188" y="3119438"/>
            <a:ext cx="3638550" cy="1519237"/>
            <a:chOff x="2473881" y="3505200"/>
            <a:chExt cx="3379364" cy="1295400"/>
          </a:xfrm>
        </p:grpSpPr>
        <p:sp>
          <p:nvSpPr>
            <p:cNvPr id="11275" name="TextBox 13">
              <a:extLst>
                <a:ext uri="{FF2B5EF4-FFF2-40B4-BE49-F238E27FC236}">
                  <a16:creationId xmlns:a16="http://schemas.microsoft.com/office/drawing/2014/main" id="{8EC97BA4-AE30-4B67-9CEB-5B265807EE77}"/>
                </a:ext>
              </a:extLst>
            </p:cNvPr>
            <p:cNvSpPr txBox="1">
              <a:spLocks noChangeArrowheads="1"/>
            </p:cNvSpPr>
            <p:nvPr/>
          </p:nvSpPr>
          <p:spPr bwMode="auto">
            <a:xfrm>
              <a:off x="2473881" y="3657600"/>
              <a:ext cx="3379364" cy="11018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ro-RO" altLang="ro-RO" sz="2000"/>
                <a:t>3. </a:t>
              </a:r>
              <a:r>
                <a:rPr lang="en-US" altLang="ro-RO" sz="2000"/>
                <a:t>Creating a </a:t>
              </a:r>
              <a:r>
                <a:rPr lang="en-US" altLang="ro-RO" sz="2000" i="1"/>
                <a:t>hypothesis</a:t>
              </a:r>
            </a:p>
            <a:p>
              <a:r>
                <a:rPr lang="ro-RO" altLang="ro-RO" sz="2000"/>
                <a:t>4. </a:t>
              </a:r>
              <a:r>
                <a:rPr lang="en-US" altLang="ro-RO" sz="2000"/>
                <a:t>Designing an </a:t>
              </a:r>
              <a:r>
                <a:rPr lang="en-US" altLang="ro-RO" sz="2000" i="1"/>
                <a:t>experiment</a:t>
              </a:r>
            </a:p>
            <a:p>
              <a:r>
                <a:rPr lang="ro-RO" altLang="ro-RO" sz="2000"/>
                <a:t>5. </a:t>
              </a:r>
              <a:r>
                <a:rPr lang="en-US" altLang="ro-RO" sz="2000"/>
                <a:t>Collecting </a:t>
              </a:r>
              <a:r>
                <a:rPr lang="en-US" altLang="ro-RO" sz="2000" i="1"/>
                <a:t>data</a:t>
              </a:r>
            </a:p>
            <a:p>
              <a:endParaRPr lang="en-US" altLang="ro-RO"/>
            </a:p>
          </p:txBody>
        </p:sp>
        <p:sp>
          <p:nvSpPr>
            <p:cNvPr id="16" name="Rounded Rectangle 15">
              <a:extLst>
                <a:ext uri="{FF2B5EF4-FFF2-40B4-BE49-F238E27FC236}">
                  <a16:creationId xmlns:a16="http://schemas.microsoft.com/office/drawing/2014/main" id="{90BA3B4D-498A-4274-9D8A-3CB2A6EF8D30}"/>
                </a:ext>
              </a:extLst>
            </p:cNvPr>
            <p:cNvSpPr/>
            <p:nvPr/>
          </p:nvSpPr>
          <p:spPr>
            <a:xfrm>
              <a:off x="2515165" y="3505200"/>
              <a:ext cx="3276155" cy="12954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cxnSp>
        <p:nvCxnSpPr>
          <p:cNvPr id="20" name="Straight Arrow Connector 19">
            <a:extLst>
              <a:ext uri="{FF2B5EF4-FFF2-40B4-BE49-F238E27FC236}">
                <a16:creationId xmlns:a16="http://schemas.microsoft.com/office/drawing/2014/main" id="{CFC322D3-CD5A-4807-A4A1-00AE9E820960}"/>
              </a:ext>
            </a:extLst>
          </p:cNvPr>
          <p:cNvCxnSpPr/>
          <p:nvPr/>
        </p:nvCxnSpPr>
        <p:spPr>
          <a:xfrm>
            <a:off x="5370513" y="4057650"/>
            <a:ext cx="809625" cy="758825"/>
          </a:xfrm>
          <a:prstGeom prst="straightConnector1">
            <a:avLst/>
          </a:prstGeom>
          <a:ln>
            <a:headEnd type="none" w="lg" len="lg"/>
            <a:tailEnd type="triangle" w="lg" len="med"/>
          </a:ln>
        </p:spPr>
        <p:style>
          <a:lnRef idx="1">
            <a:schemeClr val="accent1"/>
          </a:lnRef>
          <a:fillRef idx="0">
            <a:schemeClr val="accent1"/>
          </a:fillRef>
          <a:effectRef idx="0">
            <a:schemeClr val="accent1"/>
          </a:effectRef>
          <a:fontRef idx="minor">
            <a:schemeClr val="tx1"/>
          </a:fontRef>
        </p:style>
      </p:cxnSp>
      <p:sp>
        <p:nvSpPr>
          <p:cNvPr id="11273" name="TextBox 22">
            <a:extLst>
              <a:ext uri="{FF2B5EF4-FFF2-40B4-BE49-F238E27FC236}">
                <a16:creationId xmlns:a16="http://schemas.microsoft.com/office/drawing/2014/main" id="{EECFFD40-6B57-44DF-9BA1-47F6E2A8DA33}"/>
              </a:ext>
            </a:extLst>
          </p:cNvPr>
          <p:cNvSpPr txBox="1">
            <a:spLocks noChangeArrowheads="1"/>
          </p:cNvSpPr>
          <p:nvPr/>
        </p:nvSpPr>
        <p:spPr bwMode="auto">
          <a:xfrm>
            <a:off x="4949825" y="5040313"/>
            <a:ext cx="3859213" cy="1292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ro-RO" altLang="ro-RO" sz="2000"/>
              <a:t>6. </a:t>
            </a:r>
            <a:r>
              <a:rPr lang="en-US" altLang="ro-RO" sz="2000"/>
              <a:t>Analyzing the </a:t>
            </a:r>
            <a:r>
              <a:rPr lang="en-US" altLang="ro-RO" sz="2000" i="1"/>
              <a:t>results</a:t>
            </a:r>
          </a:p>
          <a:p>
            <a:r>
              <a:rPr lang="ro-RO" altLang="ro-RO" sz="2000"/>
              <a:t>7. </a:t>
            </a:r>
            <a:r>
              <a:rPr lang="en-US" altLang="ro-RO" sz="2000"/>
              <a:t>Drawing </a:t>
            </a:r>
            <a:r>
              <a:rPr lang="en-US" altLang="ro-RO" sz="2000" i="1"/>
              <a:t>conclusions</a:t>
            </a:r>
          </a:p>
          <a:p>
            <a:r>
              <a:rPr lang="ro-RO" altLang="ro-RO" sz="2000"/>
              <a:t>8. </a:t>
            </a:r>
            <a:r>
              <a:rPr lang="en-US" altLang="ro-RO" sz="2000" i="1"/>
              <a:t>Communicating</a:t>
            </a:r>
            <a:r>
              <a:rPr lang="en-US" altLang="ro-RO" sz="2000"/>
              <a:t> the results</a:t>
            </a:r>
          </a:p>
          <a:p>
            <a:endParaRPr lang="en-US" altLang="ro-RO"/>
          </a:p>
        </p:txBody>
      </p:sp>
      <p:sp>
        <p:nvSpPr>
          <p:cNvPr id="25" name="Rounded Rectangle 24">
            <a:extLst>
              <a:ext uri="{FF2B5EF4-FFF2-40B4-BE49-F238E27FC236}">
                <a16:creationId xmlns:a16="http://schemas.microsoft.com/office/drawing/2014/main" id="{1B9BB38A-0941-42FE-87DC-685185AF488A}"/>
              </a:ext>
            </a:extLst>
          </p:cNvPr>
          <p:cNvSpPr/>
          <p:nvPr/>
        </p:nvSpPr>
        <p:spPr>
          <a:xfrm>
            <a:off x="4724400" y="4903788"/>
            <a:ext cx="4114800" cy="1319212"/>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 name="Footer Placeholder 3">
            <a:extLst>
              <a:ext uri="{FF2B5EF4-FFF2-40B4-BE49-F238E27FC236}">
                <a16:creationId xmlns:a16="http://schemas.microsoft.com/office/drawing/2014/main" id="{696179BD-AC04-7C4A-62BA-7509FE8299D4}"/>
              </a:ext>
            </a:extLst>
          </p:cNvPr>
          <p:cNvSpPr txBox="1">
            <a:spLocks/>
          </p:cNvSpPr>
          <p:nvPr/>
        </p:nvSpPr>
        <p:spPr>
          <a:xfrm>
            <a:off x="1828800" y="6356350"/>
            <a:ext cx="7620000" cy="365125"/>
          </a:xfrm>
          <a:prstGeom prst="rect">
            <a:avLst/>
          </a:prstGeom>
        </p:spPr>
        <p:txBody>
          <a:bodyPr vert="horz" lIns="91440" tIns="45720" rIns="91440" bIns="45720" rtlCol="0" anchor="ctr"/>
          <a:lstStyle>
            <a:defPPr>
              <a:defRPr lang="ro-RO"/>
            </a:defPPr>
            <a:lvl1pPr algn="r" rtl="0" eaLnBrk="1" fontAlgn="auto" hangingPunct="1">
              <a:spcBef>
                <a:spcPts val="0"/>
              </a:spcBef>
              <a:spcAft>
                <a:spcPts val="0"/>
              </a:spcAft>
              <a:defRPr sz="1200" kern="1200" smtClean="0">
                <a:solidFill>
                  <a:srgbClr val="002E3F"/>
                </a:solidFill>
                <a:latin typeface="+mn-lt"/>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pPr>
              <a:defRPr/>
            </a:pPr>
            <a:r>
              <a:rPr lang="en-US" b="1" i="1"/>
              <a:t>Imprisonment on corruption cases, society v. judges. Measuring efficiency through perception?</a:t>
            </a:r>
            <a:endParaRPr lang="en-US" b="1" i="1"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a:extLst>
              <a:ext uri="{FF2B5EF4-FFF2-40B4-BE49-F238E27FC236}">
                <a16:creationId xmlns:a16="http://schemas.microsoft.com/office/drawing/2014/main" id="{F50D862F-FB0F-45A5-B21F-5716460C0940}"/>
              </a:ext>
            </a:extLst>
          </p:cNvPr>
          <p:cNvSpPr>
            <a:spLocks noGrp="1"/>
          </p:cNvSpPr>
          <p:nvPr>
            <p:ph type="title"/>
          </p:nvPr>
        </p:nvSpPr>
        <p:spPr/>
        <p:txBody>
          <a:bodyPr/>
          <a:lstStyle/>
          <a:p>
            <a:r>
              <a:rPr lang="ro-RO" altLang="ro-RO" dirty="0"/>
              <a:t>Background </a:t>
            </a:r>
            <a:r>
              <a:rPr lang="ro-RO" altLang="ro-RO" dirty="0" err="1"/>
              <a:t>and</a:t>
            </a:r>
            <a:r>
              <a:rPr lang="ro-RO" altLang="ro-RO" dirty="0"/>
              <a:t> </a:t>
            </a:r>
            <a:r>
              <a:rPr lang="ro-RO" altLang="ro-RO" dirty="0" err="1"/>
              <a:t>introductory</a:t>
            </a:r>
            <a:r>
              <a:rPr lang="ro-RO" altLang="ro-RO" dirty="0"/>
              <a:t> </a:t>
            </a:r>
            <a:r>
              <a:rPr lang="ro-RO" altLang="ro-RO" dirty="0" err="1"/>
              <a:t>remarks</a:t>
            </a:r>
            <a:endParaRPr lang="en-US" altLang="ro-RO" dirty="0"/>
          </a:p>
        </p:txBody>
      </p:sp>
      <p:sp>
        <p:nvSpPr>
          <p:cNvPr id="3" name="Content Placeholder 2">
            <a:extLst>
              <a:ext uri="{FF2B5EF4-FFF2-40B4-BE49-F238E27FC236}">
                <a16:creationId xmlns:a16="http://schemas.microsoft.com/office/drawing/2014/main" id="{79D783B0-1B53-4EFE-8BB2-BE22A4A6EDE8}"/>
              </a:ext>
            </a:extLst>
          </p:cNvPr>
          <p:cNvSpPr>
            <a:spLocks noGrp="1"/>
          </p:cNvSpPr>
          <p:nvPr>
            <p:ph idx="1"/>
          </p:nvPr>
        </p:nvSpPr>
        <p:spPr/>
        <p:txBody>
          <a:bodyPr/>
          <a:lstStyle/>
          <a:p>
            <a:pPr marL="514350" indent="-514350">
              <a:spcAft>
                <a:spcPts val="1200"/>
              </a:spcAft>
              <a:buFont typeface="+mj-lt"/>
              <a:buAutoNum type="arabicPeriod"/>
              <a:defRPr/>
            </a:pPr>
            <a:r>
              <a:rPr lang="ro-RO" dirty="0"/>
              <a:t>A</a:t>
            </a:r>
            <a:r>
              <a:rPr lang="en-US" dirty="0"/>
              <a:t>re the courts of law and the society on the same page on the severity of corruption offenses?</a:t>
            </a:r>
            <a:endParaRPr lang="ro-RO" dirty="0"/>
          </a:p>
          <a:p>
            <a:pPr marL="514350" indent="-514350">
              <a:spcAft>
                <a:spcPts val="1200"/>
              </a:spcAft>
              <a:buFont typeface="+mj-lt"/>
              <a:buAutoNum type="arabicPeriod"/>
              <a:defRPr/>
            </a:pPr>
            <a:r>
              <a:rPr lang="ro-RO" dirty="0"/>
              <a:t>H</a:t>
            </a:r>
            <a:r>
              <a:rPr lang="en-US" dirty="0"/>
              <a:t>ow</a:t>
            </a:r>
            <a:r>
              <a:rPr lang="ro-RO" dirty="0"/>
              <a:t> do</a:t>
            </a:r>
            <a:r>
              <a:rPr lang="en-US" dirty="0"/>
              <a:t> young adults perceive the prison penalty in Romania for corruption offenses</a:t>
            </a:r>
            <a:r>
              <a:rPr lang="ro-RO" dirty="0"/>
              <a:t>?</a:t>
            </a:r>
          </a:p>
          <a:p>
            <a:pPr marL="514350" indent="-514350">
              <a:spcAft>
                <a:spcPts val="1200"/>
              </a:spcAft>
              <a:buFont typeface="+mj-lt"/>
              <a:buAutoNum type="arabicPeriod"/>
              <a:defRPr/>
            </a:pPr>
            <a:r>
              <a:rPr lang="en-GB" dirty="0"/>
              <a:t>How can we (or Should we?) use the perception of law students for designing public policies?</a:t>
            </a:r>
            <a:endParaRPr lang="en-US" dirty="0"/>
          </a:p>
        </p:txBody>
      </p:sp>
      <p:sp>
        <p:nvSpPr>
          <p:cNvPr id="10245" name="Slide Number Placeholder 4">
            <a:extLst>
              <a:ext uri="{FF2B5EF4-FFF2-40B4-BE49-F238E27FC236}">
                <a16:creationId xmlns:a16="http://schemas.microsoft.com/office/drawing/2014/main" id="{656DBE13-10A0-41F6-B5EA-BF0E0754412A}"/>
              </a:ext>
            </a:extLst>
          </p:cNvPr>
          <p:cNvSpPr>
            <a:spLocks noGrp="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5A35F76D-6517-4D72-B43F-97CE94D4405F}" type="slidenum">
              <a:rPr lang="ro-RO" altLang="ro-RO">
                <a:solidFill>
                  <a:srgbClr val="898989"/>
                </a:solidFill>
                <a:latin typeface="Calibri" panose="020F0502020204030204" pitchFamily="34" charset="0"/>
              </a:rPr>
              <a:pPr/>
              <a:t>4</a:t>
            </a:fld>
            <a:endParaRPr lang="ro-RO" altLang="ro-RO">
              <a:solidFill>
                <a:srgbClr val="898989"/>
              </a:solidFill>
              <a:latin typeface="Calibri" panose="020F0502020204030204" pitchFamily="34" charset="0"/>
            </a:endParaRPr>
          </a:p>
        </p:txBody>
      </p:sp>
      <p:sp>
        <p:nvSpPr>
          <p:cNvPr id="2" name="Footer Placeholder 3">
            <a:extLst>
              <a:ext uri="{FF2B5EF4-FFF2-40B4-BE49-F238E27FC236}">
                <a16:creationId xmlns:a16="http://schemas.microsoft.com/office/drawing/2014/main" id="{73F99E75-A2F1-14EA-0FD7-2B76FD294A18}"/>
              </a:ext>
            </a:extLst>
          </p:cNvPr>
          <p:cNvSpPr txBox="1">
            <a:spLocks/>
          </p:cNvSpPr>
          <p:nvPr/>
        </p:nvSpPr>
        <p:spPr>
          <a:xfrm>
            <a:off x="1828800" y="6356350"/>
            <a:ext cx="7620000" cy="365125"/>
          </a:xfrm>
          <a:prstGeom prst="rect">
            <a:avLst/>
          </a:prstGeom>
        </p:spPr>
        <p:txBody>
          <a:bodyPr vert="horz" lIns="91440" tIns="45720" rIns="91440" bIns="45720" rtlCol="0" anchor="ctr"/>
          <a:lstStyle>
            <a:defPPr>
              <a:defRPr lang="ro-RO"/>
            </a:defPPr>
            <a:lvl1pPr algn="r" rtl="0" eaLnBrk="1" fontAlgn="auto" hangingPunct="1">
              <a:spcBef>
                <a:spcPts val="0"/>
              </a:spcBef>
              <a:spcAft>
                <a:spcPts val="0"/>
              </a:spcAft>
              <a:defRPr sz="1200" kern="1200" smtClean="0">
                <a:solidFill>
                  <a:srgbClr val="002E3F"/>
                </a:solidFill>
                <a:latin typeface="+mn-lt"/>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pPr>
              <a:defRPr/>
            </a:pPr>
            <a:r>
              <a:rPr lang="en-US" b="1" i="1"/>
              <a:t>Imprisonment on corruption cases, society v. judges. Measuring efficiency through perception?</a:t>
            </a:r>
            <a:endParaRPr lang="en-US" b="1" i="1"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a:extLst>
              <a:ext uri="{FF2B5EF4-FFF2-40B4-BE49-F238E27FC236}">
                <a16:creationId xmlns:a16="http://schemas.microsoft.com/office/drawing/2014/main" id="{B9A7BAEA-98DB-4E0F-9706-66D8DA907150}"/>
              </a:ext>
            </a:extLst>
          </p:cNvPr>
          <p:cNvSpPr>
            <a:spLocks noGrp="1"/>
          </p:cNvSpPr>
          <p:nvPr>
            <p:ph type="title"/>
          </p:nvPr>
        </p:nvSpPr>
        <p:spPr>
          <a:xfrm>
            <a:off x="1866900" y="228600"/>
            <a:ext cx="7581900" cy="1143000"/>
          </a:xfrm>
        </p:spPr>
        <p:txBody>
          <a:bodyPr/>
          <a:lstStyle/>
          <a:p>
            <a:r>
              <a:rPr lang="ro-RO" altLang="ro-RO"/>
              <a:t>Background and introductory remarks</a:t>
            </a:r>
            <a:endParaRPr lang="fr-FR" altLang="ro-RO"/>
          </a:p>
        </p:txBody>
      </p:sp>
      <p:sp>
        <p:nvSpPr>
          <p:cNvPr id="9219" name="Slide Number Placeholder 3">
            <a:extLst>
              <a:ext uri="{FF2B5EF4-FFF2-40B4-BE49-F238E27FC236}">
                <a16:creationId xmlns:a16="http://schemas.microsoft.com/office/drawing/2014/main" id="{C47A1A59-96D8-48D5-BCC8-F8D925F851E8}"/>
              </a:ext>
            </a:extLst>
          </p:cNvPr>
          <p:cNvSpPr>
            <a:spLocks noGrp="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002E3F"/>
              </a:buClr>
              <a:buSzPct val="150000"/>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Clr>
                <a:srgbClr val="002E3F"/>
              </a:buClr>
              <a:buSzPct val="150000"/>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Clr>
                <a:srgbClr val="002E3F"/>
              </a:buClr>
              <a:buSzPct val="150000"/>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Clr>
                <a:srgbClr val="002E3F"/>
              </a:buClr>
              <a:buSzPct val="150000"/>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Clr>
                <a:srgbClr val="002E3F"/>
              </a:buClr>
              <a:buSzPct val="150000"/>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Clr>
                <a:srgbClr val="002E3F"/>
              </a:buClr>
              <a:buSzPct val="150000"/>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Clr>
                <a:srgbClr val="002E3F"/>
              </a:buClr>
              <a:buSzPct val="150000"/>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Clr>
                <a:srgbClr val="002E3F"/>
              </a:buClr>
              <a:buSzPct val="150000"/>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Clr>
                <a:srgbClr val="002E3F"/>
              </a:buClr>
              <a:buSzPct val="150000"/>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ClrTx/>
              <a:buSzTx/>
              <a:buFontTx/>
              <a:buNone/>
            </a:pPr>
            <a:fld id="{D8C3416F-CD7C-4D65-A726-639F4FD4505F}" type="slidenum">
              <a:rPr lang="ro-RO" altLang="ro-RO" sz="1200">
                <a:solidFill>
                  <a:srgbClr val="898989"/>
                </a:solidFill>
              </a:rPr>
              <a:pPr>
                <a:spcBef>
                  <a:spcPct val="0"/>
                </a:spcBef>
                <a:buClrTx/>
                <a:buSzTx/>
                <a:buFontTx/>
                <a:buNone/>
              </a:pPr>
              <a:t>5</a:t>
            </a:fld>
            <a:endParaRPr lang="ro-RO" altLang="ro-RO" sz="1200">
              <a:solidFill>
                <a:srgbClr val="898989"/>
              </a:solidFill>
            </a:endParaRPr>
          </a:p>
        </p:txBody>
      </p:sp>
      <p:grpSp>
        <p:nvGrpSpPr>
          <p:cNvPr id="9221" name="Group 33">
            <a:extLst>
              <a:ext uri="{FF2B5EF4-FFF2-40B4-BE49-F238E27FC236}">
                <a16:creationId xmlns:a16="http://schemas.microsoft.com/office/drawing/2014/main" id="{A0B9CC48-B648-4E10-913C-3701C253D27A}"/>
              </a:ext>
            </a:extLst>
          </p:cNvPr>
          <p:cNvGrpSpPr>
            <a:grpSpLocks/>
          </p:cNvGrpSpPr>
          <p:nvPr/>
        </p:nvGrpSpPr>
        <p:grpSpPr bwMode="auto">
          <a:xfrm>
            <a:off x="2209800" y="1905000"/>
            <a:ext cx="6597650" cy="3302000"/>
            <a:chOff x="2070755" y="1367681"/>
            <a:chExt cx="6598084" cy="3302260"/>
          </a:xfrm>
        </p:grpSpPr>
        <p:sp>
          <p:nvSpPr>
            <p:cNvPr id="2" name="Rounded Rectangle 1">
              <a:extLst>
                <a:ext uri="{FF2B5EF4-FFF2-40B4-BE49-F238E27FC236}">
                  <a16:creationId xmlns:a16="http://schemas.microsoft.com/office/drawing/2014/main" id="{1C41DA64-8EDB-4BD8-87D5-8DF2C0F4E70C}"/>
                </a:ext>
              </a:extLst>
            </p:cNvPr>
            <p:cNvSpPr/>
            <p:nvPr/>
          </p:nvSpPr>
          <p:spPr>
            <a:xfrm>
              <a:off x="3906026" y="1367681"/>
              <a:ext cx="2744969" cy="685854"/>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cxnSp>
          <p:nvCxnSpPr>
            <p:cNvPr id="6" name="Straight Arrow Connector 5">
              <a:extLst>
                <a:ext uri="{FF2B5EF4-FFF2-40B4-BE49-F238E27FC236}">
                  <a16:creationId xmlns:a16="http://schemas.microsoft.com/office/drawing/2014/main" id="{931E57BD-E0CE-42CB-A732-CD52D60A2BF7}"/>
                </a:ext>
              </a:extLst>
            </p:cNvPr>
            <p:cNvCxnSpPr/>
            <p:nvPr/>
          </p:nvCxnSpPr>
          <p:spPr>
            <a:xfrm flipH="1">
              <a:off x="3810769" y="2067824"/>
              <a:ext cx="644567" cy="44294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9" name="Straight Arrow Connector 8">
              <a:extLst>
                <a:ext uri="{FF2B5EF4-FFF2-40B4-BE49-F238E27FC236}">
                  <a16:creationId xmlns:a16="http://schemas.microsoft.com/office/drawing/2014/main" id="{F8B94098-ADFB-4BE0-A47B-F1CF615266DD}"/>
                </a:ext>
              </a:extLst>
            </p:cNvPr>
            <p:cNvCxnSpPr/>
            <p:nvPr/>
          </p:nvCxnSpPr>
          <p:spPr>
            <a:xfrm>
              <a:off x="5915933" y="2075762"/>
              <a:ext cx="765225" cy="43500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9225" name="TextBox 14">
              <a:extLst>
                <a:ext uri="{FF2B5EF4-FFF2-40B4-BE49-F238E27FC236}">
                  <a16:creationId xmlns:a16="http://schemas.microsoft.com/office/drawing/2014/main" id="{8EF31EC4-124B-4F15-A408-92AA1521B44D}"/>
                </a:ext>
              </a:extLst>
            </p:cNvPr>
            <p:cNvSpPr txBox="1">
              <a:spLocks noChangeArrowheads="1"/>
            </p:cNvSpPr>
            <p:nvPr/>
          </p:nvSpPr>
          <p:spPr bwMode="auto">
            <a:xfrm>
              <a:off x="2301639" y="2724986"/>
              <a:ext cx="2390399"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r>
                <a:rPr lang="ro-RO" altLang="ro-RO" b="1"/>
                <a:t>diminished limits </a:t>
              </a:r>
              <a:r>
                <a:rPr lang="ro-RO" altLang="ro-RO"/>
                <a:t>of </a:t>
              </a:r>
            </a:p>
            <a:p>
              <a:pPr algn="ctr"/>
              <a:r>
                <a:rPr lang="ro-RO" altLang="ro-RO"/>
                <a:t>prison terms</a:t>
              </a:r>
              <a:endParaRPr lang="en-US" altLang="ro-RO"/>
            </a:p>
          </p:txBody>
        </p:sp>
        <p:sp>
          <p:nvSpPr>
            <p:cNvPr id="9226" name="TextBox 15">
              <a:extLst>
                <a:ext uri="{FF2B5EF4-FFF2-40B4-BE49-F238E27FC236}">
                  <a16:creationId xmlns:a16="http://schemas.microsoft.com/office/drawing/2014/main" id="{5F5F484E-45F7-4831-9DA9-7E83740EE433}"/>
                </a:ext>
              </a:extLst>
            </p:cNvPr>
            <p:cNvSpPr txBox="1">
              <a:spLocks noChangeArrowheads="1"/>
            </p:cNvSpPr>
            <p:nvPr/>
          </p:nvSpPr>
          <p:spPr bwMode="auto">
            <a:xfrm>
              <a:off x="6006232" y="2762077"/>
              <a:ext cx="2505815"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r>
                <a:rPr lang="ro-RO" altLang="ro-RO" dirty="0" err="1"/>
                <a:t>increased</a:t>
              </a:r>
              <a:r>
                <a:rPr lang="ro-RO" altLang="ro-RO" dirty="0"/>
                <a:t> </a:t>
              </a:r>
              <a:r>
                <a:rPr lang="ro-RO" altLang="ro-RO" dirty="0" err="1"/>
                <a:t>field</a:t>
              </a:r>
              <a:r>
                <a:rPr lang="ro-RO" altLang="ro-RO" dirty="0"/>
                <a:t> of </a:t>
              </a:r>
            </a:p>
            <a:p>
              <a:pPr algn="ctr"/>
              <a:r>
                <a:rPr lang="ro-RO" altLang="ro-RO" b="1" dirty="0"/>
                <a:t>a</a:t>
              </a:r>
              <a:r>
                <a:rPr lang="en-GB" altLang="ro-RO" b="1" dirty="0"/>
                <a:t>l</a:t>
              </a:r>
              <a:r>
                <a:rPr lang="ro-RO" altLang="ro-RO" b="1" dirty="0" err="1"/>
                <a:t>ternative</a:t>
              </a:r>
              <a:r>
                <a:rPr lang="ro-RO" altLang="ro-RO" b="1" dirty="0"/>
                <a:t> </a:t>
              </a:r>
              <a:r>
                <a:rPr lang="ro-RO" altLang="ro-RO" b="1" dirty="0" err="1"/>
                <a:t>solutions</a:t>
              </a:r>
              <a:endParaRPr lang="en-US" altLang="ro-RO" b="1" dirty="0"/>
            </a:p>
          </p:txBody>
        </p:sp>
        <p:sp>
          <p:nvSpPr>
            <p:cNvPr id="17" name="Oval 16">
              <a:extLst>
                <a:ext uri="{FF2B5EF4-FFF2-40B4-BE49-F238E27FC236}">
                  <a16:creationId xmlns:a16="http://schemas.microsoft.com/office/drawing/2014/main" id="{6BC42EC6-1FFF-4470-8F87-EDB3E28DD912}"/>
                </a:ext>
              </a:extLst>
            </p:cNvPr>
            <p:cNvSpPr/>
            <p:nvPr/>
          </p:nvSpPr>
          <p:spPr>
            <a:xfrm>
              <a:off x="2070755" y="2591740"/>
              <a:ext cx="2819585" cy="912884"/>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0" name="Oval 19">
              <a:extLst>
                <a:ext uri="{FF2B5EF4-FFF2-40B4-BE49-F238E27FC236}">
                  <a16:creationId xmlns:a16="http://schemas.microsoft.com/office/drawing/2014/main" id="{DA99DE02-297A-4BEB-950A-866DFD0B3814}"/>
                </a:ext>
              </a:extLst>
            </p:cNvPr>
            <p:cNvSpPr/>
            <p:nvPr/>
          </p:nvSpPr>
          <p:spPr>
            <a:xfrm>
              <a:off x="5849254" y="2612379"/>
              <a:ext cx="2819585" cy="914472"/>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cxnSp>
          <p:nvCxnSpPr>
            <p:cNvPr id="19" name="Straight Arrow Connector 18">
              <a:extLst>
                <a:ext uri="{FF2B5EF4-FFF2-40B4-BE49-F238E27FC236}">
                  <a16:creationId xmlns:a16="http://schemas.microsoft.com/office/drawing/2014/main" id="{CCFF66B5-13A1-46A3-8C62-0FD95B9C61BB}"/>
                </a:ext>
              </a:extLst>
            </p:cNvPr>
            <p:cNvCxnSpPr/>
            <p:nvPr/>
          </p:nvCxnSpPr>
          <p:spPr>
            <a:xfrm>
              <a:off x="3480548" y="3512563"/>
              <a:ext cx="685845" cy="60964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2" name="Straight Arrow Connector 21">
              <a:extLst>
                <a:ext uri="{FF2B5EF4-FFF2-40B4-BE49-F238E27FC236}">
                  <a16:creationId xmlns:a16="http://schemas.microsoft.com/office/drawing/2014/main" id="{D215F5BC-A171-4D1F-A903-28E6EFBFFF82}"/>
                </a:ext>
              </a:extLst>
            </p:cNvPr>
            <p:cNvCxnSpPr/>
            <p:nvPr/>
          </p:nvCxnSpPr>
          <p:spPr>
            <a:xfrm flipH="1">
              <a:off x="6414441" y="3526851"/>
              <a:ext cx="831905" cy="59536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9231" name="TextBox 23">
              <a:extLst>
                <a:ext uri="{FF2B5EF4-FFF2-40B4-BE49-F238E27FC236}">
                  <a16:creationId xmlns:a16="http://schemas.microsoft.com/office/drawing/2014/main" id="{33629206-7A68-463D-B3DA-99E8DC4EE96D}"/>
                </a:ext>
              </a:extLst>
            </p:cNvPr>
            <p:cNvSpPr txBox="1">
              <a:spLocks noChangeArrowheads="1"/>
            </p:cNvSpPr>
            <p:nvPr/>
          </p:nvSpPr>
          <p:spPr bwMode="auto">
            <a:xfrm>
              <a:off x="2214564" y="4218575"/>
              <a:ext cx="6263253"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ro-RO"/>
                <a:t>large variety of criminal decisions in terms of limits and type</a:t>
              </a:r>
            </a:p>
          </p:txBody>
        </p:sp>
        <p:sp>
          <p:nvSpPr>
            <p:cNvPr id="25" name="Rounded Rectangle 24">
              <a:extLst>
                <a:ext uri="{FF2B5EF4-FFF2-40B4-BE49-F238E27FC236}">
                  <a16:creationId xmlns:a16="http://schemas.microsoft.com/office/drawing/2014/main" id="{410A92DF-340F-43B5-9DD5-F857054D5A73}"/>
                </a:ext>
              </a:extLst>
            </p:cNvPr>
            <p:cNvSpPr/>
            <p:nvPr/>
          </p:nvSpPr>
          <p:spPr>
            <a:xfrm>
              <a:off x="2078694" y="4136499"/>
              <a:ext cx="6399633" cy="533442"/>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9233" name="TextBox 28">
              <a:extLst>
                <a:ext uri="{FF2B5EF4-FFF2-40B4-BE49-F238E27FC236}">
                  <a16:creationId xmlns:a16="http://schemas.microsoft.com/office/drawing/2014/main" id="{8F08BF93-517E-4ED7-80CE-E67A6702866F}"/>
                </a:ext>
              </a:extLst>
            </p:cNvPr>
            <p:cNvSpPr txBox="1">
              <a:spLocks noChangeArrowheads="1"/>
            </p:cNvSpPr>
            <p:nvPr/>
          </p:nvSpPr>
          <p:spPr bwMode="auto">
            <a:xfrm>
              <a:off x="4082451" y="1514510"/>
              <a:ext cx="2326278"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ro-RO" altLang="ro-RO" b="1" dirty="0">
                  <a:solidFill>
                    <a:schemeClr val="tx2"/>
                  </a:solidFill>
                </a:rPr>
                <a:t>2014 Criminal Code</a:t>
              </a:r>
            </a:p>
            <a:p>
              <a:endParaRPr lang="en-US" altLang="ro-RO" dirty="0"/>
            </a:p>
          </p:txBody>
        </p:sp>
      </p:grpSp>
      <p:sp>
        <p:nvSpPr>
          <p:cNvPr id="4" name="Footer Placeholder 3">
            <a:extLst>
              <a:ext uri="{FF2B5EF4-FFF2-40B4-BE49-F238E27FC236}">
                <a16:creationId xmlns:a16="http://schemas.microsoft.com/office/drawing/2014/main" id="{0D5894E5-755B-4DEA-A804-FEE654A797F2}"/>
              </a:ext>
            </a:extLst>
          </p:cNvPr>
          <p:cNvSpPr txBox="1">
            <a:spLocks/>
          </p:cNvSpPr>
          <p:nvPr/>
        </p:nvSpPr>
        <p:spPr>
          <a:xfrm>
            <a:off x="1828800" y="6356350"/>
            <a:ext cx="7620000" cy="365125"/>
          </a:xfrm>
          <a:prstGeom prst="rect">
            <a:avLst/>
          </a:prstGeom>
        </p:spPr>
        <p:txBody>
          <a:bodyPr vert="horz" lIns="91440" tIns="45720" rIns="91440" bIns="45720" rtlCol="0" anchor="ctr"/>
          <a:lstStyle>
            <a:defPPr>
              <a:defRPr lang="ro-RO"/>
            </a:defPPr>
            <a:lvl1pPr algn="r" rtl="0" eaLnBrk="1" fontAlgn="auto" hangingPunct="1">
              <a:spcBef>
                <a:spcPts val="0"/>
              </a:spcBef>
              <a:spcAft>
                <a:spcPts val="0"/>
              </a:spcAft>
              <a:defRPr sz="1200" kern="1200" smtClean="0">
                <a:solidFill>
                  <a:srgbClr val="002E3F"/>
                </a:solidFill>
                <a:latin typeface="+mn-lt"/>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pPr>
              <a:defRPr/>
            </a:pPr>
            <a:r>
              <a:rPr lang="en-US" b="1" i="1"/>
              <a:t>Imprisonment on corruption cases, society v. judges. Measuring efficiency through perception?</a:t>
            </a:r>
            <a:endParaRPr lang="en-US" b="1" i="1"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a:extLst>
              <a:ext uri="{FF2B5EF4-FFF2-40B4-BE49-F238E27FC236}">
                <a16:creationId xmlns:a16="http://schemas.microsoft.com/office/drawing/2014/main" id="{B9A7BAEA-98DB-4E0F-9706-66D8DA907150}"/>
              </a:ext>
            </a:extLst>
          </p:cNvPr>
          <p:cNvSpPr>
            <a:spLocks noGrp="1"/>
          </p:cNvSpPr>
          <p:nvPr>
            <p:ph type="title"/>
          </p:nvPr>
        </p:nvSpPr>
        <p:spPr>
          <a:xfrm>
            <a:off x="1866900" y="228600"/>
            <a:ext cx="7581900" cy="1143000"/>
          </a:xfrm>
        </p:spPr>
        <p:txBody>
          <a:bodyPr/>
          <a:lstStyle/>
          <a:p>
            <a:r>
              <a:rPr lang="en-GB" altLang="ro-RO" dirty="0"/>
              <a:t>Corruption offences in Romanian Criminal Code</a:t>
            </a:r>
            <a:endParaRPr lang="fr-FR" altLang="ro-RO" dirty="0"/>
          </a:p>
        </p:txBody>
      </p:sp>
      <p:sp>
        <p:nvSpPr>
          <p:cNvPr id="9219" name="Slide Number Placeholder 3">
            <a:extLst>
              <a:ext uri="{FF2B5EF4-FFF2-40B4-BE49-F238E27FC236}">
                <a16:creationId xmlns:a16="http://schemas.microsoft.com/office/drawing/2014/main" id="{C47A1A59-96D8-48D5-BCC8-F8D925F851E8}"/>
              </a:ext>
            </a:extLst>
          </p:cNvPr>
          <p:cNvSpPr>
            <a:spLocks noGrp="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002E3F"/>
              </a:buClr>
              <a:buSzPct val="150000"/>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Clr>
                <a:srgbClr val="002E3F"/>
              </a:buClr>
              <a:buSzPct val="150000"/>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Clr>
                <a:srgbClr val="002E3F"/>
              </a:buClr>
              <a:buSzPct val="150000"/>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Clr>
                <a:srgbClr val="002E3F"/>
              </a:buClr>
              <a:buSzPct val="150000"/>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Clr>
                <a:srgbClr val="002E3F"/>
              </a:buClr>
              <a:buSzPct val="150000"/>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Clr>
                <a:srgbClr val="002E3F"/>
              </a:buClr>
              <a:buSzPct val="150000"/>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Clr>
                <a:srgbClr val="002E3F"/>
              </a:buClr>
              <a:buSzPct val="150000"/>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Clr>
                <a:srgbClr val="002E3F"/>
              </a:buClr>
              <a:buSzPct val="150000"/>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Clr>
                <a:srgbClr val="002E3F"/>
              </a:buClr>
              <a:buSzPct val="150000"/>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ClrTx/>
              <a:buSzTx/>
              <a:buFontTx/>
              <a:buNone/>
            </a:pPr>
            <a:fld id="{D8C3416F-CD7C-4D65-A726-639F4FD4505F}" type="slidenum">
              <a:rPr lang="ro-RO" altLang="ro-RO" sz="1200">
                <a:solidFill>
                  <a:srgbClr val="898989"/>
                </a:solidFill>
              </a:rPr>
              <a:pPr>
                <a:spcBef>
                  <a:spcPct val="0"/>
                </a:spcBef>
                <a:buClrTx/>
                <a:buSzTx/>
                <a:buFontTx/>
                <a:buNone/>
              </a:pPr>
              <a:t>6</a:t>
            </a:fld>
            <a:endParaRPr lang="ro-RO" altLang="ro-RO" sz="1200">
              <a:solidFill>
                <a:srgbClr val="898989"/>
              </a:solidFill>
            </a:endParaRPr>
          </a:p>
        </p:txBody>
      </p:sp>
      <p:sp>
        <p:nvSpPr>
          <p:cNvPr id="4" name="Content Placeholder 2">
            <a:extLst>
              <a:ext uri="{FF2B5EF4-FFF2-40B4-BE49-F238E27FC236}">
                <a16:creationId xmlns:a16="http://schemas.microsoft.com/office/drawing/2014/main" id="{35401199-FB01-1069-EF15-0361DA0A783B}"/>
              </a:ext>
            </a:extLst>
          </p:cNvPr>
          <p:cNvSpPr>
            <a:spLocks noGrp="1"/>
          </p:cNvSpPr>
          <p:nvPr>
            <p:ph idx="1"/>
          </p:nvPr>
        </p:nvSpPr>
        <p:spPr>
          <a:xfrm>
            <a:off x="1828800" y="1600200"/>
            <a:ext cx="7581900" cy="4525963"/>
          </a:xfrm>
        </p:spPr>
        <p:txBody>
          <a:bodyPr/>
          <a:lstStyle/>
          <a:p>
            <a:pPr marL="0" indent="0" algn="just">
              <a:buNone/>
            </a:pPr>
            <a:r>
              <a:rPr lang="en-US" sz="1800" b="1" dirty="0"/>
              <a:t>Passive Bribery </a:t>
            </a:r>
            <a:r>
              <a:rPr lang="en-US" sz="1800" dirty="0"/>
              <a:t>– imprisonment 3-10 years + ban from the public function/profession used for committing the crime</a:t>
            </a:r>
          </a:p>
          <a:p>
            <a:pPr marL="0" indent="0" algn="just">
              <a:buNone/>
            </a:pPr>
            <a:endParaRPr lang="en-US" sz="1800" dirty="0"/>
          </a:p>
          <a:p>
            <a:pPr marL="0" indent="0" algn="just">
              <a:buNone/>
            </a:pPr>
            <a:r>
              <a:rPr lang="en-US" sz="1800" b="1" dirty="0"/>
              <a:t>Active bribery </a:t>
            </a:r>
            <a:r>
              <a:rPr lang="en-US" sz="1800" dirty="0"/>
              <a:t>– imprisonment 2-7 years; </a:t>
            </a:r>
            <a:r>
              <a:rPr lang="en-US" sz="1800" i="1" dirty="0"/>
              <a:t>The bribe giver shall not be punishable if they report the action prior to its discovery by the criminal investigation bodies.</a:t>
            </a:r>
          </a:p>
          <a:p>
            <a:pPr marL="0" indent="0" algn="just">
              <a:buNone/>
            </a:pPr>
            <a:endParaRPr lang="en-US" sz="1800" b="1" dirty="0"/>
          </a:p>
          <a:p>
            <a:pPr marL="0" indent="0" algn="just">
              <a:buNone/>
            </a:pPr>
            <a:r>
              <a:rPr lang="en-US" sz="1800" b="1" dirty="0"/>
              <a:t>Influence peddling </a:t>
            </a:r>
            <a:r>
              <a:rPr lang="en-US" sz="1800" dirty="0"/>
              <a:t>– imprisonment 2-7 years </a:t>
            </a:r>
          </a:p>
          <a:p>
            <a:pPr marL="0" indent="0" algn="just">
              <a:buNone/>
            </a:pPr>
            <a:endParaRPr lang="en-GB" sz="1800" b="1" dirty="0"/>
          </a:p>
          <a:p>
            <a:pPr marL="0" indent="0" algn="just">
              <a:buNone/>
            </a:pPr>
            <a:r>
              <a:rPr lang="ro-RO" sz="1800" b="1" dirty="0" err="1"/>
              <a:t>Buying</a:t>
            </a:r>
            <a:r>
              <a:rPr lang="ro-RO" sz="1800" b="1" dirty="0"/>
              <a:t> </a:t>
            </a:r>
            <a:r>
              <a:rPr lang="ro-RO" sz="1800" b="1" dirty="0" err="1"/>
              <a:t>influence</a:t>
            </a:r>
            <a:r>
              <a:rPr lang="en-GB" sz="1800" b="1" dirty="0"/>
              <a:t> </a:t>
            </a:r>
            <a:r>
              <a:rPr lang="en-GB" sz="1800" dirty="0"/>
              <a:t>– imprisonment 2-7 years; </a:t>
            </a:r>
            <a:r>
              <a:rPr lang="en-US" sz="1800" i="1" dirty="0"/>
              <a:t>The perpetrator shall not be punishable if they report the action prior to its discovery by the criminal investigation bodies</a:t>
            </a:r>
          </a:p>
          <a:p>
            <a:pPr marL="0" indent="0" algn="just">
              <a:buNone/>
            </a:pPr>
            <a:endParaRPr lang="en-US" sz="1800" i="1" dirty="0"/>
          </a:p>
        </p:txBody>
      </p:sp>
      <p:sp>
        <p:nvSpPr>
          <p:cNvPr id="7" name="Footer Placeholder 3">
            <a:extLst>
              <a:ext uri="{FF2B5EF4-FFF2-40B4-BE49-F238E27FC236}">
                <a16:creationId xmlns:a16="http://schemas.microsoft.com/office/drawing/2014/main" id="{DF5E9EEA-458D-2FFE-95F8-71EC69EDEFB2}"/>
              </a:ext>
            </a:extLst>
          </p:cNvPr>
          <p:cNvSpPr>
            <a:spLocks noGrp="1"/>
          </p:cNvSpPr>
          <p:nvPr>
            <p:ph type="ftr" sz="quarter" idx="10"/>
          </p:nvPr>
        </p:nvSpPr>
        <p:spPr>
          <a:xfrm>
            <a:off x="1828800" y="6356350"/>
            <a:ext cx="7620000" cy="365125"/>
          </a:xfrm>
        </p:spPr>
        <p:txBody>
          <a:bodyPr/>
          <a:lstStyle/>
          <a:p>
            <a:pPr>
              <a:defRPr/>
            </a:pPr>
            <a:r>
              <a:rPr lang="en-US" b="1" i="1" dirty="0"/>
              <a:t>Imprisonment on corruption cases, society v. judges. Measuring efficiency through perception?</a:t>
            </a:r>
          </a:p>
        </p:txBody>
      </p:sp>
    </p:spTree>
    <p:extLst>
      <p:ext uri="{BB962C8B-B14F-4D97-AF65-F5344CB8AC3E}">
        <p14:creationId xmlns:p14="http://schemas.microsoft.com/office/powerpoint/2010/main" val="95766842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a:extLst>
              <a:ext uri="{FF2B5EF4-FFF2-40B4-BE49-F238E27FC236}">
                <a16:creationId xmlns:a16="http://schemas.microsoft.com/office/drawing/2014/main" id="{363EE248-C3A1-49E5-B41B-78DC2DF960E3}"/>
              </a:ext>
            </a:extLst>
          </p:cNvPr>
          <p:cNvSpPr>
            <a:spLocks noGrp="1"/>
          </p:cNvSpPr>
          <p:nvPr>
            <p:ph type="title"/>
          </p:nvPr>
        </p:nvSpPr>
        <p:spPr>
          <a:xfrm>
            <a:off x="1809750" y="114300"/>
            <a:ext cx="7581900" cy="1143000"/>
          </a:xfrm>
        </p:spPr>
        <p:txBody>
          <a:bodyPr/>
          <a:lstStyle/>
          <a:p>
            <a:r>
              <a:rPr lang="en-US" altLang="ro-RO" dirty="0"/>
              <a:t>The main penalties  (juvenile not included)</a:t>
            </a:r>
          </a:p>
        </p:txBody>
      </p:sp>
      <p:sp>
        <p:nvSpPr>
          <p:cNvPr id="3" name="Content Placeholder 2">
            <a:extLst>
              <a:ext uri="{FF2B5EF4-FFF2-40B4-BE49-F238E27FC236}">
                <a16:creationId xmlns:a16="http://schemas.microsoft.com/office/drawing/2014/main" id="{8A384015-0D45-4A7F-9C48-BC8F97D5F90C}"/>
              </a:ext>
            </a:extLst>
          </p:cNvPr>
          <p:cNvSpPr>
            <a:spLocks noGrp="1"/>
          </p:cNvSpPr>
          <p:nvPr>
            <p:ph idx="1"/>
          </p:nvPr>
        </p:nvSpPr>
        <p:spPr>
          <a:xfrm>
            <a:off x="1809750" y="985837"/>
            <a:ext cx="7581900" cy="4525963"/>
          </a:xfrm>
        </p:spPr>
        <p:txBody>
          <a:bodyPr/>
          <a:lstStyle/>
          <a:p>
            <a:pPr marL="0" indent="0">
              <a:buFont typeface="Arial" panose="020B0604020202020204" pitchFamily="34" charset="0"/>
              <a:buNone/>
              <a:defRPr/>
            </a:pPr>
            <a:r>
              <a:rPr lang="ro-RO" sz="2400" b="1" dirty="0"/>
              <a:t>I.</a:t>
            </a:r>
            <a:r>
              <a:rPr lang="ro-RO" sz="2400" dirty="0"/>
              <a:t> </a:t>
            </a:r>
            <a:r>
              <a:rPr lang="ro-RO" sz="2400" b="1" dirty="0"/>
              <a:t>L</a:t>
            </a:r>
            <a:r>
              <a:rPr lang="en-US" sz="2400" b="1" dirty="0" err="1"/>
              <a:t>ife</a:t>
            </a:r>
            <a:r>
              <a:rPr lang="en-US" sz="2400" b="1" dirty="0"/>
              <a:t> imprisonment</a:t>
            </a:r>
            <a:r>
              <a:rPr lang="en-US" sz="2400" dirty="0"/>
              <a:t> </a:t>
            </a:r>
            <a:endParaRPr lang="ro-RO" sz="2400" dirty="0"/>
          </a:p>
          <a:p>
            <a:pPr marL="457200" lvl="1">
              <a:spcAft>
                <a:spcPts val="1200"/>
              </a:spcAft>
              <a:defRPr/>
            </a:pPr>
            <a:r>
              <a:rPr lang="en-US" sz="2000" dirty="0"/>
              <a:t>cannot be imposed on persons aged more than 65 years; in such case, the sentence will be 30 years of imprisonment. Also, when a life prisoner turns 65, his or her sentence can be replaced with the 30 years’ penalty.</a:t>
            </a:r>
          </a:p>
          <a:p>
            <a:pPr marL="0" indent="0">
              <a:spcAft>
                <a:spcPts val="1200"/>
              </a:spcAft>
              <a:buFont typeface="Arial" panose="020B0604020202020204" pitchFamily="34" charset="0"/>
              <a:buNone/>
              <a:defRPr/>
            </a:pPr>
            <a:r>
              <a:rPr lang="ro-RO" sz="2400" b="1" dirty="0"/>
              <a:t>II. </a:t>
            </a:r>
            <a:r>
              <a:rPr lang="en-US" sz="2400" b="1" dirty="0"/>
              <a:t> </a:t>
            </a:r>
            <a:r>
              <a:rPr lang="ro-RO" sz="2400" b="1" dirty="0"/>
              <a:t>I</a:t>
            </a:r>
            <a:r>
              <a:rPr lang="en-US" sz="2400" b="1" dirty="0" err="1"/>
              <a:t>mprisonment</a:t>
            </a:r>
            <a:r>
              <a:rPr lang="en-US" sz="2400" b="1" dirty="0"/>
              <a:t> from 15 days up to 30 years </a:t>
            </a:r>
          </a:p>
          <a:p>
            <a:pPr marL="0" indent="0">
              <a:buFont typeface="Arial" panose="020B0604020202020204" pitchFamily="34" charset="0"/>
              <a:buNone/>
              <a:defRPr/>
            </a:pPr>
            <a:r>
              <a:rPr lang="ro-RO" sz="2400" b="1" dirty="0"/>
              <a:t>III.</a:t>
            </a:r>
            <a:r>
              <a:rPr lang="en-US" sz="2400" b="1" dirty="0"/>
              <a:t> </a:t>
            </a:r>
            <a:r>
              <a:rPr lang="ro-RO" sz="2400" b="1" dirty="0"/>
              <a:t>T</a:t>
            </a:r>
            <a:r>
              <a:rPr lang="en-US" sz="2400" b="1" dirty="0"/>
              <a:t>he fine </a:t>
            </a:r>
            <a:r>
              <a:rPr lang="en-US" sz="2000" dirty="0"/>
              <a:t>(established on a day</a:t>
            </a:r>
            <a:r>
              <a:rPr lang="ro-RO" sz="2000" dirty="0"/>
              <a:t> </a:t>
            </a:r>
            <a:r>
              <a:rPr lang="en-US" sz="2000" dirty="0"/>
              <a:t>-</a:t>
            </a:r>
            <a:r>
              <a:rPr lang="ro-RO" sz="2000" dirty="0"/>
              <a:t> </a:t>
            </a:r>
            <a:r>
              <a:rPr lang="en-US" sz="2000" dirty="0"/>
              <a:t>fine system, between 300 Lei and 2,000,000 Lei (</a:t>
            </a:r>
            <a:r>
              <a:rPr lang="ro-RO" sz="2000" dirty="0" err="1"/>
              <a:t>which</a:t>
            </a:r>
            <a:r>
              <a:rPr lang="en-US" sz="2000" dirty="0"/>
              <a:t> equates ca. 60 – 400,000 Euro). </a:t>
            </a:r>
          </a:p>
          <a:p>
            <a:pPr>
              <a:defRPr/>
            </a:pPr>
            <a:endParaRPr lang="ro-RO" sz="1800" dirty="0"/>
          </a:p>
          <a:p>
            <a:pPr marL="0" indent="0">
              <a:buFont typeface="Arial" panose="020B0604020202020204" pitchFamily="34" charset="0"/>
              <a:buNone/>
              <a:defRPr/>
            </a:pPr>
            <a:endParaRPr lang="en-US" sz="1800" dirty="0"/>
          </a:p>
          <a:p>
            <a:pPr>
              <a:defRPr/>
            </a:pPr>
            <a:endParaRPr lang="en-US" dirty="0"/>
          </a:p>
        </p:txBody>
      </p:sp>
      <p:sp>
        <p:nvSpPr>
          <p:cNvPr id="14341" name="Slide Number Placeholder 4">
            <a:extLst>
              <a:ext uri="{FF2B5EF4-FFF2-40B4-BE49-F238E27FC236}">
                <a16:creationId xmlns:a16="http://schemas.microsoft.com/office/drawing/2014/main" id="{07A2F69E-1FA9-4BB6-B5CC-B481700A2C4E}"/>
              </a:ext>
            </a:extLst>
          </p:cNvPr>
          <p:cNvSpPr>
            <a:spLocks noGrp="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76F443DC-F234-457B-ABEF-34A1EA11E5D5}" type="slidenum">
              <a:rPr lang="ro-RO" altLang="ro-RO">
                <a:solidFill>
                  <a:srgbClr val="898989"/>
                </a:solidFill>
                <a:latin typeface="Calibri" panose="020F0502020204030204" pitchFamily="34" charset="0"/>
              </a:rPr>
              <a:pPr/>
              <a:t>7</a:t>
            </a:fld>
            <a:endParaRPr lang="ro-RO" altLang="ro-RO">
              <a:solidFill>
                <a:srgbClr val="898989"/>
              </a:solidFill>
              <a:latin typeface="Calibri" panose="020F0502020204030204" pitchFamily="34" charset="0"/>
            </a:endParaRPr>
          </a:p>
        </p:txBody>
      </p:sp>
      <p:sp>
        <p:nvSpPr>
          <p:cNvPr id="14342" name="TextBox 5">
            <a:extLst>
              <a:ext uri="{FF2B5EF4-FFF2-40B4-BE49-F238E27FC236}">
                <a16:creationId xmlns:a16="http://schemas.microsoft.com/office/drawing/2014/main" id="{556FE46D-7E6C-4507-8C9A-F6B3DEEAF2B8}"/>
              </a:ext>
            </a:extLst>
          </p:cNvPr>
          <p:cNvSpPr txBox="1">
            <a:spLocks noChangeArrowheads="1"/>
          </p:cNvSpPr>
          <p:nvPr/>
        </p:nvSpPr>
        <p:spPr bwMode="auto">
          <a:xfrm>
            <a:off x="1743075" y="4454527"/>
            <a:ext cx="3511550"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r>
              <a:rPr lang="en-US" altLang="ro-RO" sz="2000" dirty="0"/>
              <a:t>All sentences have to be determined </a:t>
            </a:r>
            <a:endParaRPr lang="ro-RO" altLang="ro-RO" sz="2000" dirty="0"/>
          </a:p>
          <a:p>
            <a:pPr algn="ctr"/>
            <a:r>
              <a:rPr lang="en-US" altLang="ro-RO" sz="2000" dirty="0"/>
              <a:t>within these general limit</a:t>
            </a:r>
            <a:r>
              <a:rPr lang="ro-RO" altLang="ro-RO" sz="2000" dirty="0"/>
              <a:t>s</a:t>
            </a:r>
            <a:endParaRPr lang="en-US" altLang="ro-RO" sz="2000" dirty="0"/>
          </a:p>
        </p:txBody>
      </p:sp>
      <p:sp>
        <p:nvSpPr>
          <p:cNvPr id="14343" name="TextBox 6">
            <a:extLst>
              <a:ext uri="{FF2B5EF4-FFF2-40B4-BE49-F238E27FC236}">
                <a16:creationId xmlns:a16="http://schemas.microsoft.com/office/drawing/2014/main" id="{568B0EFD-EE56-445D-ACFA-B9577096F15D}"/>
              </a:ext>
            </a:extLst>
          </p:cNvPr>
          <p:cNvSpPr txBox="1">
            <a:spLocks noChangeArrowheads="1"/>
          </p:cNvSpPr>
          <p:nvPr/>
        </p:nvSpPr>
        <p:spPr bwMode="auto">
          <a:xfrm>
            <a:off x="5168900" y="4488657"/>
            <a:ext cx="4606925" cy="1862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ro-RO" sz="1900" dirty="0"/>
              <a:t>Criminal Code and any other law </a:t>
            </a:r>
            <a:endParaRPr lang="ro-RO" altLang="ro-RO" sz="1900" dirty="0"/>
          </a:p>
          <a:p>
            <a:r>
              <a:rPr lang="en-US" altLang="ro-RO" sz="1900" dirty="0"/>
              <a:t>defining further criminal offences </a:t>
            </a:r>
            <a:endParaRPr lang="ro-RO" altLang="ro-RO" sz="1900" dirty="0"/>
          </a:p>
          <a:p>
            <a:r>
              <a:rPr lang="en-US" altLang="ro-RO" sz="1900" dirty="0"/>
              <a:t>provide a concrete sentencing range </a:t>
            </a:r>
            <a:endParaRPr lang="ro-RO" altLang="ro-RO" sz="1900" dirty="0"/>
          </a:p>
          <a:p>
            <a:r>
              <a:rPr lang="en-US" altLang="ro-RO" sz="1900" dirty="0"/>
              <a:t>for each offence, which</a:t>
            </a:r>
            <a:r>
              <a:rPr lang="ro-RO" altLang="ro-RO" sz="1900" dirty="0"/>
              <a:t> (</a:t>
            </a:r>
            <a:r>
              <a:rPr lang="ro-RO" altLang="ro-RO" sz="1900" dirty="0" err="1"/>
              <a:t>almost</a:t>
            </a:r>
            <a:r>
              <a:rPr lang="ro-RO" altLang="ro-RO" sz="1900" dirty="0"/>
              <a:t>)</a:t>
            </a:r>
            <a:r>
              <a:rPr lang="en-US" altLang="ro-RO" sz="1900" dirty="0"/>
              <a:t> </a:t>
            </a:r>
            <a:endParaRPr lang="ro-RO" altLang="ro-RO" sz="1900" dirty="0"/>
          </a:p>
          <a:p>
            <a:r>
              <a:rPr lang="en-US" altLang="ro-RO" sz="1900" dirty="0"/>
              <a:t>always remains within the general limits</a:t>
            </a:r>
          </a:p>
          <a:p>
            <a:endParaRPr lang="en-US" altLang="ro-RO" sz="2000" dirty="0"/>
          </a:p>
        </p:txBody>
      </p:sp>
      <p:cxnSp>
        <p:nvCxnSpPr>
          <p:cNvPr id="9" name="Straight Connector 8">
            <a:extLst>
              <a:ext uri="{FF2B5EF4-FFF2-40B4-BE49-F238E27FC236}">
                <a16:creationId xmlns:a16="http://schemas.microsoft.com/office/drawing/2014/main" id="{A5C43B92-8EB0-4CA4-8263-D7F6773795EB}"/>
              </a:ext>
            </a:extLst>
          </p:cNvPr>
          <p:cNvCxnSpPr/>
          <p:nvPr/>
        </p:nvCxnSpPr>
        <p:spPr>
          <a:xfrm>
            <a:off x="1905000" y="4318001"/>
            <a:ext cx="73914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80C4180B-DF24-4077-8956-A420C99EB94F}"/>
              </a:ext>
            </a:extLst>
          </p:cNvPr>
          <p:cNvCxnSpPr/>
          <p:nvPr/>
        </p:nvCxnSpPr>
        <p:spPr>
          <a:xfrm>
            <a:off x="5181600" y="4318001"/>
            <a:ext cx="0" cy="1660525"/>
          </a:xfrm>
          <a:prstGeom prst="line">
            <a:avLst/>
          </a:prstGeom>
        </p:spPr>
        <p:style>
          <a:lnRef idx="1">
            <a:schemeClr val="accent1"/>
          </a:lnRef>
          <a:fillRef idx="0">
            <a:schemeClr val="accent1"/>
          </a:fillRef>
          <a:effectRef idx="0">
            <a:schemeClr val="accent1"/>
          </a:effectRef>
          <a:fontRef idx="minor">
            <a:schemeClr val="tx1"/>
          </a:fontRef>
        </p:style>
      </p:cxnSp>
      <p:sp>
        <p:nvSpPr>
          <p:cNvPr id="2" name="Footer Placeholder 3">
            <a:extLst>
              <a:ext uri="{FF2B5EF4-FFF2-40B4-BE49-F238E27FC236}">
                <a16:creationId xmlns:a16="http://schemas.microsoft.com/office/drawing/2014/main" id="{AB8D448D-D4A3-2694-D0D9-CDF9D6E8E13F}"/>
              </a:ext>
            </a:extLst>
          </p:cNvPr>
          <p:cNvSpPr>
            <a:spLocks noGrp="1"/>
          </p:cNvSpPr>
          <p:nvPr>
            <p:ph type="ftr" sz="quarter" idx="10"/>
          </p:nvPr>
        </p:nvSpPr>
        <p:spPr>
          <a:xfrm>
            <a:off x="1828800" y="6356350"/>
            <a:ext cx="7620000" cy="365125"/>
          </a:xfrm>
        </p:spPr>
        <p:txBody>
          <a:bodyPr/>
          <a:lstStyle/>
          <a:p>
            <a:pPr>
              <a:defRPr/>
            </a:pPr>
            <a:r>
              <a:rPr lang="en-US" b="1" i="1" dirty="0"/>
              <a:t>Imprisonment on corruption cases, society v. judges. Measuring efficiency through perception?</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a:extLst>
              <a:ext uri="{FF2B5EF4-FFF2-40B4-BE49-F238E27FC236}">
                <a16:creationId xmlns:a16="http://schemas.microsoft.com/office/drawing/2014/main" id="{E2989F24-4930-466E-A548-A12958F98C76}"/>
              </a:ext>
            </a:extLst>
          </p:cNvPr>
          <p:cNvSpPr>
            <a:spLocks noGrp="1"/>
          </p:cNvSpPr>
          <p:nvPr>
            <p:ph type="title"/>
          </p:nvPr>
        </p:nvSpPr>
        <p:spPr/>
        <p:txBody>
          <a:bodyPr/>
          <a:lstStyle/>
          <a:p>
            <a:r>
              <a:rPr lang="ro-RO" altLang="ro-RO"/>
              <a:t>Individual sentencing</a:t>
            </a:r>
            <a:endParaRPr lang="en-US" altLang="ro-RO"/>
          </a:p>
        </p:txBody>
      </p:sp>
      <p:sp>
        <p:nvSpPr>
          <p:cNvPr id="3" name="Content Placeholder 2">
            <a:extLst>
              <a:ext uri="{FF2B5EF4-FFF2-40B4-BE49-F238E27FC236}">
                <a16:creationId xmlns:a16="http://schemas.microsoft.com/office/drawing/2014/main" id="{BB149B9B-985A-49A2-A61B-7ED4BF2B5C82}"/>
              </a:ext>
            </a:extLst>
          </p:cNvPr>
          <p:cNvSpPr>
            <a:spLocks noGrp="1"/>
          </p:cNvSpPr>
          <p:nvPr>
            <p:ph idx="1"/>
          </p:nvPr>
        </p:nvSpPr>
        <p:spPr/>
        <p:txBody>
          <a:bodyPr/>
          <a:lstStyle/>
          <a:p>
            <a:pPr algn="just">
              <a:spcAft>
                <a:spcPts val="2400"/>
              </a:spcAft>
              <a:defRPr/>
            </a:pPr>
            <a:r>
              <a:rPr lang="en-US" sz="2800" dirty="0"/>
              <a:t>Based on a general provision on the </a:t>
            </a:r>
            <a:r>
              <a:rPr lang="en-US" sz="2800" b="1" i="1" dirty="0"/>
              <a:t>principles of sentencing</a:t>
            </a:r>
            <a:r>
              <a:rPr lang="en-US" sz="2800" dirty="0"/>
              <a:t> the court will determine and impose an individualized penalty</a:t>
            </a:r>
          </a:p>
          <a:p>
            <a:pPr algn="just">
              <a:defRPr/>
            </a:pPr>
            <a:r>
              <a:rPr lang="en-US" sz="2800" dirty="0"/>
              <a:t>Besides these legal rules, there are </a:t>
            </a:r>
            <a:r>
              <a:rPr lang="en-US" sz="2800" b="1" i="1" dirty="0"/>
              <a:t>no guidelines </a:t>
            </a:r>
            <a:r>
              <a:rPr lang="en-US" sz="2800" dirty="0"/>
              <a:t>setting a uniform determination of length of prison sentence</a:t>
            </a:r>
          </a:p>
          <a:p>
            <a:pPr algn="just">
              <a:defRPr/>
            </a:pPr>
            <a:endParaRPr lang="en-US" sz="2800" dirty="0"/>
          </a:p>
        </p:txBody>
      </p:sp>
      <p:sp>
        <p:nvSpPr>
          <p:cNvPr id="18437" name="Slide Number Placeholder 4">
            <a:extLst>
              <a:ext uri="{FF2B5EF4-FFF2-40B4-BE49-F238E27FC236}">
                <a16:creationId xmlns:a16="http://schemas.microsoft.com/office/drawing/2014/main" id="{16ACD30A-D55D-4966-A559-40304628FA73}"/>
              </a:ext>
            </a:extLst>
          </p:cNvPr>
          <p:cNvSpPr>
            <a:spLocks noGrp="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1D21EDEC-0025-4635-AAE1-C4FEDB07905E}" type="slidenum">
              <a:rPr lang="ro-RO" altLang="ro-RO">
                <a:solidFill>
                  <a:srgbClr val="898989"/>
                </a:solidFill>
                <a:latin typeface="Calibri" panose="020F0502020204030204" pitchFamily="34" charset="0"/>
              </a:rPr>
              <a:pPr/>
              <a:t>8</a:t>
            </a:fld>
            <a:endParaRPr lang="ro-RO" altLang="ro-RO">
              <a:solidFill>
                <a:srgbClr val="898989"/>
              </a:solidFill>
              <a:latin typeface="Calibri" panose="020F0502020204030204" pitchFamily="34" charset="0"/>
            </a:endParaRPr>
          </a:p>
        </p:txBody>
      </p:sp>
      <p:sp>
        <p:nvSpPr>
          <p:cNvPr id="2" name="Footer Placeholder 3">
            <a:extLst>
              <a:ext uri="{FF2B5EF4-FFF2-40B4-BE49-F238E27FC236}">
                <a16:creationId xmlns:a16="http://schemas.microsoft.com/office/drawing/2014/main" id="{A146921D-5160-3DEE-8DC5-B27E5B66F342}"/>
              </a:ext>
            </a:extLst>
          </p:cNvPr>
          <p:cNvSpPr txBox="1">
            <a:spLocks/>
          </p:cNvSpPr>
          <p:nvPr/>
        </p:nvSpPr>
        <p:spPr>
          <a:xfrm>
            <a:off x="1828800" y="6356350"/>
            <a:ext cx="7620000" cy="365125"/>
          </a:xfrm>
          <a:prstGeom prst="rect">
            <a:avLst/>
          </a:prstGeom>
        </p:spPr>
        <p:txBody>
          <a:bodyPr vert="horz" lIns="91440" tIns="45720" rIns="91440" bIns="45720" rtlCol="0" anchor="ctr"/>
          <a:lstStyle>
            <a:defPPr>
              <a:defRPr lang="ro-RO"/>
            </a:defPPr>
            <a:lvl1pPr algn="r" rtl="0" eaLnBrk="1" fontAlgn="auto" hangingPunct="1">
              <a:spcBef>
                <a:spcPts val="0"/>
              </a:spcBef>
              <a:spcAft>
                <a:spcPts val="0"/>
              </a:spcAft>
              <a:defRPr sz="1200" kern="1200" smtClean="0">
                <a:solidFill>
                  <a:srgbClr val="002E3F"/>
                </a:solidFill>
                <a:latin typeface="+mn-lt"/>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pPr>
              <a:defRPr/>
            </a:pPr>
            <a:r>
              <a:rPr lang="en-US" b="1" i="1"/>
              <a:t>Imprisonment on corruption cases, society v. judges. Measuring efficiency through perception?</a:t>
            </a:r>
            <a:endParaRPr lang="en-US" b="1" i="1"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E663245-6C9A-4857-A9A1-CDEAE2BD11C2}"/>
              </a:ext>
            </a:extLst>
          </p:cNvPr>
          <p:cNvSpPr>
            <a:spLocks noGrp="1"/>
          </p:cNvSpPr>
          <p:nvPr>
            <p:ph idx="1"/>
          </p:nvPr>
        </p:nvSpPr>
        <p:spPr>
          <a:xfrm>
            <a:off x="1847850" y="760413"/>
            <a:ext cx="7581900" cy="592137"/>
          </a:xfrm>
        </p:spPr>
        <p:txBody>
          <a:bodyPr/>
          <a:lstStyle/>
          <a:p>
            <a:pPr marL="0" indent="0" algn="just">
              <a:buFont typeface="Arial" panose="020B0604020202020204" pitchFamily="34" charset="0"/>
              <a:buNone/>
              <a:defRPr/>
            </a:pPr>
            <a:r>
              <a:rPr lang="en-US" sz="2100" b="1" dirty="0"/>
              <a:t>The Criminal Code further provides the possibility for the judge: </a:t>
            </a:r>
          </a:p>
          <a:p>
            <a:pPr>
              <a:defRPr/>
            </a:pPr>
            <a:endParaRPr lang="en-US" sz="2100" dirty="0"/>
          </a:p>
        </p:txBody>
      </p:sp>
      <p:sp>
        <p:nvSpPr>
          <p:cNvPr id="19460" name="Slide Number Placeholder 4">
            <a:extLst>
              <a:ext uri="{FF2B5EF4-FFF2-40B4-BE49-F238E27FC236}">
                <a16:creationId xmlns:a16="http://schemas.microsoft.com/office/drawing/2014/main" id="{05022E08-295D-4688-9116-7DB003EFB067}"/>
              </a:ext>
            </a:extLst>
          </p:cNvPr>
          <p:cNvSpPr>
            <a:spLocks noGrp="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E7579851-2D43-4B9C-9F78-A059194B249E}" type="slidenum">
              <a:rPr lang="ro-RO" altLang="ro-RO">
                <a:solidFill>
                  <a:srgbClr val="898989"/>
                </a:solidFill>
                <a:latin typeface="Calibri" panose="020F0502020204030204" pitchFamily="34" charset="0"/>
              </a:rPr>
              <a:pPr/>
              <a:t>9</a:t>
            </a:fld>
            <a:endParaRPr lang="ro-RO" altLang="ro-RO">
              <a:solidFill>
                <a:srgbClr val="898989"/>
              </a:solidFill>
              <a:latin typeface="Calibri" panose="020F0502020204030204" pitchFamily="34" charset="0"/>
            </a:endParaRPr>
          </a:p>
        </p:txBody>
      </p:sp>
      <p:sp>
        <p:nvSpPr>
          <p:cNvPr id="7" name="TextBox 6">
            <a:extLst>
              <a:ext uri="{FF2B5EF4-FFF2-40B4-BE49-F238E27FC236}">
                <a16:creationId xmlns:a16="http://schemas.microsoft.com/office/drawing/2014/main" id="{8B10587E-0909-4636-AAC7-57ED6D177B6D}"/>
              </a:ext>
            </a:extLst>
          </p:cNvPr>
          <p:cNvSpPr txBox="1"/>
          <p:nvPr/>
        </p:nvSpPr>
        <p:spPr>
          <a:xfrm>
            <a:off x="1847850" y="1290638"/>
            <a:ext cx="3733800" cy="4016375"/>
          </a:xfrm>
          <a:prstGeom prst="rect">
            <a:avLst/>
          </a:prstGeom>
          <a:noFill/>
        </p:spPr>
        <p:txBody>
          <a:bodyPr>
            <a:spAutoFit/>
          </a:bodyPr>
          <a:lstStyle/>
          <a:p>
            <a:pPr indent="233363" algn="just">
              <a:buFont typeface="Arial" panose="020B0604020202020204" pitchFamily="34" charset="0"/>
              <a:buChar char="•"/>
              <a:defRPr/>
            </a:pPr>
            <a:r>
              <a:rPr lang="en-US" sz="1700" dirty="0">
                <a:latin typeface="+mn-lt"/>
              </a:rPr>
              <a:t>to waive the enforcement of the sentence if the statutory penalty is less than 5 years and several further conditions are met, </a:t>
            </a:r>
          </a:p>
          <a:p>
            <a:pPr indent="233363" algn="just">
              <a:buFont typeface="Arial" panose="020B0604020202020204" pitchFamily="34" charset="0"/>
              <a:buChar char="•"/>
              <a:defRPr/>
            </a:pPr>
            <a:r>
              <a:rPr lang="en-US" sz="1700" dirty="0">
                <a:latin typeface="+mn-lt"/>
              </a:rPr>
              <a:t>to postpone the enforcement of the sentence if the statutory penalty is less than 7 years and further conditions are met, one of these being that the offender agrees to perform community service</a:t>
            </a:r>
          </a:p>
          <a:p>
            <a:pPr indent="233363" algn="just">
              <a:buFont typeface="Arial" panose="020B0604020202020204" pitchFamily="34" charset="0"/>
              <a:buChar char="•"/>
              <a:defRPr/>
            </a:pPr>
            <a:r>
              <a:rPr lang="en-US" sz="1700" dirty="0">
                <a:latin typeface="+mn-lt"/>
              </a:rPr>
              <a:t>to suspend the service of a sentence under supervision if the actual penalty imposed is a prison sentence of no more than three years. </a:t>
            </a:r>
          </a:p>
          <a:p>
            <a:pPr indent="233363">
              <a:buFont typeface="Arial" panose="020B0604020202020204" pitchFamily="34" charset="0"/>
              <a:buChar char="•"/>
              <a:defRPr/>
            </a:pPr>
            <a:endParaRPr lang="en-US" sz="1700" dirty="0">
              <a:latin typeface="+mn-lt"/>
            </a:endParaRPr>
          </a:p>
        </p:txBody>
      </p:sp>
      <p:sp>
        <p:nvSpPr>
          <p:cNvPr id="8" name="Rectangle 7">
            <a:extLst>
              <a:ext uri="{FF2B5EF4-FFF2-40B4-BE49-F238E27FC236}">
                <a16:creationId xmlns:a16="http://schemas.microsoft.com/office/drawing/2014/main" id="{F9F608C7-993A-435B-AE08-D5DABE276C51}"/>
              </a:ext>
            </a:extLst>
          </p:cNvPr>
          <p:cNvSpPr/>
          <p:nvPr/>
        </p:nvSpPr>
        <p:spPr>
          <a:xfrm>
            <a:off x="5724525" y="1350963"/>
            <a:ext cx="3505200" cy="3416300"/>
          </a:xfrm>
          <a:prstGeom prst="rect">
            <a:avLst/>
          </a:prstGeom>
        </p:spPr>
        <p:txBody>
          <a:bodyPr>
            <a:spAutoFit/>
          </a:bodyPr>
          <a:lstStyle/>
          <a:p>
            <a:pPr indent="290513" algn="just">
              <a:buFont typeface="Arial" panose="020B0604020202020204" pitchFamily="34" charset="0"/>
              <a:buChar char="•"/>
              <a:defRPr/>
            </a:pPr>
            <a:r>
              <a:rPr lang="ro-RO" dirty="0">
                <a:latin typeface="+mj-lt"/>
              </a:rPr>
              <a:t>t</a:t>
            </a:r>
            <a:r>
              <a:rPr lang="en-US" dirty="0">
                <a:latin typeface="+mj-lt"/>
              </a:rPr>
              <a:t>he offender must not have been previously convicted to a prison sentence of more than one year, except when rehabilitation has taken place or the deadline for rehabilitation has arrived, and an assessment of his or her personal qualification/background has to be made. </a:t>
            </a:r>
          </a:p>
          <a:p>
            <a:pPr indent="290513" algn="just">
              <a:buFont typeface="Arial" panose="020B0604020202020204" pitchFamily="34" charset="0"/>
              <a:buChar char="•"/>
              <a:defRPr/>
            </a:pPr>
            <a:r>
              <a:rPr lang="en-US" dirty="0">
                <a:latin typeface="+mj-lt"/>
              </a:rPr>
              <a:t>In addition, the offender must agree to perform community service. </a:t>
            </a:r>
          </a:p>
        </p:txBody>
      </p:sp>
      <p:cxnSp>
        <p:nvCxnSpPr>
          <p:cNvPr id="12" name="Straight Connector 11">
            <a:extLst>
              <a:ext uri="{FF2B5EF4-FFF2-40B4-BE49-F238E27FC236}">
                <a16:creationId xmlns:a16="http://schemas.microsoft.com/office/drawing/2014/main" id="{A6376372-A5EC-4192-AC74-6CB9371D0FA2}"/>
              </a:ext>
            </a:extLst>
          </p:cNvPr>
          <p:cNvCxnSpPr/>
          <p:nvPr/>
        </p:nvCxnSpPr>
        <p:spPr>
          <a:xfrm>
            <a:off x="5638800" y="1157288"/>
            <a:ext cx="0" cy="3948112"/>
          </a:xfrm>
          <a:prstGeom prst="line">
            <a:avLst/>
          </a:prstGeom>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FF923BE1-AD0C-4917-B405-2017D2F19BC6}"/>
              </a:ext>
            </a:extLst>
          </p:cNvPr>
          <p:cNvCxnSpPr/>
          <p:nvPr/>
        </p:nvCxnSpPr>
        <p:spPr>
          <a:xfrm>
            <a:off x="1828800" y="5105400"/>
            <a:ext cx="7400925" cy="0"/>
          </a:xfrm>
          <a:prstGeom prst="line">
            <a:avLst/>
          </a:prstGeom>
        </p:spPr>
        <p:style>
          <a:lnRef idx="1">
            <a:schemeClr val="accent1"/>
          </a:lnRef>
          <a:fillRef idx="0">
            <a:schemeClr val="accent1"/>
          </a:fillRef>
          <a:effectRef idx="0">
            <a:schemeClr val="accent1"/>
          </a:effectRef>
          <a:fontRef idx="minor">
            <a:schemeClr val="tx1"/>
          </a:fontRef>
        </p:style>
      </p:cxnSp>
      <p:sp>
        <p:nvSpPr>
          <p:cNvPr id="2" name="Footer Placeholder 3">
            <a:extLst>
              <a:ext uri="{FF2B5EF4-FFF2-40B4-BE49-F238E27FC236}">
                <a16:creationId xmlns:a16="http://schemas.microsoft.com/office/drawing/2014/main" id="{01496CE0-586D-43BE-3405-0707F7FA9D9D}"/>
              </a:ext>
            </a:extLst>
          </p:cNvPr>
          <p:cNvSpPr txBox="1">
            <a:spLocks/>
          </p:cNvSpPr>
          <p:nvPr/>
        </p:nvSpPr>
        <p:spPr>
          <a:xfrm>
            <a:off x="1944498" y="6356349"/>
            <a:ext cx="7620000" cy="365125"/>
          </a:xfrm>
          <a:prstGeom prst="rect">
            <a:avLst/>
          </a:prstGeom>
        </p:spPr>
        <p:txBody>
          <a:bodyPr vert="horz" lIns="91440" tIns="45720" rIns="91440" bIns="45720" rtlCol="0" anchor="ctr"/>
          <a:lstStyle>
            <a:defPPr>
              <a:defRPr lang="ro-RO"/>
            </a:defPPr>
            <a:lvl1pPr algn="r" rtl="0" eaLnBrk="1" fontAlgn="auto" hangingPunct="1">
              <a:spcBef>
                <a:spcPts val="0"/>
              </a:spcBef>
              <a:spcAft>
                <a:spcPts val="0"/>
              </a:spcAft>
              <a:defRPr sz="1200" kern="1200" smtClean="0">
                <a:solidFill>
                  <a:srgbClr val="002E3F"/>
                </a:solidFill>
                <a:latin typeface="+mn-lt"/>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pPr>
              <a:defRPr/>
            </a:pPr>
            <a:r>
              <a:rPr lang="en-US" b="1" i="1" dirty="0"/>
              <a:t>Imprisonment on corruption cases, society v. judges. Measuring efficiency through perception?</a:t>
            </a: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5956</TotalTime>
  <Words>2612</Words>
  <Application>Microsoft Office PowerPoint</Application>
  <PresentationFormat>A4 Paper (210x297 mm)</PresentationFormat>
  <Paragraphs>364</Paragraphs>
  <Slides>29</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29</vt:i4>
      </vt:variant>
    </vt:vector>
  </HeadingPairs>
  <TitlesOfParts>
    <vt:vector size="34" baseType="lpstr">
      <vt:lpstr>Arial</vt:lpstr>
      <vt:lpstr>Calibri</vt:lpstr>
      <vt:lpstr>Times New Roman</vt:lpstr>
      <vt:lpstr>verdana</vt:lpstr>
      <vt:lpstr>Office Theme</vt:lpstr>
      <vt:lpstr>PowerPoint Presentation</vt:lpstr>
      <vt:lpstr>Abstract</vt:lpstr>
      <vt:lpstr>Methodology</vt:lpstr>
      <vt:lpstr>Background and introductory remarks</vt:lpstr>
      <vt:lpstr>Background and introductory remarks</vt:lpstr>
      <vt:lpstr>Corruption offences in Romanian Criminal Code</vt:lpstr>
      <vt:lpstr>The main penalties  (juvenile not included)</vt:lpstr>
      <vt:lpstr>Individual sentencing</vt:lpstr>
      <vt:lpstr>PowerPoint Presentation</vt:lpstr>
      <vt:lpstr>PowerPoint Presentation</vt:lpstr>
      <vt:lpstr>PowerPoint Presentation</vt:lpstr>
      <vt:lpstr>Corruption offenses convictions 2019-2021</vt:lpstr>
      <vt:lpstr>Lengths of imprisonment in 2019 (all convictions)</vt:lpstr>
      <vt:lpstr>Lengths of imprisonment in 2020 (all convictions)</vt:lpstr>
      <vt:lpstr>PowerPoint Presentation</vt:lpstr>
      <vt:lpstr>PowerPoint Presentation</vt:lpstr>
      <vt:lpstr>PowerPoint Presentation</vt:lpstr>
      <vt:lpstr>PowerPoint Presentation</vt:lpstr>
      <vt:lpstr>PowerPoint Presentation</vt:lpstr>
      <vt:lpstr>PowerPoint Presentation</vt:lpstr>
      <vt:lpstr>In your opinion, what should be the order of severity of the penalties provided by law for the following offenses. Please give a score from 1 to 5, in which 1 is awarded to the offenses with the lightest punishment that the law should provide, and 5 is awarded to the offenses with the most severe punishment that the law should provide (no. of responses): </vt:lpstr>
      <vt:lpstr>In your opinion, what should be the order of severity of the penalties provided by law for the following offenses. Please give a score from 1 to 5, in which 1 is awarded to the offenses with the lightest punishment that the law should provide, and 5 is awarded to the offenses with the most severe punishment that the law should provide (no. of responses): </vt:lpstr>
      <vt:lpstr>In your opinion, what should be the order of severity of the penalties provided by law for the following offenses. Please give a score from 1 to 5, in which 1 is awarded to the offenses with the lightest punishment that the law should provide, and 5 is awarded to the offenses with the most severe punishment that the law should provide (no. of responses): </vt:lpstr>
      <vt:lpstr>In your opinion, what should be the order of severity of the penalties provided by law for the following offenses. Please give a score from 1 to 5, in which 1 is awarded to the offenses with the lightest punishment that the law should provide, and 5 is awarded to the offenses with the most severe punishment that the law should provide (no. of responses):</vt:lpstr>
      <vt:lpstr>In your opinion, what should be the order of severity of the penalties provided by law for the following offenses. Please give a score from 1 to 5, in which 1 is awarded to the offenses with the lightest punishment that the law should provide, and 5 is awarded to the offenses with the most severe punishment that the law should provide (no. of responses):</vt:lpstr>
      <vt:lpstr>Economic situation and public health issues</vt:lpstr>
      <vt:lpstr>PowerPoint Presentation</vt:lpstr>
      <vt:lpstr>Prevention mechanisms – effectiveness vs. perception of students</vt:lpstr>
      <vt:lpstr>CONCLUSIONS</vt:lpstr>
    </vt:vector>
  </TitlesOfParts>
  <Company>home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DH</dc:creator>
  <cp:lastModifiedBy>DH</cp:lastModifiedBy>
  <cp:revision>287</cp:revision>
  <dcterms:created xsi:type="dcterms:W3CDTF">2013-04-05T08:39:16Z</dcterms:created>
  <dcterms:modified xsi:type="dcterms:W3CDTF">2022-11-06T19:53:26Z</dcterms:modified>
</cp:coreProperties>
</file>