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1"/>
  </p:notesMasterIdLst>
  <p:sldIdLst>
    <p:sldId id="256" r:id="rId2"/>
    <p:sldId id="312" r:id="rId3"/>
    <p:sldId id="258" r:id="rId4"/>
    <p:sldId id="261" r:id="rId5"/>
    <p:sldId id="315" r:id="rId6"/>
    <p:sldId id="262" r:id="rId7"/>
    <p:sldId id="313" r:id="rId8"/>
    <p:sldId id="297" r:id="rId9"/>
    <p:sldId id="263" r:id="rId10"/>
    <p:sldId id="266" r:id="rId11"/>
    <p:sldId id="268" r:id="rId12"/>
    <p:sldId id="290" r:id="rId13"/>
    <p:sldId id="298" r:id="rId14"/>
    <p:sldId id="274" r:id="rId15"/>
    <p:sldId id="318" r:id="rId16"/>
    <p:sldId id="299" r:id="rId17"/>
    <p:sldId id="300" r:id="rId18"/>
    <p:sldId id="301" r:id="rId19"/>
    <p:sldId id="302" r:id="rId20"/>
    <p:sldId id="303" r:id="rId21"/>
    <p:sldId id="304" r:id="rId22"/>
    <p:sldId id="310" r:id="rId23"/>
    <p:sldId id="305" r:id="rId24"/>
    <p:sldId id="311" r:id="rId25"/>
    <p:sldId id="307" r:id="rId26"/>
    <p:sldId id="308" r:id="rId27"/>
    <p:sldId id="309" r:id="rId28"/>
    <p:sldId id="314" r:id="rId29"/>
    <p:sldId id="296" r:id="rId30"/>
  </p:sldIdLst>
  <p:sldSz cx="9144000" cy="6858000" type="screen4x3"/>
  <p:notesSz cx="6858000" cy="9144000"/>
  <p:defaultTextStyle>
    <a:defPPr>
      <a:defRPr lang="ar-LB"/>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50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LB"/>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0D0EDE5-9F79-4181-AA75-F79DC1E287B6}" type="datetimeFigureOut">
              <a:rPr lang="ar-LB" smtClean="0"/>
              <a:t>25/05/1438</a:t>
            </a:fld>
            <a:endParaRPr lang="ar-L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L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LB"/>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5040182-D0F7-41CB-AFDD-E2860BCCDC2E}" type="slidenum">
              <a:rPr lang="ar-LB" smtClean="0"/>
              <a:t>‹#›</a:t>
            </a:fld>
            <a:endParaRPr lang="ar-LB"/>
          </a:p>
        </p:txBody>
      </p:sp>
    </p:spTree>
    <p:extLst>
      <p:ext uri="{BB962C8B-B14F-4D97-AF65-F5344CB8AC3E}">
        <p14:creationId xmlns:p14="http://schemas.microsoft.com/office/powerpoint/2010/main" val="107409126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err="1" smtClean="0"/>
              <a:t>I’m</a:t>
            </a:r>
            <a:r>
              <a:rPr lang="it-IT" dirty="0" smtClean="0"/>
              <a:t> </a:t>
            </a:r>
            <a:r>
              <a:rPr lang="it-IT" dirty="0" err="1" smtClean="0"/>
              <a:t>sorry</a:t>
            </a:r>
            <a:r>
              <a:rPr lang="it-IT" dirty="0" smtClean="0"/>
              <a:t> to show </a:t>
            </a:r>
            <a:r>
              <a:rPr lang="it-IT" dirty="0" err="1" smtClean="0"/>
              <a:t>here</a:t>
            </a:r>
            <a:r>
              <a:rPr lang="it-IT" dirty="0" smtClean="0"/>
              <a:t> </a:t>
            </a:r>
            <a:r>
              <a:rPr lang="it-IT" dirty="0" err="1" smtClean="0"/>
              <a:t>this</a:t>
            </a:r>
            <a:r>
              <a:rPr lang="it-IT" dirty="0" smtClean="0"/>
              <a:t> image </a:t>
            </a:r>
            <a:r>
              <a:rPr lang="it-IT" dirty="0" err="1" smtClean="0"/>
              <a:t>that</a:t>
            </a:r>
            <a:r>
              <a:rPr lang="it-IT" baseline="0" dirty="0" smtClean="0"/>
              <a:t> </a:t>
            </a:r>
            <a:r>
              <a:rPr lang="it-IT" baseline="0" dirty="0" err="1" smtClean="0"/>
              <a:t>offends</a:t>
            </a:r>
            <a:r>
              <a:rPr lang="it-IT" baseline="0" dirty="0" smtClean="0"/>
              <a:t> </a:t>
            </a:r>
            <a:r>
              <a:rPr lang="it-IT" baseline="0" dirty="0" err="1" smtClean="0"/>
              <a:t>humanity</a:t>
            </a:r>
            <a:r>
              <a:rPr lang="it-IT" baseline="0" dirty="0" smtClean="0"/>
              <a:t> and </a:t>
            </a:r>
            <a:r>
              <a:rPr lang="it-IT" baseline="0" dirty="0" err="1" smtClean="0"/>
              <a:t>that</a:t>
            </a:r>
            <a:r>
              <a:rPr lang="it-IT" baseline="0" dirty="0" smtClean="0"/>
              <a:t> </a:t>
            </a:r>
            <a:r>
              <a:rPr lang="it-IT" baseline="0" dirty="0" err="1" smtClean="0"/>
              <a:t>makes</a:t>
            </a:r>
            <a:r>
              <a:rPr lang="it-IT" baseline="0" dirty="0" smtClean="0"/>
              <a:t> </a:t>
            </a:r>
            <a:r>
              <a:rPr lang="it-IT" baseline="0" dirty="0" err="1" smtClean="0"/>
              <a:t>feel</a:t>
            </a:r>
            <a:r>
              <a:rPr lang="it-IT" baseline="0" dirty="0" smtClean="0"/>
              <a:t> </a:t>
            </a:r>
            <a:r>
              <a:rPr lang="it-IT" baseline="0" dirty="0" err="1" smtClean="0"/>
              <a:t>everyone</a:t>
            </a:r>
            <a:r>
              <a:rPr lang="it-IT" baseline="0" dirty="0" smtClean="0"/>
              <a:t> of </a:t>
            </a:r>
            <a:r>
              <a:rPr lang="it-IT" baseline="0" dirty="0" err="1" smtClean="0"/>
              <a:t>us</a:t>
            </a:r>
            <a:r>
              <a:rPr lang="it-IT" baseline="0" dirty="0" smtClean="0"/>
              <a:t> </a:t>
            </a:r>
            <a:r>
              <a:rPr lang="it-IT" baseline="0" dirty="0" err="1" smtClean="0"/>
              <a:t>responsible</a:t>
            </a:r>
            <a:r>
              <a:rPr lang="it-IT" baseline="0" dirty="0" smtClean="0"/>
              <a:t> for </a:t>
            </a:r>
            <a:r>
              <a:rPr lang="it-IT" baseline="0" dirty="0" err="1" smtClean="0"/>
              <a:t>what</a:t>
            </a:r>
            <a:r>
              <a:rPr lang="it-IT" baseline="0" dirty="0" smtClean="0"/>
              <a:t> </a:t>
            </a:r>
            <a:r>
              <a:rPr lang="it-IT" baseline="0" dirty="0" err="1" smtClean="0"/>
              <a:t>is</a:t>
            </a:r>
            <a:r>
              <a:rPr lang="it-IT" baseline="0" dirty="0" smtClean="0"/>
              <a:t> </a:t>
            </a:r>
            <a:r>
              <a:rPr lang="it-IT" baseline="0" dirty="0" err="1" smtClean="0"/>
              <a:t>going</a:t>
            </a:r>
            <a:r>
              <a:rPr lang="it-IT" baseline="0" dirty="0" smtClean="0"/>
              <a:t> on.</a:t>
            </a:r>
          </a:p>
          <a:p>
            <a:r>
              <a:rPr lang="it-IT" baseline="0" dirty="0" err="1" smtClean="0"/>
              <a:t>This</a:t>
            </a:r>
            <a:r>
              <a:rPr lang="it-IT" baseline="0" dirty="0" smtClean="0"/>
              <a:t> </a:t>
            </a:r>
            <a:r>
              <a:rPr lang="it-IT" baseline="0" dirty="0" err="1" smtClean="0"/>
              <a:t>pic</a:t>
            </a:r>
            <a:r>
              <a:rPr lang="it-IT" baseline="0" dirty="0" smtClean="0"/>
              <a:t>, the </a:t>
            </a:r>
            <a:r>
              <a:rPr lang="it-IT" baseline="0" dirty="0" err="1" smtClean="0"/>
              <a:t>little</a:t>
            </a:r>
            <a:r>
              <a:rPr lang="it-IT" baseline="0" dirty="0" smtClean="0"/>
              <a:t> </a:t>
            </a:r>
            <a:r>
              <a:rPr lang="it-IT" sz="1200" b="0" i="0" kern="1200" dirty="0" err="1" smtClean="0">
                <a:solidFill>
                  <a:schemeClr val="tx1"/>
                </a:solidFill>
                <a:effectLst/>
                <a:latin typeface="+mn-lt"/>
                <a:ea typeface="+mn-ea"/>
                <a:cs typeface="+mn-cs"/>
              </a:rPr>
              <a:t>Aylan</a:t>
            </a:r>
            <a:r>
              <a:rPr lang="it-IT" sz="1200" b="0" i="0" kern="1200" dirty="0" smtClean="0">
                <a:solidFill>
                  <a:schemeClr val="tx1"/>
                </a:solidFill>
                <a:effectLst/>
                <a:latin typeface="+mn-lt"/>
                <a:ea typeface="+mn-ea"/>
                <a:cs typeface="+mn-cs"/>
              </a:rPr>
              <a:t> Kurdi, </a:t>
            </a:r>
            <a:r>
              <a:rPr lang="en-US" sz="1200" b="0" i="0" kern="1200" dirty="0" smtClean="0">
                <a:solidFill>
                  <a:schemeClr val="tx1"/>
                </a:solidFill>
                <a:effectLst/>
                <a:latin typeface="+mn-lt"/>
                <a:ea typeface="+mn-ea"/>
                <a:cs typeface="+mn-cs"/>
              </a:rPr>
              <a:t>the dead boy washed ashore on a Turkish beach, is the reason for which </a:t>
            </a:r>
            <a:r>
              <a:rPr lang="en-US" sz="1200" b="0" i="0" kern="1200" baseline="0" dirty="0" smtClean="0">
                <a:solidFill>
                  <a:schemeClr val="tx1"/>
                </a:solidFill>
                <a:effectLst/>
                <a:latin typeface="+mn-lt"/>
                <a:ea typeface="+mn-ea"/>
                <a:cs typeface="+mn-cs"/>
              </a:rPr>
              <a:t>every single person, </a:t>
            </a:r>
            <a:r>
              <a:rPr lang="en-US" sz="1200" b="0" i="0" kern="1200" dirty="0" smtClean="0">
                <a:solidFill>
                  <a:schemeClr val="tx1"/>
                </a:solidFill>
                <a:effectLst/>
                <a:latin typeface="+mn-lt"/>
                <a:ea typeface="+mn-ea"/>
                <a:cs typeface="+mn-cs"/>
              </a:rPr>
              <a:t>no matter what country it is and no matter</a:t>
            </a:r>
            <a:r>
              <a:rPr lang="en-US" sz="1200" b="0" i="0" kern="1200" baseline="0" dirty="0" smtClean="0">
                <a:solidFill>
                  <a:schemeClr val="tx1"/>
                </a:solidFill>
                <a:effectLst/>
                <a:latin typeface="+mn-lt"/>
                <a:ea typeface="+mn-ea"/>
                <a:cs typeface="+mn-cs"/>
              </a:rPr>
              <a:t> if it is directed involved in Syrian mass exodus or not, </a:t>
            </a:r>
            <a:r>
              <a:rPr lang="en-US" sz="1200" b="0" i="0" kern="1200" dirty="0" smtClean="0">
                <a:solidFill>
                  <a:schemeClr val="tx1"/>
                </a:solidFill>
                <a:effectLst/>
                <a:latin typeface="+mn-lt"/>
                <a:ea typeface="+mn-ea"/>
                <a:cs typeface="+mn-cs"/>
              </a:rPr>
              <a:t> is obliged to take care of Syrian refugees.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So, first, the obligation to</a:t>
            </a:r>
            <a:r>
              <a:rPr lang="en-US" sz="1200" b="0" i="0" kern="1200" baseline="0" dirty="0" smtClean="0">
                <a:solidFill>
                  <a:schemeClr val="tx1"/>
                </a:solidFill>
                <a:effectLst/>
                <a:latin typeface="+mn-lt"/>
                <a:ea typeface="+mn-ea"/>
                <a:cs typeface="+mn-cs"/>
              </a:rPr>
              <a:t> solve the refugees crisis comes from humanity. </a:t>
            </a:r>
            <a:endParaRPr lang="en-US" sz="1200" b="0" i="0" kern="1200" dirty="0" smtClean="0">
              <a:solidFill>
                <a:schemeClr val="tx1"/>
              </a:solidFill>
              <a:effectLst/>
              <a:latin typeface="+mn-lt"/>
              <a:ea typeface="+mn-ea"/>
              <a:cs typeface="+mn-cs"/>
            </a:endParaRPr>
          </a:p>
          <a:p>
            <a:endParaRPr lang="it-IT" dirty="0" smtClean="0"/>
          </a:p>
          <a:p>
            <a:r>
              <a:rPr lang="it-IT" dirty="0" err="1" smtClean="0"/>
              <a:t>Than</a:t>
            </a:r>
            <a:r>
              <a:rPr lang="it-IT" dirty="0" smtClean="0"/>
              <a:t>,</a:t>
            </a:r>
            <a:r>
              <a:rPr lang="it-IT" baseline="0" dirty="0" smtClean="0"/>
              <a:t> </a:t>
            </a:r>
            <a:r>
              <a:rPr lang="it-IT" baseline="0" dirty="0" err="1" smtClean="0"/>
              <a:t>we</a:t>
            </a:r>
            <a:r>
              <a:rPr lang="it-IT" baseline="0" dirty="0" smtClean="0"/>
              <a:t> </a:t>
            </a:r>
            <a:r>
              <a:rPr lang="it-IT" baseline="0" dirty="0" err="1" smtClean="0"/>
              <a:t>have</a:t>
            </a:r>
            <a:r>
              <a:rPr lang="it-IT" baseline="0" dirty="0" smtClean="0"/>
              <a:t> to </a:t>
            </a:r>
            <a:r>
              <a:rPr lang="it-IT" baseline="0" dirty="0" err="1" smtClean="0"/>
              <a:t>ask</a:t>
            </a:r>
            <a:r>
              <a:rPr lang="it-IT" baseline="0" dirty="0" smtClean="0"/>
              <a:t> </a:t>
            </a:r>
            <a:r>
              <a:rPr lang="it-IT" baseline="0" dirty="0" err="1" smtClean="0"/>
              <a:t>ourselves</a:t>
            </a:r>
            <a:r>
              <a:rPr lang="it-IT" baseline="0" dirty="0" smtClean="0"/>
              <a:t>: </a:t>
            </a:r>
            <a:r>
              <a:rPr lang="it-IT" baseline="0" dirty="0" err="1" smtClean="0"/>
              <a:t>why</a:t>
            </a:r>
            <a:r>
              <a:rPr lang="it-IT" baseline="0" dirty="0" smtClean="0"/>
              <a:t> a </a:t>
            </a:r>
            <a:r>
              <a:rPr lang="it-IT" baseline="0" dirty="0" err="1" smtClean="0"/>
              <a:t>father</a:t>
            </a:r>
            <a:r>
              <a:rPr lang="it-IT" baseline="0" dirty="0" smtClean="0"/>
              <a:t> </a:t>
            </a:r>
            <a:r>
              <a:rPr lang="it-IT" baseline="0" dirty="0" err="1" smtClean="0"/>
              <a:t>risk</a:t>
            </a:r>
            <a:r>
              <a:rPr lang="it-IT" baseline="0" dirty="0" smtClean="0"/>
              <a:t> </a:t>
            </a:r>
            <a:r>
              <a:rPr lang="it-IT" baseline="0" dirty="0" err="1" smtClean="0"/>
              <a:t>his</a:t>
            </a:r>
            <a:r>
              <a:rPr lang="it-IT" baseline="0" dirty="0" smtClean="0"/>
              <a:t> </a:t>
            </a:r>
            <a:r>
              <a:rPr lang="it-IT" baseline="0" dirty="0" err="1" smtClean="0"/>
              <a:t>children</a:t>
            </a:r>
            <a:r>
              <a:rPr lang="it-IT" baseline="0" dirty="0" smtClean="0"/>
              <a:t> life to cross the </a:t>
            </a:r>
            <a:r>
              <a:rPr lang="it-IT" baseline="0" dirty="0" err="1" smtClean="0"/>
              <a:t>sea</a:t>
            </a:r>
            <a:r>
              <a:rPr lang="it-IT" baseline="0" dirty="0" smtClean="0"/>
              <a:t>? </a:t>
            </a:r>
            <a:r>
              <a:rPr lang="it-IT" baseline="0" dirty="0" err="1" smtClean="0"/>
              <a:t>What</a:t>
            </a:r>
            <a:r>
              <a:rPr lang="it-IT" baseline="0" dirty="0" smtClean="0"/>
              <a:t> can </a:t>
            </a:r>
            <a:r>
              <a:rPr lang="it-IT" baseline="0" dirty="0" err="1" smtClean="0"/>
              <a:t>we</a:t>
            </a:r>
            <a:r>
              <a:rPr lang="it-IT" baseline="0" dirty="0" smtClean="0"/>
              <a:t> do to </a:t>
            </a:r>
            <a:r>
              <a:rPr lang="it-IT" baseline="0" dirty="0" err="1" smtClean="0"/>
              <a:t>avoid</a:t>
            </a:r>
            <a:r>
              <a:rPr lang="it-IT" baseline="0" dirty="0" smtClean="0"/>
              <a:t> </a:t>
            </a:r>
            <a:r>
              <a:rPr lang="it-IT" baseline="0" dirty="0" err="1" smtClean="0"/>
              <a:t>this</a:t>
            </a:r>
            <a:r>
              <a:rPr lang="it-IT" baseline="0" dirty="0" smtClean="0"/>
              <a:t>?</a:t>
            </a:r>
          </a:p>
          <a:p>
            <a:endParaRPr lang="it-IT" baseline="0" dirty="0" smtClean="0"/>
          </a:p>
          <a:p>
            <a:r>
              <a:rPr lang="it-IT" baseline="0" dirty="0" smtClean="0"/>
              <a:t>And….</a:t>
            </a:r>
          </a:p>
          <a:p>
            <a:endParaRPr lang="it-IT" baseline="0" dirty="0" smtClean="0"/>
          </a:p>
          <a:p>
            <a:r>
              <a:rPr lang="it-IT" baseline="0" dirty="0" err="1" smtClean="0"/>
              <a:t>What</a:t>
            </a:r>
            <a:r>
              <a:rPr lang="it-IT" baseline="0" dirty="0" smtClean="0"/>
              <a:t> </a:t>
            </a:r>
            <a:r>
              <a:rPr lang="it-IT" baseline="0" dirty="0" err="1" smtClean="0"/>
              <a:t>will</a:t>
            </a:r>
            <a:r>
              <a:rPr lang="it-IT" baseline="0" dirty="0" smtClean="0"/>
              <a:t> be the </a:t>
            </a:r>
            <a:r>
              <a:rPr lang="it-IT" baseline="0" dirty="0" err="1" smtClean="0"/>
              <a:t>consequences</a:t>
            </a:r>
            <a:r>
              <a:rPr lang="it-IT" baseline="0" dirty="0" smtClean="0"/>
              <a:t> </a:t>
            </a:r>
            <a:r>
              <a:rPr lang="it-IT" baseline="0" dirty="0" err="1" smtClean="0"/>
              <a:t>if</a:t>
            </a:r>
            <a:r>
              <a:rPr lang="it-IT" baseline="0" dirty="0" smtClean="0"/>
              <a:t> </a:t>
            </a:r>
            <a:r>
              <a:rPr lang="it-IT" baseline="0" dirty="0" err="1" smtClean="0"/>
              <a:t>we</a:t>
            </a:r>
            <a:r>
              <a:rPr lang="it-IT" baseline="0" dirty="0" smtClean="0"/>
              <a:t> </a:t>
            </a:r>
            <a:r>
              <a:rPr lang="it-IT" baseline="0" dirty="0" err="1" smtClean="0"/>
              <a:t>don’t</a:t>
            </a:r>
            <a:r>
              <a:rPr lang="it-IT" baseline="0" dirty="0" smtClean="0"/>
              <a:t> </a:t>
            </a:r>
            <a:r>
              <a:rPr lang="it-IT" baseline="0" dirty="0" err="1" smtClean="0"/>
              <a:t>intervene</a:t>
            </a:r>
            <a:r>
              <a:rPr lang="it-IT" baseline="0" dirty="0" smtClean="0"/>
              <a:t>? Here, </a:t>
            </a:r>
            <a:r>
              <a:rPr lang="it-IT" baseline="0" dirty="0" err="1" smtClean="0"/>
              <a:t>we</a:t>
            </a:r>
            <a:r>
              <a:rPr lang="it-IT" baseline="0" dirty="0" smtClean="0"/>
              <a:t> </a:t>
            </a:r>
            <a:r>
              <a:rPr lang="it-IT" baseline="0" dirty="0" err="1" smtClean="0"/>
              <a:t>have</a:t>
            </a:r>
            <a:r>
              <a:rPr lang="it-IT" baseline="0" dirty="0" smtClean="0"/>
              <a:t> to </a:t>
            </a:r>
            <a:r>
              <a:rPr lang="it-IT" baseline="0" dirty="0" err="1" smtClean="0"/>
              <a:t>highlight</a:t>
            </a:r>
            <a:r>
              <a:rPr lang="it-IT" baseline="0" dirty="0" smtClean="0"/>
              <a:t>, </a:t>
            </a:r>
            <a:r>
              <a:rPr lang="it-IT" baseline="0" dirty="0" err="1" smtClean="0"/>
              <a:t>that</a:t>
            </a:r>
            <a:r>
              <a:rPr lang="it-IT" baseline="0" dirty="0" smtClean="0"/>
              <a:t> </a:t>
            </a:r>
            <a:r>
              <a:rPr lang="it-IT" baseline="0" dirty="0" err="1" smtClean="0"/>
              <a:t>it</a:t>
            </a:r>
            <a:r>
              <a:rPr lang="it-IT" baseline="0" dirty="0" smtClean="0"/>
              <a:t> </a:t>
            </a:r>
            <a:r>
              <a:rPr lang="it-IT" baseline="0" dirty="0" err="1" smtClean="0"/>
              <a:t>is</a:t>
            </a:r>
            <a:r>
              <a:rPr lang="it-IT" baseline="0" dirty="0" smtClean="0"/>
              <a:t> </a:t>
            </a:r>
            <a:r>
              <a:rPr lang="it-IT" baseline="0" dirty="0" err="1" smtClean="0"/>
              <a:t>not</a:t>
            </a:r>
            <a:r>
              <a:rPr lang="it-IT" baseline="0" dirty="0" smtClean="0"/>
              <a:t> </a:t>
            </a:r>
            <a:r>
              <a:rPr lang="it-IT" baseline="0" dirty="0" err="1" smtClean="0"/>
              <a:t>only</a:t>
            </a:r>
            <a:r>
              <a:rPr lang="it-IT" baseline="0" dirty="0" smtClean="0"/>
              <a:t> an </a:t>
            </a:r>
            <a:r>
              <a:rPr lang="it-IT" baseline="0" dirty="0" err="1" smtClean="0"/>
              <a:t>humanitarian</a:t>
            </a:r>
            <a:r>
              <a:rPr lang="it-IT" baseline="0" dirty="0" smtClean="0"/>
              <a:t> </a:t>
            </a:r>
            <a:r>
              <a:rPr lang="it-IT" baseline="0" dirty="0" err="1" smtClean="0"/>
              <a:t>question</a:t>
            </a:r>
            <a:r>
              <a:rPr lang="it-IT" baseline="0" dirty="0" smtClean="0"/>
              <a:t>…</a:t>
            </a:r>
            <a:r>
              <a:rPr lang="it-IT" baseline="0" dirty="0" err="1" smtClean="0"/>
              <a:t>there</a:t>
            </a:r>
            <a:r>
              <a:rPr lang="it-IT" baseline="0" dirty="0" smtClean="0"/>
              <a:t> </a:t>
            </a:r>
            <a:r>
              <a:rPr lang="it-IT" baseline="0" dirty="0" err="1" smtClean="0"/>
              <a:t>is</a:t>
            </a:r>
            <a:r>
              <a:rPr lang="it-IT" baseline="0" dirty="0" smtClean="0"/>
              <a:t> more! </a:t>
            </a:r>
          </a:p>
          <a:p>
            <a:endParaRPr lang="it-IT" baseline="0" dirty="0" smtClean="0"/>
          </a:p>
          <a:p>
            <a:r>
              <a:rPr lang="it-IT" baseline="0" dirty="0" err="1" smtClean="0"/>
              <a:t>United</a:t>
            </a:r>
            <a:r>
              <a:rPr lang="it-IT" baseline="0" dirty="0" smtClean="0"/>
              <a:t> </a:t>
            </a:r>
            <a:r>
              <a:rPr lang="it-IT" baseline="0" dirty="0" err="1" smtClean="0"/>
              <a:t>nations</a:t>
            </a:r>
            <a:r>
              <a:rPr lang="it-IT" baseline="0" dirty="0" smtClean="0"/>
              <a:t> </a:t>
            </a:r>
            <a:r>
              <a:rPr lang="it-IT" baseline="0" dirty="0" err="1" smtClean="0"/>
              <a:t>have</a:t>
            </a:r>
            <a:r>
              <a:rPr lang="it-IT" baseline="0" dirty="0" smtClean="0"/>
              <a:t> </a:t>
            </a:r>
            <a:r>
              <a:rPr lang="it-IT" baseline="0" dirty="0" err="1" smtClean="0"/>
              <a:t>examined</a:t>
            </a:r>
            <a:r>
              <a:rPr lang="it-IT" baseline="0" dirty="0" smtClean="0"/>
              <a:t> </a:t>
            </a:r>
            <a:r>
              <a:rPr lang="it-IT" baseline="0" dirty="0" err="1" smtClean="0"/>
              <a:t>why</a:t>
            </a:r>
            <a:r>
              <a:rPr lang="it-IT" baseline="0" dirty="0" smtClean="0"/>
              <a:t> </a:t>
            </a:r>
            <a:r>
              <a:rPr lang="it-IT" baseline="0" dirty="0" err="1" smtClean="0"/>
              <a:t>Syrians</a:t>
            </a:r>
            <a:r>
              <a:rPr lang="it-IT" baseline="0" dirty="0" smtClean="0"/>
              <a:t> </a:t>
            </a:r>
            <a:r>
              <a:rPr lang="it-IT" baseline="0" dirty="0" err="1" smtClean="0"/>
              <a:t>firstly</a:t>
            </a:r>
            <a:r>
              <a:rPr lang="it-IT" baseline="0" dirty="0" smtClean="0"/>
              <a:t> </a:t>
            </a:r>
            <a:r>
              <a:rPr lang="it-IT" baseline="0" dirty="0" err="1" smtClean="0"/>
              <a:t>sheltered</a:t>
            </a:r>
            <a:r>
              <a:rPr lang="it-IT" baseline="0" dirty="0" smtClean="0"/>
              <a:t> in the </a:t>
            </a:r>
            <a:r>
              <a:rPr lang="it-IT" baseline="0" dirty="0" err="1" smtClean="0"/>
              <a:t>region</a:t>
            </a:r>
            <a:r>
              <a:rPr lang="it-IT" baseline="0" dirty="0" smtClean="0"/>
              <a:t> decide to cross the </a:t>
            </a:r>
            <a:r>
              <a:rPr lang="it-IT" baseline="0" dirty="0" err="1" smtClean="0"/>
              <a:t>sea</a:t>
            </a:r>
            <a:r>
              <a:rPr lang="it-IT" baseline="0" dirty="0" smtClean="0"/>
              <a:t>. </a:t>
            </a:r>
          </a:p>
          <a:p>
            <a:r>
              <a:rPr lang="it-IT" baseline="0" dirty="0" smtClean="0"/>
              <a:t>The </a:t>
            </a:r>
            <a:r>
              <a:rPr lang="it-IT" baseline="0" dirty="0" err="1" smtClean="0"/>
              <a:t>points</a:t>
            </a:r>
            <a:r>
              <a:rPr lang="it-IT" baseline="0" dirty="0" smtClean="0"/>
              <a:t> </a:t>
            </a:r>
            <a:r>
              <a:rPr lang="it-IT" baseline="0" dirty="0" err="1" smtClean="0"/>
              <a:t>you</a:t>
            </a:r>
            <a:r>
              <a:rPr lang="it-IT" baseline="0" dirty="0" smtClean="0"/>
              <a:t> </a:t>
            </a:r>
            <a:r>
              <a:rPr lang="it-IT" baseline="0" dirty="0" err="1" smtClean="0"/>
              <a:t>see</a:t>
            </a:r>
            <a:r>
              <a:rPr lang="it-IT" baseline="0" dirty="0" smtClean="0"/>
              <a:t> </a:t>
            </a:r>
            <a:r>
              <a:rPr lang="it-IT" baseline="0" dirty="0" err="1" smtClean="0"/>
              <a:t>hereby</a:t>
            </a:r>
            <a:r>
              <a:rPr lang="it-IT" baseline="0" dirty="0" smtClean="0"/>
              <a:t> </a:t>
            </a:r>
            <a:r>
              <a:rPr lang="it-IT" baseline="0" dirty="0" err="1" smtClean="0"/>
              <a:t>listed</a:t>
            </a:r>
            <a:r>
              <a:rPr lang="it-IT" baseline="0" dirty="0" smtClean="0"/>
              <a:t> are the </a:t>
            </a:r>
            <a:r>
              <a:rPr lang="it-IT" baseline="0" dirty="0" err="1" smtClean="0"/>
              <a:t>main</a:t>
            </a:r>
            <a:r>
              <a:rPr lang="it-IT" baseline="0" dirty="0" smtClean="0"/>
              <a:t> </a:t>
            </a:r>
            <a:r>
              <a:rPr lang="it-IT" baseline="0" dirty="0" err="1" smtClean="0"/>
              <a:t>reasons</a:t>
            </a:r>
            <a:r>
              <a:rPr lang="it-IT" baseline="0" dirty="0" smtClean="0"/>
              <a:t>: </a:t>
            </a:r>
            <a:r>
              <a:rPr lang="it-IT" baseline="0" dirty="0" err="1" smtClean="0"/>
              <a:t>at</a:t>
            </a:r>
            <a:r>
              <a:rPr lang="it-IT" baseline="0" dirty="0" smtClean="0"/>
              <a:t> the end, </a:t>
            </a:r>
            <a:r>
              <a:rPr lang="it-IT" baseline="0" dirty="0" err="1" smtClean="0"/>
              <a:t>after</a:t>
            </a:r>
            <a:r>
              <a:rPr lang="it-IT" baseline="0" dirty="0" smtClean="0"/>
              <a:t> a </a:t>
            </a:r>
            <a:r>
              <a:rPr lang="it-IT" baseline="0" dirty="0" err="1" smtClean="0"/>
              <a:t>certain</a:t>
            </a:r>
            <a:r>
              <a:rPr lang="it-IT" baseline="0" dirty="0" smtClean="0"/>
              <a:t> time, </a:t>
            </a:r>
            <a:r>
              <a:rPr lang="it-IT" baseline="0" dirty="0" err="1" smtClean="0"/>
              <a:t>people</a:t>
            </a:r>
            <a:r>
              <a:rPr lang="it-IT" baseline="0" dirty="0" smtClean="0"/>
              <a:t> </a:t>
            </a:r>
            <a:r>
              <a:rPr lang="it-IT" baseline="0" dirty="0" err="1" smtClean="0"/>
              <a:t>loose</a:t>
            </a:r>
            <a:r>
              <a:rPr lang="it-IT" baseline="0" dirty="0" smtClean="0"/>
              <a:t> the </a:t>
            </a:r>
            <a:r>
              <a:rPr lang="it-IT" baseline="0" dirty="0" err="1" smtClean="0"/>
              <a:t>hope</a:t>
            </a:r>
            <a:r>
              <a:rPr lang="it-IT" baseline="0" dirty="0" smtClean="0"/>
              <a:t> </a:t>
            </a:r>
            <a:r>
              <a:rPr lang="it-IT" baseline="0" dirty="0" err="1" smtClean="0"/>
              <a:t>that</a:t>
            </a:r>
            <a:r>
              <a:rPr lang="it-IT" baseline="0" dirty="0" smtClean="0"/>
              <a:t> </a:t>
            </a:r>
            <a:r>
              <a:rPr lang="it-IT" baseline="0" dirty="0" err="1" smtClean="0"/>
              <a:t>they</a:t>
            </a:r>
            <a:r>
              <a:rPr lang="it-IT" baseline="0" dirty="0" smtClean="0"/>
              <a:t> can come back home and, living in </a:t>
            </a:r>
            <a:r>
              <a:rPr lang="it-IT" baseline="0" dirty="0" err="1" smtClean="0"/>
              <a:t>miserable</a:t>
            </a:r>
            <a:r>
              <a:rPr lang="it-IT" baseline="0" dirty="0" smtClean="0"/>
              <a:t> </a:t>
            </a:r>
            <a:r>
              <a:rPr lang="it-IT" baseline="0" dirty="0" err="1" smtClean="0"/>
              <a:t>conditions</a:t>
            </a:r>
            <a:r>
              <a:rPr lang="it-IT" baseline="0" dirty="0" smtClean="0"/>
              <a:t>, </a:t>
            </a:r>
            <a:r>
              <a:rPr lang="it-IT" baseline="0" dirty="0" err="1" smtClean="0"/>
              <a:t>have</a:t>
            </a:r>
            <a:r>
              <a:rPr lang="it-IT" baseline="0" dirty="0" smtClean="0"/>
              <a:t> no </a:t>
            </a:r>
            <a:r>
              <a:rPr lang="it-IT" baseline="0" dirty="0" err="1" smtClean="0"/>
              <a:t>choice</a:t>
            </a:r>
            <a:r>
              <a:rPr lang="it-IT" baseline="0" dirty="0" smtClean="0"/>
              <a:t> </a:t>
            </a:r>
            <a:r>
              <a:rPr lang="it-IT" baseline="0" dirty="0" err="1" smtClean="0"/>
              <a:t>but</a:t>
            </a:r>
            <a:r>
              <a:rPr lang="it-IT" baseline="0" dirty="0" smtClean="0"/>
              <a:t> to </a:t>
            </a:r>
            <a:r>
              <a:rPr lang="it-IT" baseline="0" dirty="0" err="1" smtClean="0"/>
              <a:t>leave</a:t>
            </a:r>
            <a:r>
              <a:rPr lang="it-IT" baseline="0" dirty="0" smtClean="0"/>
              <a:t> </a:t>
            </a:r>
            <a:r>
              <a:rPr lang="it-IT" baseline="0" dirty="0" err="1" smtClean="0"/>
              <a:t>again</a:t>
            </a:r>
            <a:r>
              <a:rPr lang="it-IT" baseline="0" dirty="0" smtClean="0"/>
              <a:t>. </a:t>
            </a:r>
            <a:endParaRPr lang="it-IT" dirty="0"/>
          </a:p>
        </p:txBody>
      </p:sp>
      <p:sp>
        <p:nvSpPr>
          <p:cNvPr id="4" name="Segnaposto numero diapositiva 3"/>
          <p:cNvSpPr>
            <a:spLocks noGrp="1"/>
          </p:cNvSpPr>
          <p:nvPr>
            <p:ph type="sldNum" sz="quarter" idx="10"/>
          </p:nvPr>
        </p:nvSpPr>
        <p:spPr/>
        <p:txBody>
          <a:bodyPr/>
          <a:lstStyle/>
          <a:p>
            <a:fld id="{A9C42676-567F-47C5-90CF-D2F35B3561D9}" type="slidenum">
              <a:rPr lang="it-IT" smtClean="0"/>
              <a:t>5</a:t>
            </a:fld>
            <a:endParaRPr lang="it-IT"/>
          </a:p>
        </p:txBody>
      </p:sp>
    </p:spTree>
    <p:extLst>
      <p:ext uri="{BB962C8B-B14F-4D97-AF65-F5344CB8AC3E}">
        <p14:creationId xmlns:p14="http://schemas.microsoft.com/office/powerpoint/2010/main" val="3175272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L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LB"/>
          </a:p>
        </p:txBody>
      </p:sp>
      <p:sp>
        <p:nvSpPr>
          <p:cNvPr id="4" name="Date Placeholder 3"/>
          <p:cNvSpPr>
            <a:spLocks noGrp="1"/>
          </p:cNvSpPr>
          <p:nvPr>
            <p:ph type="dt" sz="half" idx="10"/>
          </p:nvPr>
        </p:nvSpPr>
        <p:spPr/>
        <p:txBody>
          <a:bodyPr/>
          <a:lstStyle/>
          <a:p>
            <a:fld id="{B1AB746E-5397-4CFD-8D8A-6FE58586A4DA}"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
        <p:nvSpPr>
          <p:cNvPr id="6" name="Slide Number Placeholder 5"/>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3798417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L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4" name="Date Placeholder 3"/>
          <p:cNvSpPr>
            <a:spLocks noGrp="1"/>
          </p:cNvSpPr>
          <p:nvPr>
            <p:ph type="dt" sz="half" idx="10"/>
          </p:nvPr>
        </p:nvSpPr>
        <p:spPr/>
        <p:txBody>
          <a:bodyPr/>
          <a:lstStyle/>
          <a:p>
            <a:fld id="{55036860-30C9-4DE2-9853-81EB81BC210D}"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
        <p:nvSpPr>
          <p:cNvPr id="6" name="Slide Number Placeholder 5"/>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4290246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L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4" name="Date Placeholder 3"/>
          <p:cNvSpPr>
            <a:spLocks noGrp="1"/>
          </p:cNvSpPr>
          <p:nvPr>
            <p:ph type="dt" sz="half" idx="10"/>
          </p:nvPr>
        </p:nvSpPr>
        <p:spPr/>
        <p:txBody>
          <a:bodyPr/>
          <a:lstStyle/>
          <a:p>
            <a:fld id="{10BCC7DD-9C86-404D-970D-23F88DB3DAF8}"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
        <p:nvSpPr>
          <p:cNvPr id="6" name="Slide Number Placeholder 5"/>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124087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L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
        <p:nvSpPr>
          <p:cNvPr id="6" name="Slide Number Placeholder 5"/>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1807057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L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870952-3C35-40AA-AFE9-928433C673A3}"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
        <p:nvSpPr>
          <p:cNvPr id="6" name="Slide Number Placeholder 5"/>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97374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L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5" name="Date Placeholder 4"/>
          <p:cNvSpPr>
            <a:spLocks noGrp="1"/>
          </p:cNvSpPr>
          <p:nvPr>
            <p:ph type="dt" sz="half" idx="10"/>
          </p:nvPr>
        </p:nvSpPr>
        <p:spPr/>
        <p:txBody>
          <a:bodyPr/>
          <a:lstStyle/>
          <a:p>
            <a:fld id="{6AFEBA10-5DF5-4935-B415-CC58A2D1E7C5}" type="datetime1">
              <a:rPr lang="en-US" smtClean="0"/>
              <a:t>2/21/2017</a:t>
            </a:fld>
            <a:endParaRPr lang="ar-LB"/>
          </a:p>
        </p:txBody>
      </p:sp>
      <p:sp>
        <p:nvSpPr>
          <p:cNvPr id="6" name="Footer Placeholder 5"/>
          <p:cNvSpPr>
            <a:spLocks noGrp="1"/>
          </p:cNvSpPr>
          <p:nvPr>
            <p:ph type="ftr" sz="quarter" idx="11"/>
          </p:nvPr>
        </p:nvSpPr>
        <p:spPr/>
        <p:txBody>
          <a:bodyPr/>
          <a:lstStyle/>
          <a:p>
            <a:r>
              <a:rPr lang="fr-FR" smtClean="0"/>
              <a:t>Dr Janane EL-KHOURY</a:t>
            </a:r>
            <a:endParaRPr lang="ar-LB"/>
          </a:p>
        </p:txBody>
      </p:sp>
      <p:sp>
        <p:nvSpPr>
          <p:cNvPr id="7" name="Slide Number Placeholder 6"/>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29118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L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7" name="Date Placeholder 6"/>
          <p:cNvSpPr>
            <a:spLocks noGrp="1"/>
          </p:cNvSpPr>
          <p:nvPr>
            <p:ph type="dt" sz="half" idx="10"/>
          </p:nvPr>
        </p:nvSpPr>
        <p:spPr/>
        <p:txBody>
          <a:bodyPr/>
          <a:lstStyle/>
          <a:p>
            <a:fld id="{700F30E1-C2AD-461A-B796-F2836BE87340}" type="datetime1">
              <a:rPr lang="en-US" smtClean="0"/>
              <a:t>2/21/2017</a:t>
            </a:fld>
            <a:endParaRPr lang="ar-LB"/>
          </a:p>
        </p:txBody>
      </p:sp>
      <p:sp>
        <p:nvSpPr>
          <p:cNvPr id="8" name="Footer Placeholder 7"/>
          <p:cNvSpPr>
            <a:spLocks noGrp="1"/>
          </p:cNvSpPr>
          <p:nvPr>
            <p:ph type="ftr" sz="quarter" idx="11"/>
          </p:nvPr>
        </p:nvSpPr>
        <p:spPr/>
        <p:txBody>
          <a:bodyPr/>
          <a:lstStyle/>
          <a:p>
            <a:r>
              <a:rPr lang="fr-FR" smtClean="0"/>
              <a:t>Dr Janane EL-KHOURY</a:t>
            </a:r>
            <a:endParaRPr lang="ar-LB"/>
          </a:p>
        </p:txBody>
      </p:sp>
      <p:sp>
        <p:nvSpPr>
          <p:cNvPr id="9" name="Slide Number Placeholder 8"/>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3680099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LB"/>
          </a:p>
        </p:txBody>
      </p:sp>
      <p:sp>
        <p:nvSpPr>
          <p:cNvPr id="3" name="Date Placeholder 2"/>
          <p:cNvSpPr>
            <a:spLocks noGrp="1"/>
          </p:cNvSpPr>
          <p:nvPr>
            <p:ph type="dt" sz="half" idx="10"/>
          </p:nvPr>
        </p:nvSpPr>
        <p:spPr/>
        <p:txBody>
          <a:bodyPr/>
          <a:lstStyle/>
          <a:p>
            <a:fld id="{5AD36D63-DEA0-42A0-A4D5-4A38FBD72D5A}" type="datetime1">
              <a:rPr lang="en-US" smtClean="0"/>
              <a:t>2/21/2017</a:t>
            </a:fld>
            <a:endParaRPr lang="ar-LB"/>
          </a:p>
        </p:txBody>
      </p:sp>
      <p:sp>
        <p:nvSpPr>
          <p:cNvPr id="4" name="Footer Placeholder 3"/>
          <p:cNvSpPr>
            <a:spLocks noGrp="1"/>
          </p:cNvSpPr>
          <p:nvPr>
            <p:ph type="ftr" sz="quarter" idx="11"/>
          </p:nvPr>
        </p:nvSpPr>
        <p:spPr/>
        <p:txBody>
          <a:bodyPr/>
          <a:lstStyle/>
          <a:p>
            <a:r>
              <a:rPr lang="fr-FR" smtClean="0"/>
              <a:t>Dr Janane EL-KHOURY</a:t>
            </a:r>
            <a:endParaRPr lang="ar-LB"/>
          </a:p>
        </p:txBody>
      </p:sp>
      <p:sp>
        <p:nvSpPr>
          <p:cNvPr id="5" name="Slide Number Placeholder 4"/>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1379700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452CEC-5001-4FD0-9BE7-9F1FBBCF11F4}" type="datetime1">
              <a:rPr lang="en-US" smtClean="0"/>
              <a:t>2/21/2017</a:t>
            </a:fld>
            <a:endParaRPr lang="ar-LB"/>
          </a:p>
        </p:txBody>
      </p:sp>
      <p:sp>
        <p:nvSpPr>
          <p:cNvPr id="3" name="Footer Placeholder 2"/>
          <p:cNvSpPr>
            <a:spLocks noGrp="1"/>
          </p:cNvSpPr>
          <p:nvPr>
            <p:ph type="ftr" sz="quarter" idx="11"/>
          </p:nvPr>
        </p:nvSpPr>
        <p:spPr/>
        <p:txBody>
          <a:bodyPr/>
          <a:lstStyle/>
          <a:p>
            <a:r>
              <a:rPr lang="fr-FR" smtClean="0"/>
              <a:t>Dr Janane EL-KHOURY</a:t>
            </a:r>
            <a:endParaRPr lang="ar-LB"/>
          </a:p>
        </p:txBody>
      </p:sp>
      <p:sp>
        <p:nvSpPr>
          <p:cNvPr id="4" name="Slide Number Placeholder 3"/>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1358893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L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9318F-05CB-46C6-AA73-795BF3AE54A1}" type="datetime1">
              <a:rPr lang="en-US" smtClean="0"/>
              <a:t>2/21/2017</a:t>
            </a:fld>
            <a:endParaRPr lang="ar-LB"/>
          </a:p>
        </p:txBody>
      </p:sp>
      <p:sp>
        <p:nvSpPr>
          <p:cNvPr id="6" name="Footer Placeholder 5"/>
          <p:cNvSpPr>
            <a:spLocks noGrp="1"/>
          </p:cNvSpPr>
          <p:nvPr>
            <p:ph type="ftr" sz="quarter" idx="11"/>
          </p:nvPr>
        </p:nvSpPr>
        <p:spPr/>
        <p:txBody>
          <a:bodyPr/>
          <a:lstStyle/>
          <a:p>
            <a:r>
              <a:rPr lang="fr-FR" smtClean="0"/>
              <a:t>Dr Janane EL-KHOURY</a:t>
            </a:r>
            <a:endParaRPr lang="ar-LB"/>
          </a:p>
        </p:txBody>
      </p:sp>
      <p:sp>
        <p:nvSpPr>
          <p:cNvPr id="7" name="Slide Number Placeholder 6"/>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2429681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L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L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81C98C-3533-4488-BACA-90993FAEADE3}" type="datetime1">
              <a:rPr lang="en-US" smtClean="0"/>
              <a:t>2/21/2017</a:t>
            </a:fld>
            <a:endParaRPr lang="ar-LB"/>
          </a:p>
        </p:txBody>
      </p:sp>
      <p:sp>
        <p:nvSpPr>
          <p:cNvPr id="6" name="Footer Placeholder 5"/>
          <p:cNvSpPr>
            <a:spLocks noGrp="1"/>
          </p:cNvSpPr>
          <p:nvPr>
            <p:ph type="ftr" sz="quarter" idx="11"/>
          </p:nvPr>
        </p:nvSpPr>
        <p:spPr/>
        <p:txBody>
          <a:bodyPr/>
          <a:lstStyle/>
          <a:p>
            <a:r>
              <a:rPr lang="fr-FR" smtClean="0"/>
              <a:t>Dr Janane EL-KHOURY</a:t>
            </a:r>
            <a:endParaRPr lang="ar-LB"/>
          </a:p>
        </p:txBody>
      </p:sp>
      <p:sp>
        <p:nvSpPr>
          <p:cNvPr id="7" name="Slide Number Placeholder 6"/>
          <p:cNvSpPr>
            <a:spLocks noGrp="1"/>
          </p:cNvSpPr>
          <p:nvPr>
            <p:ph type="sldNum" sz="quarter" idx="12"/>
          </p:nvPr>
        </p:nvSpPr>
        <p:spPr/>
        <p:txBody>
          <a:bodyPr/>
          <a:lstStyle/>
          <a:p>
            <a:fld id="{9FCBEC89-57D3-4745-8037-DDF5BBA71D5D}" type="slidenum">
              <a:rPr lang="ar-LB" smtClean="0"/>
              <a:t>‹#›</a:t>
            </a:fld>
            <a:endParaRPr lang="ar-LB"/>
          </a:p>
        </p:txBody>
      </p:sp>
    </p:spTree>
    <p:extLst>
      <p:ext uri="{BB962C8B-B14F-4D97-AF65-F5344CB8AC3E}">
        <p14:creationId xmlns:p14="http://schemas.microsoft.com/office/powerpoint/2010/main" val="349647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L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B"/>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3204CA7-1FB9-4630-B374-74C6D8E928E3}" type="datetime1">
              <a:rPr lang="en-US" smtClean="0"/>
              <a:t>2/21/2017</a:t>
            </a:fld>
            <a:endParaRPr lang="ar-L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fr-FR" smtClean="0"/>
              <a:t>Dr Janane EL-KHOURY</a:t>
            </a:r>
            <a:endParaRPr lang="ar-LB"/>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FCBEC89-57D3-4745-8037-DDF5BBA71D5D}" type="slidenum">
              <a:rPr lang="ar-LB" smtClean="0"/>
              <a:t>‹#›</a:t>
            </a:fld>
            <a:endParaRPr lang="ar-LB"/>
          </a:p>
        </p:txBody>
      </p:sp>
    </p:spTree>
    <p:extLst>
      <p:ext uri="{BB962C8B-B14F-4D97-AF65-F5344CB8AC3E}">
        <p14:creationId xmlns:p14="http://schemas.microsoft.com/office/powerpoint/2010/main" val="2166225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LB"/>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oury@ul.edu.lb" TargetMode="External"/><Relationship Id="rId2" Type="http://schemas.openxmlformats.org/officeDocument/2006/relationships/hyperlink" Target="mailto:janane-khouy@hot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rtl="0"/>
            <a:r>
              <a:rPr lang="en-US" sz="3000" b="1" dirty="0" smtClean="0"/>
              <a:t>Violent crimes in  the Middle East and in </a:t>
            </a:r>
            <a:r>
              <a:rPr lang="en-US" sz="3000" b="1" smtClean="0"/>
              <a:t>Lebanon during the last few </a:t>
            </a:r>
            <a:r>
              <a:rPr lang="en-US" sz="3000" b="1" dirty="0" smtClean="0"/>
              <a:t>years</a:t>
            </a:r>
            <a:r>
              <a:rPr lang="en-US" sz="3000" dirty="0"/>
              <a:t/>
            </a:r>
            <a:br>
              <a:rPr lang="en-US" sz="3000" dirty="0"/>
            </a:br>
            <a:endParaRPr lang="ar-LB" sz="3000" dirty="0"/>
          </a:p>
        </p:txBody>
      </p:sp>
      <p:sp>
        <p:nvSpPr>
          <p:cNvPr id="3" name="Subtitle 2"/>
          <p:cNvSpPr>
            <a:spLocks noGrp="1"/>
          </p:cNvSpPr>
          <p:nvPr>
            <p:ph type="subTitle" idx="1"/>
          </p:nvPr>
        </p:nvSpPr>
        <p:spPr/>
        <p:txBody>
          <a:bodyPr>
            <a:normAutofit/>
          </a:bodyPr>
          <a:lstStyle/>
          <a:p>
            <a:pPr algn="l"/>
            <a:r>
              <a:rPr lang="en-US" sz="2600" b="1" i="1" dirty="0" err="1" smtClean="0">
                <a:solidFill>
                  <a:srgbClr val="0070C0"/>
                </a:solidFill>
                <a:latin typeface="Sylfaen" panose="010A0502050306030303" pitchFamily="18" charset="0"/>
              </a:rPr>
              <a:t>Dr</a:t>
            </a:r>
            <a:r>
              <a:rPr lang="en-US" sz="2600" b="1" i="1" dirty="0" smtClean="0">
                <a:solidFill>
                  <a:srgbClr val="0070C0"/>
                </a:solidFill>
                <a:latin typeface="Sylfaen" panose="010A0502050306030303" pitchFamily="18" charset="0"/>
              </a:rPr>
              <a:t> </a:t>
            </a:r>
            <a:r>
              <a:rPr lang="en-US" sz="2600" b="1" i="1" dirty="0" err="1" smtClean="0">
                <a:solidFill>
                  <a:srgbClr val="0070C0"/>
                </a:solidFill>
                <a:latin typeface="Sylfaen" panose="010A0502050306030303" pitchFamily="18" charset="0"/>
              </a:rPr>
              <a:t>Janane</a:t>
            </a:r>
            <a:r>
              <a:rPr lang="en-US" sz="2600" b="1" i="1" dirty="0" smtClean="0">
                <a:solidFill>
                  <a:srgbClr val="0070C0"/>
                </a:solidFill>
                <a:latin typeface="Sylfaen" panose="010A0502050306030303" pitchFamily="18" charset="0"/>
              </a:rPr>
              <a:t> EL-KHOURY</a:t>
            </a:r>
          </a:p>
          <a:p>
            <a:pPr algn="l" rtl="0"/>
            <a:r>
              <a:rPr lang="en-US" sz="1600" b="1" dirty="0" smtClean="0">
                <a:solidFill>
                  <a:schemeClr val="tx1"/>
                </a:solidFill>
              </a:rPr>
              <a:t>Professor of International criminal Law</a:t>
            </a:r>
            <a:r>
              <a:rPr lang="ar-LB" sz="1600" b="1" dirty="0" smtClean="0">
                <a:solidFill>
                  <a:schemeClr val="tx1"/>
                </a:solidFill>
              </a:rPr>
              <a:t> </a:t>
            </a:r>
            <a:r>
              <a:rPr lang="en-US" sz="1600" b="1" dirty="0" smtClean="0">
                <a:solidFill>
                  <a:schemeClr val="tx1"/>
                </a:solidFill>
              </a:rPr>
              <a:t> - Beirut</a:t>
            </a:r>
            <a:endParaRPr lang="ar-LB" sz="1600" b="1" dirty="0" smtClean="0">
              <a:solidFill>
                <a:schemeClr val="tx1"/>
              </a:solidFill>
            </a:endParaRPr>
          </a:p>
          <a:p>
            <a:pPr algn="l"/>
            <a:r>
              <a:rPr lang="en-US" sz="1600" b="1" dirty="0" smtClean="0">
                <a:solidFill>
                  <a:schemeClr val="tx1"/>
                </a:solidFill>
              </a:rPr>
              <a:t>Chief of Legal Department at CIJ –Faculty of Law – Lebanese University</a:t>
            </a:r>
            <a:endParaRPr lang="ar-LB" sz="1600" b="1" dirty="0" smtClean="0">
              <a:solidFill>
                <a:schemeClr val="tx1"/>
              </a:solidFill>
            </a:endParaRPr>
          </a:p>
          <a:p>
            <a:pPr algn="l"/>
            <a:r>
              <a:rPr lang="en-US" sz="1600" b="1" dirty="0" smtClean="0">
                <a:solidFill>
                  <a:schemeClr val="tx1"/>
                </a:solidFill>
              </a:rPr>
              <a:t>Cell: +961 3 81 88 29</a:t>
            </a:r>
          </a:p>
          <a:p>
            <a:pPr algn="l"/>
            <a:r>
              <a:rPr lang="en-US" sz="1600" b="1" dirty="0" smtClean="0"/>
              <a:t>Email: </a:t>
            </a:r>
            <a:r>
              <a:rPr lang="en-US" sz="1600" b="1" dirty="0" smtClean="0">
                <a:hlinkClick r:id="rId2"/>
              </a:rPr>
              <a:t>janane-khouy@hotmail.com</a:t>
            </a:r>
            <a:r>
              <a:rPr lang="en-US" sz="1600" b="1" dirty="0" smtClean="0"/>
              <a:t>  ; </a:t>
            </a:r>
            <a:r>
              <a:rPr lang="en-US" sz="1600" b="1" dirty="0" smtClean="0">
                <a:hlinkClick r:id="rId3"/>
              </a:rPr>
              <a:t>jhoury@ul.edu.lb</a:t>
            </a:r>
            <a:endParaRPr lang="en-US" sz="1600" b="1" dirty="0" smtClean="0"/>
          </a:p>
          <a:p>
            <a:pPr algn="l"/>
            <a:endParaRPr lang="en-US" sz="1600" b="1" dirty="0" smtClean="0"/>
          </a:p>
          <a:p>
            <a:pPr algn="l"/>
            <a:endParaRPr lang="ar-LB" sz="1600" b="1" dirty="0"/>
          </a:p>
        </p:txBody>
      </p:sp>
      <p:sp>
        <p:nvSpPr>
          <p:cNvPr id="4" name="Date Placeholder 3"/>
          <p:cNvSpPr>
            <a:spLocks noGrp="1"/>
          </p:cNvSpPr>
          <p:nvPr>
            <p:ph type="dt" sz="half" idx="10"/>
          </p:nvPr>
        </p:nvSpPr>
        <p:spPr/>
        <p:txBody>
          <a:bodyPr/>
          <a:lstStyle/>
          <a:p>
            <a:fld id="{346DD997-51AE-4045-BDED-CFC07E92F550}" type="datetime1">
              <a:rPr lang="en-US" smtClean="0"/>
              <a:t>2/21/2017</a:t>
            </a:fld>
            <a:endParaRPr lang="ar-LB" dirty="0"/>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4255454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rtl="0"/>
            <a:r>
              <a:rPr lang="en-US" b="1" u="sng" dirty="0" smtClean="0"/>
              <a:t/>
            </a:r>
            <a:br>
              <a:rPr lang="en-US" b="1" u="sng" dirty="0" smtClean="0"/>
            </a:br>
            <a:r>
              <a:rPr lang="en-US" b="1" u="sng" dirty="0"/>
              <a:t/>
            </a:r>
            <a:br>
              <a:rPr lang="en-US" b="1" u="sng" dirty="0"/>
            </a:br>
            <a:r>
              <a:rPr lang="en-US" b="1" u="sng" dirty="0" smtClean="0"/>
              <a:t>II. </a:t>
            </a:r>
            <a:r>
              <a:rPr lang="en-US" sz="4000" b="1" u="sng" dirty="0" smtClean="0"/>
              <a:t>Social Impacts (I):</a:t>
            </a:r>
            <a:r>
              <a:rPr lang="en-US" sz="4000" u="sng" dirty="0" smtClean="0"/>
              <a:t/>
            </a:r>
            <a:br>
              <a:rPr lang="en-US" sz="4000" u="sng" dirty="0" smtClean="0"/>
            </a:br>
            <a:r>
              <a:rPr lang="ar-LB" sz="4000" dirty="0" smtClean="0"/>
              <a:t> </a:t>
            </a:r>
            <a:r>
              <a:rPr lang="en-US" sz="4000" dirty="0" smtClean="0"/>
              <a:t/>
            </a:r>
            <a:br>
              <a:rPr lang="en-US" sz="4000" dirty="0" smtClean="0"/>
            </a:br>
            <a:endParaRPr lang="ar-LB" sz="4000" dirty="0"/>
          </a:p>
        </p:txBody>
      </p:sp>
      <p:sp>
        <p:nvSpPr>
          <p:cNvPr id="3" name="Content Placeholder 2"/>
          <p:cNvSpPr>
            <a:spLocks noGrp="1"/>
          </p:cNvSpPr>
          <p:nvPr>
            <p:ph idx="1"/>
          </p:nvPr>
        </p:nvSpPr>
        <p:spPr/>
        <p:txBody>
          <a:bodyPr>
            <a:normAutofit fontScale="70000" lnSpcReduction="20000"/>
          </a:bodyPr>
          <a:lstStyle/>
          <a:p>
            <a:pPr algn="just" rtl="0"/>
            <a:r>
              <a:rPr lang="en-US" dirty="0" smtClean="0"/>
              <a:t>The </a:t>
            </a:r>
            <a:r>
              <a:rPr lang="en-US" dirty="0"/>
              <a:t>major challenges that we are facing in Lebanon is finding a radical remedy for the economic reality which we are living and which, as we all know, has increasingly become more aggravated and tragic in the presence of </a:t>
            </a:r>
            <a:r>
              <a:rPr lang="en-US" b="1" dirty="0">
                <a:solidFill>
                  <a:srgbClr val="FF0000"/>
                </a:solidFill>
              </a:rPr>
              <a:t>more</a:t>
            </a:r>
            <a:r>
              <a:rPr lang="en-US" dirty="0">
                <a:solidFill>
                  <a:srgbClr val="FF0000"/>
                </a:solidFill>
              </a:rPr>
              <a:t> </a:t>
            </a:r>
            <a:r>
              <a:rPr lang="en-US" b="1" dirty="0">
                <a:solidFill>
                  <a:srgbClr val="FF0000"/>
                </a:solidFill>
              </a:rPr>
              <a:t>than TWO MILLION displaced  Syrian persons</a:t>
            </a:r>
            <a:r>
              <a:rPr lang="en-US" dirty="0">
                <a:solidFill>
                  <a:srgbClr val="FF0000"/>
                </a:solidFill>
              </a:rPr>
              <a:t> </a:t>
            </a:r>
            <a:r>
              <a:rPr lang="en-US" dirty="0"/>
              <a:t>on its land</a:t>
            </a:r>
            <a:r>
              <a:rPr lang="en-US" dirty="0" smtClean="0"/>
              <a:t>.</a:t>
            </a:r>
          </a:p>
          <a:p>
            <a:pPr algn="just" rtl="0"/>
            <a:endParaRPr lang="en-US" dirty="0" smtClean="0"/>
          </a:p>
          <a:p>
            <a:pPr algn="just" rtl="0"/>
            <a:r>
              <a:rPr lang="en-US" dirty="0"/>
              <a:t>Remote marginalized areas in Lebanon are more exposed to criminality especially corruption, trafficking in human beings, drug use and dealing, terrorism, smuggling of migrants, execution of crimes on the field, joining gangs… </a:t>
            </a:r>
            <a:endParaRPr lang="en-US" dirty="0" smtClean="0"/>
          </a:p>
          <a:p>
            <a:pPr algn="just" rtl="0"/>
            <a:endParaRPr lang="en-US" dirty="0" smtClean="0"/>
          </a:p>
          <a:p>
            <a:pPr algn="just" rtl="0"/>
            <a:r>
              <a:rPr lang="en-US" dirty="0"/>
              <a:t>The decrease of the quality of life and the increase of the social costs; </a:t>
            </a:r>
          </a:p>
          <a:p>
            <a:pPr algn="just" rtl="0"/>
            <a:endParaRPr lang="en-US" dirty="0"/>
          </a:p>
          <a:p>
            <a:pPr algn="just" rtl="0"/>
            <a:r>
              <a:rPr lang="en-US" dirty="0"/>
              <a:t>The absence of equal rights in the distribution of wealth;</a:t>
            </a:r>
          </a:p>
          <a:p>
            <a:pPr algn="just" rtl="0"/>
            <a:endParaRPr lang="en-US" dirty="0"/>
          </a:p>
          <a:p>
            <a:pPr algn="just" rtl="0"/>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00598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b="1" u="sng" dirty="0" smtClean="0"/>
              <a:t>Social impacts (II)</a:t>
            </a:r>
            <a:r>
              <a:rPr lang="en-US" dirty="0" smtClean="0"/>
              <a:t>:</a:t>
            </a:r>
            <a:endParaRPr lang="ar-LB" dirty="0"/>
          </a:p>
        </p:txBody>
      </p:sp>
      <p:sp>
        <p:nvSpPr>
          <p:cNvPr id="3" name="Content Placeholder 2"/>
          <p:cNvSpPr>
            <a:spLocks noGrp="1"/>
          </p:cNvSpPr>
          <p:nvPr>
            <p:ph idx="1"/>
          </p:nvPr>
        </p:nvSpPr>
        <p:spPr/>
        <p:txBody>
          <a:bodyPr>
            <a:normAutofit fontScale="55000" lnSpcReduction="20000"/>
          </a:bodyPr>
          <a:lstStyle/>
          <a:p>
            <a:pPr marL="0" indent="0" algn="just" rtl="0">
              <a:buNone/>
            </a:pPr>
            <a:endParaRPr lang="ar-LB" dirty="0"/>
          </a:p>
          <a:p>
            <a:pPr algn="just" rtl="0"/>
            <a:r>
              <a:rPr lang="en-US" dirty="0"/>
              <a:t>The number of those who are subject to dangers is increasing; they represent the poor Lebanese people, the workers in the informal productive sectors, the socially excluded, the women, the disabled, the displaced, the minorities, the children and the elderly.  </a:t>
            </a:r>
          </a:p>
          <a:p>
            <a:pPr algn="just" rtl="0"/>
            <a:endParaRPr lang="en-US" dirty="0"/>
          </a:p>
          <a:p>
            <a:pPr algn="just" rtl="0"/>
            <a:r>
              <a:rPr lang="en-US" dirty="0"/>
              <a:t>The first and danger impact will be seen in </a:t>
            </a:r>
            <a:r>
              <a:rPr lang="en-US" b="1" u="sng" dirty="0"/>
              <a:t>the unemployment</a:t>
            </a:r>
            <a:r>
              <a:rPr lang="en-US" dirty="0"/>
              <a:t>:  </a:t>
            </a:r>
            <a:r>
              <a:rPr lang="en-US" b="1" dirty="0">
                <a:solidFill>
                  <a:srgbClr val="FF0000"/>
                </a:solidFill>
              </a:rPr>
              <a:t>More than 37% of the Lebanese youth are unemployed</a:t>
            </a:r>
            <a:r>
              <a:rPr lang="en-US" dirty="0"/>
              <a:t>, they are considered as time bombs for the future, because the idea of our indebted economy is engraved in their mind and they are firmly convinced that the state is indebted and it will be not able to provide a successful future for them</a:t>
            </a:r>
          </a:p>
          <a:p>
            <a:pPr algn="just" rtl="0"/>
            <a:endParaRPr lang="en-US" dirty="0"/>
          </a:p>
          <a:p>
            <a:pPr algn="just" rtl="0"/>
            <a:r>
              <a:rPr lang="en-US" dirty="0"/>
              <a:t>The individual economic situation and the economic society system play an important role in the constitution of criminal motives with the person who has the necessary readiness for such criminality, especially in the absence of a national strategy for an economic development that raises the socio-economic level of the individual and prepares job opportunities as an optimal means for preventing crimes</a:t>
            </a:r>
          </a:p>
          <a:p>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331274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The factors that feeds the criminal </a:t>
            </a:r>
            <a:r>
              <a:rPr lang="en-US" b="1" dirty="0" smtClean="0"/>
              <a:t>activitie</a:t>
            </a:r>
            <a:r>
              <a:rPr lang="en-US" dirty="0" smtClean="0"/>
              <a:t>s:</a:t>
            </a:r>
            <a:endParaRPr lang="ar-LB" dirty="0"/>
          </a:p>
        </p:txBody>
      </p:sp>
      <p:sp>
        <p:nvSpPr>
          <p:cNvPr id="3" name="Content Placeholder 2"/>
          <p:cNvSpPr>
            <a:spLocks noGrp="1"/>
          </p:cNvSpPr>
          <p:nvPr>
            <p:ph idx="1"/>
          </p:nvPr>
        </p:nvSpPr>
        <p:spPr/>
        <p:txBody>
          <a:bodyPr>
            <a:normAutofit fontScale="85000" lnSpcReduction="20000"/>
          </a:bodyPr>
          <a:lstStyle/>
          <a:p>
            <a:pPr algn="just" rtl="0"/>
            <a:r>
              <a:rPr lang="en-US" dirty="0"/>
              <a:t>In Lebanon, we are talking, (as jurists) in these days, about a "civilization crime", resulting from the immigration and the great emigration from the countryside to the city (Beirut). In general, the current century is "urban century"; approximately 70% of the populations are living in the </a:t>
            </a:r>
            <a:r>
              <a:rPr lang="en-US" dirty="0" smtClean="0"/>
              <a:t>Beirut, </a:t>
            </a:r>
            <a:r>
              <a:rPr lang="en-US" dirty="0"/>
              <a:t>leading to discharge inhabitants from the countryside and to establish a densely residential neighborhoods in cities and populated neighborhoods over which spread crimes, drugs, deviation and </a:t>
            </a:r>
            <a:r>
              <a:rPr lang="en-US" b="1" u="sng" dirty="0"/>
              <a:t>all types of illegal acts</a:t>
            </a:r>
            <a:r>
              <a:rPr lang="en-US" dirty="0"/>
              <a:t>. </a:t>
            </a:r>
            <a:endParaRPr lang="en-US" dirty="0" smtClean="0"/>
          </a:p>
          <a:p>
            <a:pPr algn="just" rtl="0"/>
            <a:r>
              <a:rPr lang="en-US" dirty="0" smtClean="0"/>
              <a:t>We </a:t>
            </a:r>
            <a:r>
              <a:rPr lang="en-US" dirty="0"/>
              <a:t>can add the deterioration of the urban environment where the crucial importance of the cultural and environmental security</a:t>
            </a:r>
            <a:r>
              <a:rPr lang="en-US" dirty="0" smtClean="0"/>
              <a:t>.</a:t>
            </a:r>
            <a:endParaRPr lang="en-US" dirty="0"/>
          </a:p>
          <a:p>
            <a:pPr algn="just"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971099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ar-LB" dirty="0"/>
          </a:p>
        </p:txBody>
      </p:sp>
      <p:sp>
        <p:nvSpPr>
          <p:cNvPr id="3" name="Content Placeholder 2"/>
          <p:cNvSpPr>
            <a:spLocks noGrp="1"/>
          </p:cNvSpPr>
          <p:nvPr>
            <p:ph idx="1"/>
          </p:nvPr>
        </p:nvSpPr>
        <p:spPr>
          <a:xfrm>
            <a:off x="457200" y="914400"/>
            <a:ext cx="8229600" cy="5440363"/>
          </a:xfrm>
        </p:spPr>
        <p:txBody>
          <a:bodyPr>
            <a:normAutofit fontScale="62500" lnSpcReduction="20000"/>
          </a:bodyPr>
          <a:lstStyle/>
          <a:p>
            <a:pPr lvl="0" algn="just" rtl="0"/>
            <a:r>
              <a:rPr lang="en-US" dirty="0"/>
              <a:t>The fast and wide spread of new commerce and market that lack precise legal organization; </a:t>
            </a:r>
          </a:p>
          <a:p>
            <a:pPr lvl="0" algn="just" rtl="0"/>
            <a:endParaRPr lang="en-US" dirty="0"/>
          </a:p>
          <a:p>
            <a:pPr lvl="0" algn="just" rtl="0"/>
            <a:r>
              <a:rPr lang="en-US" dirty="0"/>
              <a:t>The new technologies facilitate the choices available for “the consumers” and prosecution and investigations are hindered;</a:t>
            </a:r>
          </a:p>
          <a:p>
            <a:pPr lvl="0" algn="just" rtl="0"/>
            <a:endParaRPr lang="en-US" dirty="0"/>
          </a:p>
          <a:p>
            <a:pPr lvl="0" algn="just" rtl="0"/>
            <a:r>
              <a:rPr lang="en-US" dirty="0"/>
              <a:t>Some living standards are attractive because they are presumed to be better in another place in the absence of job opportunities;</a:t>
            </a:r>
          </a:p>
          <a:p>
            <a:pPr lvl="0" algn="just" rtl="0"/>
            <a:endParaRPr lang="en-US" dirty="0"/>
          </a:p>
          <a:p>
            <a:pPr lvl="0" algn="just" rtl="0"/>
            <a:r>
              <a:rPr lang="en-US" b="1" dirty="0"/>
              <a:t>Violence against women </a:t>
            </a:r>
            <a:r>
              <a:rPr lang="en-US" dirty="0"/>
              <a:t>and children, social decadence, political instability, substitute detention traditions, racism and partiality against foreign workers; </a:t>
            </a:r>
          </a:p>
          <a:p>
            <a:pPr lvl="0" algn="just" rtl="0"/>
            <a:endParaRPr lang="en-US" dirty="0"/>
          </a:p>
          <a:p>
            <a:pPr lvl="0" algn="just" rtl="0"/>
            <a:r>
              <a:rPr lang="en-US" dirty="0"/>
              <a:t>The strangest fact with trafficking in human beings is that its victims are very often sold and bought many times; most of the times, they are sold the first time by one of the members of their family for one purpose, which is material profit (as we have seen the same situation occurring  with  Syrian refugees);</a:t>
            </a:r>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3796183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ar-LB" sz="3000" b="1" u="sng" dirty="0" smtClean="0"/>
              <a:t/>
            </a:r>
            <a:br>
              <a:rPr lang="ar-LB" sz="3000" b="1" u="sng" dirty="0" smtClean="0"/>
            </a:br>
            <a:r>
              <a:rPr lang="en-US" sz="3000" b="1" u="sng" dirty="0" smtClean="0"/>
              <a:t>Cross </a:t>
            </a:r>
            <a:r>
              <a:rPr lang="en-US" sz="3000" b="1" u="sng" dirty="0"/>
              <a:t>border organized crimes</a:t>
            </a:r>
            <a:r>
              <a:rPr lang="en-US" sz="3000" dirty="0"/>
              <a:t>: </a:t>
            </a:r>
            <a:r>
              <a:rPr lang="en-US" sz="3000" b="1" dirty="0"/>
              <a:t>Between Reality and perspectives in Lebanon</a:t>
            </a:r>
            <a:r>
              <a:rPr lang="en-US" sz="3000" dirty="0"/>
              <a:t/>
            </a:r>
            <a:br>
              <a:rPr lang="en-US" sz="3000" dirty="0"/>
            </a:br>
            <a:endParaRPr lang="ar-LB" sz="3000" dirty="0"/>
          </a:p>
        </p:txBody>
      </p:sp>
      <p:sp>
        <p:nvSpPr>
          <p:cNvPr id="3" name="Content Placeholder 2"/>
          <p:cNvSpPr>
            <a:spLocks noGrp="1"/>
          </p:cNvSpPr>
          <p:nvPr>
            <p:ph idx="1"/>
          </p:nvPr>
        </p:nvSpPr>
        <p:spPr/>
        <p:txBody>
          <a:bodyPr>
            <a:normAutofit fontScale="70000" lnSpcReduction="20000"/>
          </a:bodyPr>
          <a:lstStyle/>
          <a:p>
            <a:pPr algn="just" rtl="0"/>
            <a:r>
              <a:rPr lang="en-US" dirty="0"/>
              <a:t>In short, we can say </a:t>
            </a:r>
            <a:r>
              <a:rPr lang="en-US" dirty="0" smtClean="0"/>
              <a:t>the crimes </a:t>
            </a:r>
            <a:r>
              <a:rPr lang="en-US" dirty="0"/>
              <a:t>are no longer local or international; there is now something that is called “globalization of crime”. </a:t>
            </a:r>
            <a:endParaRPr lang="en-US" dirty="0" smtClean="0"/>
          </a:p>
          <a:p>
            <a:pPr algn="just" rtl="0"/>
            <a:r>
              <a:rPr lang="en-US" dirty="0"/>
              <a:t>I would like to draw your attention to the need to talk about the illegitimate economy or the hidden economy; statistics have shown that the highest profits in Lebanon (as well in the world) come from illegitimate economies such as drug dealing and illegal trade weapons</a:t>
            </a:r>
            <a:r>
              <a:rPr lang="en-US" dirty="0" smtClean="0"/>
              <a:t>.</a:t>
            </a:r>
          </a:p>
          <a:p>
            <a:pPr algn="just" rtl="0"/>
            <a:r>
              <a:rPr lang="en-US" dirty="0" smtClean="0"/>
              <a:t> </a:t>
            </a:r>
            <a:r>
              <a:rPr lang="en-US" dirty="0"/>
              <a:t>The second highest profits come from trafficking of human being with its goals such as organs' trade. </a:t>
            </a:r>
            <a:endParaRPr lang="en-US" dirty="0" smtClean="0"/>
          </a:p>
          <a:p>
            <a:pPr algn="just" rtl="0"/>
            <a:r>
              <a:rPr lang="en-US" dirty="0" smtClean="0"/>
              <a:t>The </a:t>
            </a:r>
            <a:r>
              <a:rPr lang="en-US" dirty="0"/>
              <a:t>third comes from migrants smuggling; some criminal mafia paid big amount of money to own vessels in order to transport or smuggle illegal migrants. </a:t>
            </a:r>
          </a:p>
          <a:p>
            <a:pPr marL="0" indent="0" algn="just" rtl="0">
              <a:buNone/>
            </a:pPr>
            <a:r>
              <a:rPr lang="en-US" dirty="0" smtClean="0"/>
              <a:t> </a:t>
            </a:r>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080507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rtl="0"/>
            <a:r>
              <a:rPr lang="en-US" sz="3200" b="1" dirty="0"/>
              <a:t>Security Impact of the Syrian Crisis on </a:t>
            </a:r>
            <a:r>
              <a:rPr lang="en-US" sz="3200" b="1" dirty="0" smtClean="0"/>
              <a:t>Lebanon:</a:t>
            </a:r>
            <a:endParaRPr lang="ar-LB" sz="3200" b="1" dirty="0"/>
          </a:p>
        </p:txBody>
      </p:sp>
      <p:sp>
        <p:nvSpPr>
          <p:cNvPr id="3" name="Content Placeholder 2"/>
          <p:cNvSpPr>
            <a:spLocks noGrp="1"/>
          </p:cNvSpPr>
          <p:nvPr>
            <p:ph idx="1"/>
          </p:nvPr>
        </p:nvSpPr>
        <p:spPr/>
        <p:txBody>
          <a:bodyPr>
            <a:normAutofit fontScale="85000" lnSpcReduction="10000"/>
          </a:bodyPr>
          <a:lstStyle/>
          <a:p>
            <a:pPr algn="just" rtl="0"/>
            <a:r>
              <a:rPr lang="en-US" dirty="0">
                <a:latin typeface="Tahoma" panose="020B0604030504040204" pitchFamily="34" charset="0"/>
                <a:ea typeface="Tahoma" panose="020B0604030504040204" pitchFamily="34" charset="0"/>
                <a:cs typeface="Tahoma" panose="020B0604030504040204" pitchFamily="34" charset="0"/>
              </a:rPr>
              <a:t>The number of small crimes have increased by more than 60% since 2011. </a:t>
            </a:r>
          </a:p>
          <a:p>
            <a:pPr algn="just" rtl="0"/>
            <a:r>
              <a:rPr lang="en-US" dirty="0">
                <a:latin typeface="Tahoma" panose="020B0604030504040204" pitchFamily="34" charset="0"/>
                <a:ea typeface="Tahoma" panose="020B0604030504040204" pitchFamily="34" charset="0"/>
                <a:cs typeface="Tahoma" panose="020B0604030504040204" pitchFamily="34" charset="0"/>
              </a:rPr>
              <a:t>The Lebanese prisons have become over-crowded. </a:t>
            </a:r>
          </a:p>
          <a:p>
            <a:pPr algn="just" rtl="0"/>
            <a:r>
              <a:rPr lang="en-US" dirty="0">
                <a:latin typeface="Tahoma" panose="020B0604030504040204" pitchFamily="34" charset="0"/>
                <a:ea typeface="Tahoma" panose="020B0604030504040204" pitchFamily="34" charset="0"/>
                <a:cs typeface="Tahoma" panose="020B0604030504040204" pitchFamily="34" charset="0"/>
              </a:rPr>
              <a:t>26% of the population of Lebanese prisons are Syrians. </a:t>
            </a:r>
          </a:p>
          <a:p>
            <a:pPr algn="just" rtl="0"/>
            <a:r>
              <a:rPr lang="en-US" dirty="0">
                <a:latin typeface="Tahoma" panose="020B0604030504040204" pitchFamily="34" charset="0"/>
                <a:ea typeface="Tahoma" panose="020B0604030504040204" pitchFamily="34" charset="0"/>
                <a:cs typeface="Tahoma" panose="020B0604030504040204" pitchFamily="34" charset="0"/>
              </a:rPr>
              <a:t>Increase in Human Trafficking of Syrians and Palestinians from Syria. </a:t>
            </a:r>
          </a:p>
          <a:p>
            <a:pPr algn="just" rtl="0"/>
            <a:r>
              <a:rPr lang="en-US" dirty="0">
                <a:latin typeface="Tahoma" panose="020B0604030504040204" pitchFamily="34" charset="0"/>
                <a:ea typeface="Tahoma" panose="020B0604030504040204" pitchFamily="34" charset="0"/>
                <a:cs typeface="Tahoma" panose="020B0604030504040204" pitchFamily="34" charset="0"/>
              </a:rPr>
              <a:t>In August 2014, clashes erupted in East Lebanon between the Lebanese army and </a:t>
            </a:r>
            <a:r>
              <a:rPr lang="en-US" dirty="0" err="1">
                <a:latin typeface="Tahoma" panose="020B0604030504040204" pitchFamily="34" charset="0"/>
                <a:ea typeface="Tahoma" panose="020B0604030504040204" pitchFamily="34" charset="0"/>
                <a:cs typeface="Tahoma" panose="020B0604030504040204" pitchFamily="34" charset="0"/>
              </a:rPr>
              <a:t>Nusra</a:t>
            </a:r>
            <a:r>
              <a:rPr lang="en-US" dirty="0">
                <a:latin typeface="Tahoma" panose="020B0604030504040204" pitchFamily="34" charset="0"/>
                <a:ea typeface="Tahoma" panose="020B0604030504040204" pitchFamily="34" charset="0"/>
                <a:cs typeface="Tahoma" panose="020B0604030504040204" pitchFamily="34" charset="0"/>
              </a:rPr>
              <a:t> and ISIS groups that led to the kidnapping of 25 Lebanese soldiers and policemen.</a:t>
            </a:r>
            <a:endParaRPr lang="it-IT" dirty="0">
              <a:latin typeface="Tahoma" panose="020B0604030504040204" pitchFamily="34" charset="0"/>
              <a:ea typeface="Tahoma" panose="020B0604030504040204" pitchFamily="34" charset="0"/>
              <a:cs typeface="Tahoma" panose="020B0604030504040204" pitchFamily="34" charset="0"/>
            </a:endParaRPr>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650635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689"/>
            <a:ext cx="8229600" cy="1143000"/>
          </a:xfrm>
        </p:spPr>
        <p:txBody>
          <a:bodyPr>
            <a:normAutofit/>
          </a:bodyPr>
          <a:lstStyle/>
          <a:p>
            <a:pPr algn="l"/>
            <a:r>
              <a:rPr lang="en-US" sz="2500" b="1" u="sng" dirty="0"/>
              <a:t>International financial Crimes</a:t>
            </a:r>
            <a:r>
              <a:rPr lang="en-US" sz="2500" b="1" u="sng" dirty="0" smtClean="0"/>
              <a:t>:</a:t>
            </a:r>
            <a:br>
              <a:rPr lang="en-US" sz="2500" b="1" u="sng" dirty="0" smtClean="0"/>
            </a:br>
            <a:r>
              <a:rPr lang="en-US" sz="2500" b="1" u="sng" dirty="0" smtClean="0"/>
              <a:t>Money laundering</a:t>
            </a:r>
            <a:endParaRPr lang="ar-LB" sz="2500" b="1" u="sng" dirty="0"/>
          </a:p>
        </p:txBody>
      </p:sp>
      <p:sp>
        <p:nvSpPr>
          <p:cNvPr id="3" name="Content Placeholder 2"/>
          <p:cNvSpPr>
            <a:spLocks noGrp="1"/>
          </p:cNvSpPr>
          <p:nvPr>
            <p:ph idx="1"/>
          </p:nvPr>
        </p:nvSpPr>
        <p:spPr/>
        <p:txBody>
          <a:bodyPr>
            <a:normAutofit fontScale="77500" lnSpcReduction="20000"/>
          </a:bodyPr>
          <a:lstStyle/>
          <a:p>
            <a:pPr algn="just" rtl="0"/>
            <a:r>
              <a:rPr lang="en-US" dirty="0"/>
              <a:t>The best </a:t>
            </a:r>
            <a:r>
              <a:rPr lang="en-US" dirty="0" smtClean="0"/>
              <a:t>way for </a:t>
            </a:r>
            <a:r>
              <a:rPr lang="en-US" b="1" dirty="0"/>
              <a:t>hiding the proceeds of the criminal groups’ activities</a:t>
            </a:r>
            <a:r>
              <a:rPr lang="en-US" dirty="0"/>
              <a:t> </a:t>
            </a:r>
            <a:r>
              <a:rPr lang="en-US" dirty="0" smtClean="0"/>
              <a:t>is to follow </a:t>
            </a:r>
            <a:r>
              <a:rPr lang="en-US" b="1" u="sng" dirty="0"/>
              <a:t>money </a:t>
            </a:r>
            <a:r>
              <a:rPr lang="en-US" b="1" u="sng" dirty="0" smtClean="0"/>
              <a:t>laundering process</a:t>
            </a:r>
            <a:r>
              <a:rPr lang="en-US" b="1" dirty="0" smtClean="0"/>
              <a:t>.</a:t>
            </a:r>
            <a:r>
              <a:rPr lang="en-US" dirty="0" smtClean="0"/>
              <a:t> </a:t>
            </a:r>
          </a:p>
          <a:p>
            <a:pPr algn="just" rtl="0"/>
            <a:endParaRPr lang="en-US" dirty="0" smtClean="0"/>
          </a:p>
          <a:p>
            <a:pPr algn="just" rtl="0"/>
            <a:r>
              <a:rPr lang="en-US" dirty="0"/>
              <a:t>It was noted that terrorist organizations and organized criminal groups used rapidly evolving technologies to facilitate their criminal activities. Therefore the </a:t>
            </a:r>
            <a:r>
              <a:rPr lang="en-US" b="1" dirty="0"/>
              <a:t>c</a:t>
            </a:r>
            <a:r>
              <a:rPr lang="en-US" b="1" u="sng" dirty="0"/>
              <a:t>ybercrime</a:t>
            </a:r>
            <a:r>
              <a:rPr lang="en-US" dirty="0"/>
              <a:t> threatened economies, critical infrastructure, the credibility of institutions and social and cultural well-being.</a:t>
            </a:r>
          </a:p>
          <a:p>
            <a:pPr algn="just" rtl="0"/>
            <a:endParaRPr lang="en-US" dirty="0"/>
          </a:p>
          <a:p>
            <a:pPr algn="just" rtl="0"/>
            <a:r>
              <a:rPr lang="en-US" dirty="0" smtClean="0"/>
              <a:t>This </a:t>
            </a:r>
            <a:r>
              <a:rPr lang="en-US" dirty="0"/>
              <a:t>puts the realm of Lebanese laws in front of huge changes represented in the </a:t>
            </a:r>
            <a:r>
              <a:rPr lang="en-US" dirty="0" smtClean="0"/>
              <a:t>fighting of these cross border organized crimes and these international financial crimes.</a:t>
            </a:r>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668677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143000"/>
          </a:xfrm>
        </p:spPr>
        <p:txBody>
          <a:bodyPr>
            <a:noAutofit/>
          </a:bodyPr>
          <a:lstStyle/>
          <a:p>
            <a:pPr algn="l" rtl="0"/>
            <a:r>
              <a:rPr lang="en-US" sz="3200" b="1" u="sng" dirty="0" smtClean="0"/>
              <a:t>Terrorist crimes </a:t>
            </a:r>
            <a:br>
              <a:rPr lang="en-US" sz="3200" b="1" u="sng" dirty="0" smtClean="0"/>
            </a:br>
            <a:r>
              <a:rPr lang="en-US" sz="3200" b="1" u="sng" dirty="0" smtClean="0"/>
              <a:t>and the Lebanese experience</a:t>
            </a:r>
            <a:r>
              <a:rPr lang="en-US" sz="3200" dirty="0" smtClean="0"/>
              <a:t/>
            </a:r>
            <a:br>
              <a:rPr lang="en-US" sz="3200" dirty="0" smtClean="0"/>
            </a:br>
            <a:endParaRPr lang="ar-LB" sz="3200" dirty="0"/>
          </a:p>
        </p:txBody>
      </p:sp>
      <p:sp>
        <p:nvSpPr>
          <p:cNvPr id="3" name="Content Placeholder 2"/>
          <p:cNvSpPr>
            <a:spLocks noGrp="1"/>
          </p:cNvSpPr>
          <p:nvPr>
            <p:ph idx="1"/>
          </p:nvPr>
        </p:nvSpPr>
        <p:spPr/>
        <p:txBody>
          <a:bodyPr>
            <a:normAutofit fontScale="70000" lnSpcReduction="20000"/>
          </a:bodyPr>
          <a:lstStyle/>
          <a:p>
            <a:pPr algn="just" rtl="0"/>
            <a:r>
              <a:rPr lang="en-US" b="1" dirty="0" smtClean="0"/>
              <a:t>First</a:t>
            </a:r>
            <a:r>
              <a:rPr lang="en-US" b="1" dirty="0"/>
              <a:t>, we should not mix between criminal organizations and terrorist organizations</a:t>
            </a:r>
            <a:r>
              <a:rPr lang="en-US" dirty="0" smtClean="0"/>
              <a:t>.</a:t>
            </a:r>
          </a:p>
          <a:p>
            <a:pPr algn="just" rtl="0"/>
            <a:r>
              <a:rPr lang="en-US" dirty="0" smtClean="0"/>
              <a:t> </a:t>
            </a:r>
            <a:r>
              <a:rPr lang="en-US" dirty="0"/>
              <a:t>Definitions can be confusing and standards and limits can be varied, but there are still some divergences between “the organized crime world” and “the world of terrorism”, mainly the fact that </a:t>
            </a:r>
            <a:r>
              <a:rPr lang="en-US" b="1" dirty="0"/>
              <a:t>there is no common philosophy and there are no common goals or means</a:t>
            </a:r>
            <a:r>
              <a:rPr lang="en-US" dirty="0"/>
              <a:t>. </a:t>
            </a:r>
            <a:endParaRPr lang="en-US" dirty="0" smtClean="0"/>
          </a:p>
          <a:p>
            <a:pPr algn="just" rtl="0"/>
            <a:endParaRPr lang="en-US" dirty="0" smtClean="0"/>
          </a:p>
          <a:p>
            <a:pPr algn="just" rtl="0"/>
            <a:r>
              <a:rPr lang="en-US" dirty="0" smtClean="0"/>
              <a:t>Practically</a:t>
            </a:r>
            <a:r>
              <a:rPr lang="en-US" dirty="0"/>
              <a:t>, fighting terror crimes is one of the main challenges facing societies and states in our time. </a:t>
            </a:r>
            <a:endParaRPr lang="en-US" dirty="0" smtClean="0"/>
          </a:p>
          <a:p>
            <a:pPr algn="just" rtl="0"/>
            <a:endParaRPr lang="en-US" dirty="0" smtClean="0"/>
          </a:p>
          <a:p>
            <a:pPr algn="just" rtl="0"/>
            <a:r>
              <a:rPr lang="en-US" dirty="0" smtClean="0"/>
              <a:t>In </a:t>
            </a:r>
            <a:r>
              <a:rPr lang="en-US" dirty="0"/>
              <a:t>terms of international cooperation, Lebanon has adhered to many international treaties and conventions related to fighting terrorism.</a:t>
            </a:r>
          </a:p>
          <a:p>
            <a:pPr algn="just" rtl="0"/>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921387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44" y="0"/>
            <a:ext cx="8229600" cy="792162"/>
          </a:xfrm>
        </p:spPr>
        <p:txBody>
          <a:bodyPr vert="horz" lIns="91440" tIns="45720" rIns="91440" bIns="45720" rtlCol="1" anchor="ctr">
            <a:noAutofit/>
          </a:bodyPr>
          <a:lstStyle/>
          <a:p>
            <a:pPr algn="l" rtl="0"/>
            <a:r>
              <a:rPr lang="ar-LB" sz="3200" b="1" u="sng" dirty="0"/>
              <a:t/>
            </a:r>
            <a:br>
              <a:rPr lang="ar-LB" sz="3200" b="1" u="sng" dirty="0"/>
            </a:br>
            <a:r>
              <a:rPr lang="en-US" sz="3200" b="1" u="sng" dirty="0" smtClean="0"/>
              <a:t>Corruption</a:t>
            </a:r>
            <a:r>
              <a:rPr lang="en-US" sz="3200" b="1" u="sng" dirty="0"/>
              <a:t/>
            </a:r>
            <a:br>
              <a:rPr lang="en-US" sz="3200" b="1" u="sng" dirty="0"/>
            </a:br>
            <a:endParaRPr lang="ar-LB" sz="3200" b="1" u="sng" dirty="0"/>
          </a:p>
        </p:txBody>
      </p:sp>
      <p:sp>
        <p:nvSpPr>
          <p:cNvPr id="3" name="Content Placeholder 2"/>
          <p:cNvSpPr>
            <a:spLocks noGrp="1"/>
          </p:cNvSpPr>
          <p:nvPr>
            <p:ph idx="1"/>
          </p:nvPr>
        </p:nvSpPr>
        <p:spPr/>
        <p:txBody>
          <a:bodyPr>
            <a:normAutofit fontScale="77500" lnSpcReduction="20000"/>
          </a:bodyPr>
          <a:lstStyle/>
          <a:p>
            <a:pPr algn="just" rtl="0"/>
            <a:r>
              <a:rPr lang="en-US" dirty="0" smtClean="0"/>
              <a:t>In </a:t>
            </a:r>
            <a:r>
              <a:rPr lang="en-US" dirty="0"/>
              <a:t>addition to what precedes, </a:t>
            </a:r>
            <a:r>
              <a:rPr lang="en-US" dirty="0" smtClean="0"/>
              <a:t>Lebanon is facing another challenges:</a:t>
            </a:r>
          </a:p>
          <a:p>
            <a:pPr algn="just" rtl="0"/>
            <a:endParaRPr lang="en-US" dirty="0" smtClean="0"/>
          </a:p>
          <a:p>
            <a:pPr algn="just" rtl="0"/>
            <a:r>
              <a:rPr lang="en-US" b="1" dirty="0" smtClean="0"/>
              <a:t>food </a:t>
            </a:r>
            <a:r>
              <a:rPr lang="en-US" b="1" dirty="0"/>
              <a:t>poisoning through the illicit trade of unhealthy food items,</a:t>
            </a:r>
            <a:r>
              <a:rPr lang="en-US" dirty="0"/>
              <a:t> </a:t>
            </a:r>
            <a:endParaRPr lang="en-US" dirty="0" smtClean="0"/>
          </a:p>
          <a:p>
            <a:pPr algn="just" rtl="0"/>
            <a:endParaRPr lang="en-US" dirty="0" smtClean="0"/>
          </a:p>
          <a:p>
            <a:pPr algn="just" rtl="0"/>
            <a:r>
              <a:rPr lang="en-US" b="1" dirty="0" smtClean="0"/>
              <a:t>unsafe </a:t>
            </a:r>
            <a:r>
              <a:rPr lang="en-US" b="1" dirty="0"/>
              <a:t>medicines</a:t>
            </a:r>
            <a:r>
              <a:rPr lang="en-US" b="1" dirty="0" smtClean="0"/>
              <a:t>,</a:t>
            </a:r>
          </a:p>
          <a:p>
            <a:pPr algn="just" rtl="0"/>
            <a:endParaRPr lang="en-US" b="1" dirty="0" smtClean="0"/>
          </a:p>
          <a:p>
            <a:pPr algn="just" rtl="0"/>
            <a:r>
              <a:rPr lang="en-US" b="1" dirty="0" smtClean="0"/>
              <a:t>Illegal clinics and unlawful procedures…</a:t>
            </a:r>
          </a:p>
          <a:p>
            <a:pPr algn="just" rtl="0"/>
            <a:endParaRPr lang="en-US" b="1" dirty="0" smtClean="0"/>
          </a:p>
          <a:p>
            <a:pPr algn="just" rtl="0"/>
            <a:r>
              <a:rPr lang="en-US" b="1" dirty="0" smtClean="0"/>
              <a:t> </a:t>
            </a:r>
            <a:r>
              <a:rPr lang="en-US" b="1" dirty="0"/>
              <a:t>air and water pollution</a:t>
            </a:r>
            <a:r>
              <a:rPr lang="en-US" dirty="0"/>
              <a:t> threatening the lives and health of thousands of people, </a:t>
            </a:r>
            <a:r>
              <a:rPr lang="en-US" dirty="0" smtClean="0"/>
              <a:t>…. </a:t>
            </a:r>
          </a:p>
          <a:p>
            <a:pPr algn="just"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
        <p:nvSpPr>
          <p:cNvPr id="6" name="Rectangle 5"/>
          <p:cNvSpPr/>
          <p:nvPr/>
        </p:nvSpPr>
        <p:spPr>
          <a:xfrm>
            <a:off x="304800" y="762000"/>
            <a:ext cx="5867400" cy="369332"/>
          </a:xfrm>
          <a:prstGeom prst="rect">
            <a:avLst/>
          </a:prstGeom>
        </p:spPr>
        <p:txBody>
          <a:bodyPr wrap="square">
            <a:spAutoFit/>
          </a:bodyPr>
          <a:lstStyle/>
          <a:p>
            <a:pPr algn="l"/>
            <a:r>
              <a:rPr lang="en-US" b="1" u="sng" dirty="0"/>
              <a:t>as one of the tools for committing those crimes</a:t>
            </a:r>
            <a:endParaRPr lang="fr-FR" dirty="0"/>
          </a:p>
        </p:txBody>
      </p:sp>
    </p:spTree>
    <p:extLst>
      <p:ext uri="{BB962C8B-B14F-4D97-AF65-F5344CB8AC3E}">
        <p14:creationId xmlns:p14="http://schemas.microsoft.com/office/powerpoint/2010/main" val="1508290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2" y="2822"/>
            <a:ext cx="8229600" cy="1143000"/>
          </a:xfrm>
        </p:spPr>
        <p:txBody>
          <a:bodyPr/>
          <a:lstStyle/>
          <a:p>
            <a:pPr algn="l" rtl="0"/>
            <a:r>
              <a:rPr lang="en-US" sz="3200" b="1" u="sng" dirty="0" smtClean="0"/>
              <a:t>Trafficking</a:t>
            </a:r>
            <a:r>
              <a:rPr lang="en-US" b="1" u="sng" dirty="0" smtClean="0"/>
              <a:t> in persons</a:t>
            </a:r>
            <a:endParaRPr lang="ar-LB" dirty="0"/>
          </a:p>
        </p:txBody>
      </p:sp>
      <p:sp>
        <p:nvSpPr>
          <p:cNvPr id="3" name="Content Placeholder 2"/>
          <p:cNvSpPr>
            <a:spLocks noGrp="1"/>
          </p:cNvSpPr>
          <p:nvPr>
            <p:ph idx="1"/>
          </p:nvPr>
        </p:nvSpPr>
        <p:spPr/>
        <p:txBody>
          <a:bodyPr>
            <a:normAutofit fontScale="70000" lnSpcReduction="20000"/>
          </a:bodyPr>
          <a:lstStyle/>
          <a:p>
            <a:pPr algn="just" rtl="0"/>
            <a:r>
              <a:rPr lang="en-US" dirty="0" smtClean="0"/>
              <a:t>For </a:t>
            </a:r>
            <a:r>
              <a:rPr lang="en-US" dirty="0"/>
              <a:t>the </a:t>
            </a:r>
            <a:r>
              <a:rPr lang="en-US" b="1" u="sng" dirty="0"/>
              <a:t>Lebanese public opinion</a:t>
            </a:r>
            <a:r>
              <a:rPr lang="en-US" dirty="0"/>
              <a:t>, there are large categories of the civil society that have no clue about this kind of suffering. In addition to the lack of accurate statistics or data about this trafficking, maybe for many reasons: </a:t>
            </a:r>
            <a:endParaRPr lang="en-US" dirty="0" smtClean="0"/>
          </a:p>
          <a:p>
            <a:pPr algn="just" rtl="0"/>
            <a:endParaRPr lang="en-US" dirty="0"/>
          </a:p>
          <a:p>
            <a:pPr lvl="0" algn="just" rtl="0"/>
            <a:r>
              <a:rPr lang="en-US" dirty="0"/>
              <a:t>Those individuals are considered as people of a lower level social class</a:t>
            </a:r>
            <a:r>
              <a:rPr lang="en-US" dirty="0" smtClean="0"/>
              <a:t>;</a:t>
            </a:r>
          </a:p>
          <a:p>
            <a:pPr lvl="0" algn="just" rtl="0"/>
            <a:endParaRPr lang="en-US" dirty="0"/>
          </a:p>
          <a:p>
            <a:pPr lvl="0" algn="just" rtl="0"/>
            <a:r>
              <a:rPr lang="en-US" dirty="0"/>
              <a:t>The cultural and social taboos that prevent the Lebanese public opinion from discussing issues related to this traffic</a:t>
            </a:r>
            <a:r>
              <a:rPr lang="en-US" dirty="0" smtClean="0"/>
              <a:t>;</a:t>
            </a:r>
          </a:p>
          <a:p>
            <a:pPr lvl="0" algn="just" rtl="0"/>
            <a:endParaRPr lang="en-US" dirty="0"/>
          </a:p>
          <a:p>
            <a:pPr algn="just" rtl="0"/>
            <a:r>
              <a:rPr lang="en-US" dirty="0" smtClean="0"/>
              <a:t>The </a:t>
            </a:r>
            <a:r>
              <a:rPr lang="en-US" dirty="0"/>
              <a:t>employers </a:t>
            </a:r>
            <a:r>
              <a:rPr lang="en-US" dirty="0" smtClean="0"/>
              <a:t>abuse those </a:t>
            </a:r>
            <a:r>
              <a:rPr lang="en-US" dirty="0"/>
              <a:t>people by imprisoning female domestic workers in the houses, confiscating their passports, depriving them from the simplest means of communication such as telephone or mail, and subjecting them to physical abuse</a:t>
            </a:r>
            <a:r>
              <a:rPr lang="en-US" dirty="0" smtClean="0"/>
              <a:t>... </a:t>
            </a:r>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014745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600" b="1" u="sng" dirty="0" smtClean="0"/>
              <a:t>Content of the Lecture</a:t>
            </a:r>
            <a:r>
              <a:rPr lang="en-US" sz="3600" b="1" dirty="0" smtClean="0"/>
              <a:t>:</a:t>
            </a:r>
            <a:endParaRPr lang="ar-LB" sz="3600" b="1" dirty="0"/>
          </a:p>
        </p:txBody>
      </p:sp>
      <p:sp>
        <p:nvSpPr>
          <p:cNvPr id="3" name="Content Placeholder 2"/>
          <p:cNvSpPr>
            <a:spLocks noGrp="1"/>
          </p:cNvSpPr>
          <p:nvPr>
            <p:ph idx="1"/>
          </p:nvPr>
        </p:nvSpPr>
        <p:spPr/>
        <p:txBody>
          <a:bodyPr>
            <a:normAutofit fontScale="62500" lnSpcReduction="20000"/>
          </a:bodyPr>
          <a:lstStyle/>
          <a:p>
            <a:pPr algn="l" rtl="0"/>
            <a:r>
              <a:rPr lang="en-US" b="1" dirty="0" smtClean="0"/>
              <a:t>Overview</a:t>
            </a:r>
          </a:p>
          <a:p>
            <a:pPr algn="l" rtl="0"/>
            <a:endParaRPr lang="en-US" dirty="0"/>
          </a:p>
          <a:p>
            <a:pPr algn="l" rtl="0"/>
            <a:r>
              <a:rPr lang="en-US" b="1" dirty="0"/>
              <a:t>Lebanese security issues:</a:t>
            </a:r>
            <a:endParaRPr lang="en-US" dirty="0"/>
          </a:p>
          <a:p>
            <a:pPr algn="l" rtl="0"/>
            <a:r>
              <a:rPr lang="en-US" b="1" dirty="0"/>
              <a:t>Terrorist crimes and the Lebanese experience</a:t>
            </a:r>
          </a:p>
          <a:p>
            <a:pPr algn="l" rtl="0"/>
            <a:r>
              <a:rPr lang="en-US" b="1" dirty="0"/>
              <a:t>Violent crimes committing by the Terrorist Organizations in Lebanon</a:t>
            </a:r>
            <a:endParaRPr lang="en-US" dirty="0"/>
          </a:p>
          <a:p>
            <a:pPr algn="l" rtl="0"/>
            <a:r>
              <a:rPr lang="en-US" b="1" dirty="0" smtClean="0"/>
              <a:t>The </a:t>
            </a:r>
            <a:r>
              <a:rPr lang="en-US" b="1" dirty="0"/>
              <a:t>most important impacts of the violent crimes in Arab countries on Lebanese </a:t>
            </a:r>
            <a:r>
              <a:rPr lang="en-US" b="1" dirty="0" smtClean="0"/>
              <a:t>Situation </a:t>
            </a:r>
            <a:endParaRPr lang="en-US" dirty="0"/>
          </a:p>
          <a:p>
            <a:pPr lvl="0" algn="l" rtl="0"/>
            <a:r>
              <a:rPr lang="en-US" b="1" dirty="0"/>
              <a:t>Socio-Economic impacts, Security Impact, criminal impact, </a:t>
            </a:r>
            <a:endParaRPr lang="en-US" dirty="0"/>
          </a:p>
          <a:p>
            <a:pPr algn="l" rtl="0"/>
            <a:r>
              <a:rPr lang="en-US" b="1" dirty="0" smtClean="0"/>
              <a:t>factors </a:t>
            </a:r>
            <a:r>
              <a:rPr lang="en-US" b="1" dirty="0"/>
              <a:t>that feeds the criminal </a:t>
            </a:r>
            <a:r>
              <a:rPr lang="en-US" b="1" dirty="0" smtClean="0"/>
              <a:t>activities</a:t>
            </a:r>
            <a:endParaRPr lang="en-US" dirty="0"/>
          </a:p>
          <a:p>
            <a:pPr algn="l" rtl="0"/>
            <a:r>
              <a:rPr lang="en-US" b="1" dirty="0"/>
              <a:t>Cross border organized crimes: Between Reality and perspectives in Lebanon</a:t>
            </a:r>
            <a:endParaRPr lang="en-US" dirty="0"/>
          </a:p>
          <a:p>
            <a:pPr algn="l" rtl="0"/>
            <a:r>
              <a:rPr lang="en-US" b="1" dirty="0" smtClean="0"/>
              <a:t>Money </a:t>
            </a:r>
            <a:r>
              <a:rPr lang="en-US" b="1" dirty="0"/>
              <a:t>laundering</a:t>
            </a:r>
            <a:endParaRPr lang="en-US" dirty="0"/>
          </a:p>
          <a:p>
            <a:pPr algn="l" rtl="0"/>
            <a:endParaRPr lang="en-US" b="1" dirty="0" smtClean="0"/>
          </a:p>
          <a:p>
            <a:pPr algn="l" rtl="0"/>
            <a:r>
              <a:rPr lang="en-US" b="1" dirty="0" smtClean="0"/>
              <a:t>Conclusion </a:t>
            </a:r>
            <a:r>
              <a:rPr lang="en-US" b="1" dirty="0"/>
              <a:t>and </a:t>
            </a:r>
            <a:r>
              <a:rPr lang="en-US" b="1" dirty="0" smtClean="0"/>
              <a:t>suggestions</a:t>
            </a:r>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3538527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ar-LB" b="1" u="sng" dirty="0" smtClean="0"/>
              <a:t/>
            </a:r>
            <a:br>
              <a:rPr lang="ar-LB" b="1" u="sng" dirty="0" smtClean="0"/>
            </a:br>
            <a:r>
              <a:rPr lang="en-US" b="1" u="sng" dirty="0" smtClean="0"/>
              <a:t>Smuggling of migrants:</a:t>
            </a:r>
            <a:r>
              <a:rPr lang="en-US" dirty="0" smtClean="0"/>
              <a:t/>
            </a:r>
            <a:br>
              <a:rPr lang="en-US" dirty="0" smtClean="0"/>
            </a:br>
            <a:endParaRPr lang="ar-LB" dirty="0"/>
          </a:p>
        </p:txBody>
      </p:sp>
      <p:sp>
        <p:nvSpPr>
          <p:cNvPr id="3" name="Content Placeholder 2"/>
          <p:cNvSpPr>
            <a:spLocks noGrp="1"/>
          </p:cNvSpPr>
          <p:nvPr>
            <p:ph idx="1"/>
          </p:nvPr>
        </p:nvSpPr>
        <p:spPr/>
        <p:txBody>
          <a:bodyPr>
            <a:normAutofit fontScale="77500" lnSpcReduction="20000"/>
          </a:bodyPr>
          <a:lstStyle/>
          <a:p>
            <a:pPr algn="just" rtl="0"/>
            <a:r>
              <a:rPr lang="en-US" dirty="0" smtClean="0"/>
              <a:t>Lebanon </a:t>
            </a:r>
            <a:r>
              <a:rPr lang="en-US" dirty="0"/>
              <a:t>certainly faces smuggling of human beings especially migration from some Arab countries because of its geographical position on the Mediterranean which is at a crossroad between Asia and Europe. </a:t>
            </a:r>
            <a:endParaRPr lang="en-US" dirty="0" smtClean="0"/>
          </a:p>
          <a:p>
            <a:pPr algn="just" rtl="0"/>
            <a:endParaRPr lang="en-US" dirty="0" smtClean="0"/>
          </a:p>
          <a:p>
            <a:pPr algn="just" rtl="0"/>
            <a:r>
              <a:rPr lang="en-US" dirty="0" smtClean="0"/>
              <a:t>Smuggling </a:t>
            </a:r>
            <a:r>
              <a:rPr lang="en-US" dirty="0"/>
              <a:t>takes place by ferries or old boats, through the sea ports, the airport, the land borders and the clandestine </a:t>
            </a:r>
            <a:r>
              <a:rPr lang="en-US" dirty="0" smtClean="0"/>
              <a:t>crossings, </a:t>
            </a:r>
            <a:r>
              <a:rPr lang="en-US" dirty="0"/>
              <a:t>leaving vulnerable clandestine migrants dying in ship fridges or drowned in small boats</a:t>
            </a:r>
            <a:endParaRPr lang="en-US" dirty="0" smtClean="0"/>
          </a:p>
          <a:p>
            <a:pPr algn="just" rtl="0"/>
            <a:endParaRPr lang="en-US" dirty="0"/>
          </a:p>
          <a:p>
            <a:pPr algn="just" rtl="0"/>
            <a:r>
              <a:rPr lang="en-US" dirty="0"/>
              <a:t>In terms of prosecution and investigation, the Lebanese institutions cooperate </a:t>
            </a:r>
            <a:r>
              <a:rPr lang="en-US" dirty="0" smtClean="0"/>
              <a:t>at the national, regional and international levels.  </a:t>
            </a:r>
            <a:endParaRPr lang="en-US" dirty="0"/>
          </a:p>
          <a:p>
            <a:pPr algn="just"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32245674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ar-LB" b="1" u="sng" dirty="0" smtClean="0"/>
              <a:t/>
            </a:r>
            <a:br>
              <a:rPr lang="ar-LB" b="1" u="sng" dirty="0" smtClean="0"/>
            </a:br>
            <a:r>
              <a:rPr lang="en-US" b="1" u="sng" dirty="0" smtClean="0"/>
              <a:t>Drug trafficking</a:t>
            </a:r>
            <a:r>
              <a:rPr lang="en-US" dirty="0" smtClean="0"/>
              <a:t/>
            </a:r>
            <a:br>
              <a:rPr lang="en-US" dirty="0" smtClean="0"/>
            </a:br>
            <a:endParaRPr lang="ar-LB" dirty="0"/>
          </a:p>
        </p:txBody>
      </p:sp>
      <p:sp>
        <p:nvSpPr>
          <p:cNvPr id="3" name="Content Placeholder 2"/>
          <p:cNvSpPr>
            <a:spLocks noGrp="1"/>
          </p:cNvSpPr>
          <p:nvPr>
            <p:ph idx="1"/>
          </p:nvPr>
        </p:nvSpPr>
        <p:spPr/>
        <p:txBody>
          <a:bodyPr>
            <a:normAutofit fontScale="62500" lnSpcReduction="20000"/>
          </a:bodyPr>
          <a:lstStyle/>
          <a:p>
            <a:pPr algn="just" rtl="0"/>
            <a:r>
              <a:rPr lang="en-US" b="1" dirty="0" smtClean="0"/>
              <a:t>Drugs </a:t>
            </a:r>
            <a:r>
              <a:rPr lang="en-US" b="1" dirty="0"/>
              <a:t>also cause serious problems to our country especially to </a:t>
            </a:r>
            <a:r>
              <a:rPr lang="en-US" b="1" dirty="0" smtClean="0"/>
              <a:t> our state reputation  and the Lebanese people (especially the  youth men)</a:t>
            </a:r>
            <a:r>
              <a:rPr lang="en-US" dirty="0" smtClean="0"/>
              <a:t>. </a:t>
            </a:r>
          </a:p>
          <a:p>
            <a:pPr algn="l" rtl="0"/>
            <a:r>
              <a:rPr lang="en-US" b="1" dirty="0"/>
              <a:t>In its fight against </a:t>
            </a:r>
            <a:r>
              <a:rPr lang="en-US" dirty="0"/>
              <a:t>this phenomenon and engaged in the international cooperation, Lebanon adhered to the Vienna Convention of 1988 by virtue of Law No 426/95 and issued Law No 673/1998 related to narcotics and psychotropic substances which criminalizes the authors of money laundering operations that emanate from drug trafficking and punishes drug use as a misdemeanor and the other aspects of drug trafficking as crimes. </a:t>
            </a:r>
            <a:endParaRPr lang="en-US" dirty="0" smtClean="0"/>
          </a:p>
          <a:p>
            <a:pPr algn="l" rtl="0"/>
            <a:r>
              <a:rPr lang="en-US" dirty="0" smtClean="0"/>
              <a:t>The </a:t>
            </a:r>
            <a:r>
              <a:rPr lang="en-US" dirty="0"/>
              <a:t>Law has established the </a:t>
            </a:r>
            <a:r>
              <a:rPr lang="en-US" b="1" dirty="0"/>
              <a:t>Committee against drug addiction</a:t>
            </a:r>
            <a:r>
              <a:rPr lang="en-US" dirty="0"/>
              <a:t> in view of taking the necessary measures for providing care as well as automatic and compulsory treatment.   </a:t>
            </a:r>
          </a:p>
          <a:p>
            <a:pPr algn="l" rtl="0"/>
            <a:r>
              <a:rPr lang="en-US" dirty="0"/>
              <a:t>On the other hand, for the purpose of international cooperation, Lebanon has many agreements against illicit trafficking of drugs and psychotropic substances as well as their production, consumption and the associated crimes. It also participates in holding many local, Arab and international events. </a:t>
            </a:r>
          </a:p>
          <a:p>
            <a:pPr algn="just" rtl="0"/>
            <a:endParaRPr lang="en-US" dirty="0"/>
          </a:p>
          <a:p>
            <a:pPr algn="just"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6418212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u="sng" dirty="0" smtClean="0"/>
              <a:t>Conclusion and </a:t>
            </a:r>
            <a:r>
              <a:rPr lang="en-US" sz="3600" b="1" u="sng" smtClean="0"/>
              <a:t>future perspectives</a:t>
            </a:r>
            <a:r>
              <a:rPr lang="en-US" sz="3600" b="1" u="sng" dirty="0" smtClean="0"/>
              <a:t>:</a:t>
            </a:r>
            <a:endParaRPr lang="ar-LB" sz="3600" b="1" u="sng" dirty="0"/>
          </a:p>
        </p:txBody>
      </p:sp>
      <p:sp>
        <p:nvSpPr>
          <p:cNvPr id="3" name="Content Placeholder 2"/>
          <p:cNvSpPr>
            <a:spLocks noGrp="1"/>
          </p:cNvSpPr>
          <p:nvPr>
            <p:ph idx="1"/>
          </p:nvPr>
        </p:nvSpPr>
        <p:spPr/>
        <p:txBody>
          <a:bodyPr>
            <a:normAutofit fontScale="92500" lnSpcReduction="10000"/>
          </a:bodyPr>
          <a:lstStyle/>
          <a:p>
            <a:pPr algn="just" rtl="0"/>
            <a:r>
              <a:rPr lang="en-US" dirty="0" smtClean="0"/>
              <a:t>There </a:t>
            </a:r>
            <a:r>
              <a:rPr lang="en-US" dirty="0"/>
              <a:t>is an urgent need for following some </a:t>
            </a:r>
            <a:r>
              <a:rPr lang="en-US" b="1" dirty="0"/>
              <a:t>preventive strategies</a:t>
            </a:r>
            <a:r>
              <a:rPr lang="en-US" dirty="0"/>
              <a:t> in parallel with the drafting of laws to criminalize these activities, by excluding the bases for such crimes, i.e. an economic, social, cultural and intellectual integrated </a:t>
            </a:r>
            <a:r>
              <a:rPr lang="en-US" dirty="0" smtClean="0"/>
              <a:t>development…</a:t>
            </a:r>
          </a:p>
          <a:p>
            <a:pPr algn="just" rtl="0"/>
            <a:r>
              <a:rPr lang="en-US" dirty="0"/>
              <a:t>We can start with some suggestions for </a:t>
            </a:r>
            <a:r>
              <a:rPr lang="en-US" b="1" u="sng" dirty="0"/>
              <a:t>the political reform</a:t>
            </a:r>
            <a:r>
              <a:rPr lang="en-US" dirty="0"/>
              <a:t>: achieve the rule of law, supremacy of law, good governance and respect of the powers of the division principle.</a:t>
            </a:r>
          </a:p>
          <a:p>
            <a:pPr algn="just" rtl="0"/>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795190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Suggestions On the legal level:</a:t>
            </a:r>
            <a:endParaRPr lang="ar-LB" sz="3600" b="1" dirty="0"/>
          </a:p>
        </p:txBody>
      </p:sp>
      <p:sp>
        <p:nvSpPr>
          <p:cNvPr id="3" name="Content Placeholder 2"/>
          <p:cNvSpPr>
            <a:spLocks noGrp="1"/>
          </p:cNvSpPr>
          <p:nvPr>
            <p:ph idx="1"/>
          </p:nvPr>
        </p:nvSpPr>
        <p:spPr/>
        <p:txBody>
          <a:bodyPr>
            <a:normAutofit fontScale="77500" lnSpcReduction="20000"/>
          </a:bodyPr>
          <a:lstStyle/>
          <a:p>
            <a:pPr algn="just" rtl="0"/>
            <a:r>
              <a:rPr lang="en-US" b="1" dirty="0"/>
              <a:t>At the legal level</a:t>
            </a:r>
            <a:r>
              <a:rPr lang="en-US" dirty="0"/>
              <a:t>, there is a need for replacing the old criminal system with another one that is based on modern objective and procedural punitive rules, for criminalization, prosecution, investigation and punishment, including: </a:t>
            </a:r>
          </a:p>
          <a:p>
            <a:pPr algn="just" rtl="0"/>
            <a:endParaRPr lang="en-US" dirty="0"/>
          </a:p>
          <a:p>
            <a:pPr lvl="0" algn="just" rtl="0"/>
            <a:r>
              <a:rPr lang="en-US" b="1" dirty="0"/>
              <a:t>Fighting the funding of terrorism and imposing financial sanctions, and coordinating between the financial</a:t>
            </a:r>
            <a:r>
              <a:rPr lang="en-US" dirty="0"/>
              <a:t>, banking legislative and security forces and the officials on the local and international levels to intensify their severe measures to monitor the cash remittances and to dry up the sources of funding of terrorism in a way that does not hampers investment, commerce and the free flow of legal funds. </a:t>
            </a:r>
          </a:p>
          <a:p>
            <a:pPr algn="l"/>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8523856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LB"/>
          </a:p>
        </p:txBody>
      </p:sp>
      <p:sp>
        <p:nvSpPr>
          <p:cNvPr id="3" name="Content Placeholder 2"/>
          <p:cNvSpPr>
            <a:spLocks noGrp="1"/>
          </p:cNvSpPr>
          <p:nvPr>
            <p:ph idx="1"/>
          </p:nvPr>
        </p:nvSpPr>
        <p:spPr/>
        <p:txBody>
          <a:bodyPr>
            <a:normAutofit fontScale="62500" lnSpcReduction="20000"/>
          </a:bodyPr>
          <a:lstStyle/>
          <a:p>
            <a:pPr lvl="0" algn="just" rtl="0"/>
            <a:r>
              <a:rPr lang="en-US" dirty="0"/>
              <a:t>Consolidate border controls and close the roads to any kind of transnational crimes</a:t>
            </a:r>
            <a:r>
              <a:rPr lang="en-US" dirty="0" smtClean="0"/>
              <a:t>;</a:t>
            </a:r>
          </a:p>
          <a:p>
            <a:pPr lvl="0" algn="just" rtl="0"/>
            <a:endParaRPr lang="en-US" dirty="0"/>
          </a:p>
          <a:p>
            <a:pPr lvl="0" algn="just" rtl="0"/>
            <a:r>
              <a:rPr lang="en-US" dirty="0"/>
              <a:t>To promote the rule of law and good governance, and draft an internal integrated and specialized legislation</a:t>
            </a:r>
            <a:r>
              <a:rPr lang="en-US" dirty="0" smtClean="0"/>
              <a:t>;</a:t>
            </a:r>
          </a:p>
          <a:p>
            <a:pPr lvl="0" algn="just" rtl="0"/>
            <a:endParaRPr lang="en-US" dirty="0"/>
          </a:p>
          <a:p>
            <a:pPr lvl="0" algn="just" rtl="0"/>
            <a:r>
              <a:rPr lang="en-US" dirty="0"/>
              <a:t>To strengthen the capacity of the judicial system and to have special courts and prosecution offices to fight these kinds of crimes; </a:t>
            </a:r>
            <a:endParaRPr lang="en-US" dirty="0" smtClean="0"/>
          </a:p>
          <a:p>
            <a:pPr lvl="0" algn="just" rtl="0"/>
            <a:endParaRPr lang="en-US" dirty="0"/>
          </a:p>
          <a:p>
            <a:pPr lvl="0" algn="just" rtl="0"/>
            <a:r>
              <a:rPr lang="en-US" dirty="0"/>
              <a:t>To face any increase in the capacities of the crime perpetrators with similar increases in the capacities of the law enforcement agencies and criminal justice authorities, by providing technical assistance</a:t>
            </a:r>
            <a:r>
              <a:rPr lang="en-US" dirty="0" smtClean="0"/>
              <a:t>,</a:t>
            </a:r>
          </a:p>
          <a:p>
            <a:pPr lvl="0" algn="just" rtl="0"/>
            <a:endParaRPr lang="en-US" dirty="0"/>
          </a:p>
          <a:p>
            <a:pPr lvl="0" algn="just" rtl="0"/>
            <a:r>
              <a:rPr lang="en-US" dirty="0"/>
              <a:t>To promote the position of “</a:t>
            </a:r>
            <a:r>
              <a:rPr lang="en-US" b="1" dirty="0"/>
              <a:t>community policing</a:t>
            </a:r>
            <a:r>
              <a:rPr lang="en-US" dirty="0"/>
              <a:t>” and improve the performance of the police; </a:t>
            </a:r>
          </a:p>
          <a:p>
            <a:pPr algn="l"/>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404843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78" y="0"/>
            <a:ext cx="8229600" cy="1143000"/>
          </a:xfrm>
        </p:spPr>
        <p:txBody>
          <a:bodyPr>
            <a:normAutofit/>
          </a:bodyPr>
          <a:lstStyle/>
          <a:p>
            <a:pPr algn="l"/>
            <a:r>
              <a:rPr lang="en-US" sz="3600" b="1" u="sng" dirty="0" smtClean="0"/>
              <a:t>On the </a:t>
            </a:r>
            <a:r>
              <a:rPr lang="en-US" sz="3200" b="1" u="sng" dirty="0" smtClean="0"/>
              <a:t>socio-economic</a:t>
            </a:r>
            <a:r>
              <a:rPr lang="en-US" sz="3600" b="1" u="sng" dirty="0" smtClean="0"/>
              <a:t> level:</a:t>
            </a:r>
            <a:endParaRPr lang="ar-LB" sz="3600" b="1" u="sng" dirty="0"/>
          </a:p>
        </p:txBody>
      </p:sp>
      <p:sp>
        <p:nvSpPr>
          <p:cNvPr id="3" name="Content Placeholder 2"/>
          <p:cNvSpPr>
            <a:spLocks noGrp="1"/>
          </p:cNvSpPr>
          <p:nvPr>
            <p:ph idx="1"/>
          </p:nvPr>
        </p:nvSpPr>
        <p:spPr/>
        <p:txBody>
          <a:bodyPr>
            <a:normAutofit fontScale="55000" lnSpcReduction="20000"/>
          </a:bodyPr>
          <a:lstStyle/>
          <a:p>
            <a:pPr lvl="0" algn="just" rtl="0"/>
            <a:r>
              <a:rPr lang="en-US" dirty="0"/>
              <a:t>There is an urgent need of  adopting procedures and action plans aiming at reducing Lebanese unemployment by  creating job opportunities through projects; </a:t>
            </a:r>
            <a:endParaRPr lang="en-US" dirty="0" smtClean="0"/>
          </a:p>
          <a:p>
            <a:pPr lvl="0" algn="just" rtl="0"/>
            <a:endParaRPr lang="en-US" dirty="0"/>
          </a:p>
          <a:p>
            <a:pPr lvl="0" algn="just" rtl="0"/>
            <a:r>
              <a:rPr lang="en-US" dirty="0"/>
              <a:t>The economic growth should be generated by internal factors so that all Lebanese social categories will benefit from coming future</a:t>
            </a:r>
            <a:r>
              <a:rPr lang="en-US" dirty="0" smtClean="0"/>
              <a:t>;</a:t>
            </a:r>
          </a:p>
          <a:p>
            <a:pPr lvl="0" algn="just" rtl="0"/>
            <a:endParaRPr lang="en-US" dirty="0"/>
          </a:p>
          <a:p>
            <a:pPr lvl="0" algn="just" rtl="0"/>
            <a:r>
              <a:rPr lang="en-US" dirty="0"/>
              <a:t>Activating the local productive sectors, putting an end to waste and corruption and spending rationalization</a:t>
            </a:r>
            <a:r>
              <a:rPr lang="en-US" dirty="0" smtClean="0"/>
              <a:t>;</a:t>
            </a:r>
          </a:p>
          <a:p>
            <a:pPr lvl="0" algn="just" rtl="0"/>
            <a:endParaRPr lang="en-US" dirty="0" smtClean="0"/>
          </a:p>
          <a:p>
            <a:pPr algn="just" rtl="0"/>
            <a:r>
              <a:rPr lang="en-US" dirty="0"/>
              <a:t>Fighting squandering and </a:t>
            </a:r>
            <a:r>
              <a:rPr lang="en-US" dirty="0" smtClean="0"/>
              <a:t>corruption and </a:t>
            </a:r>
            <a:r>
              <a:rPr lang="en-US" dirty="0"/>
              <a:t>holding accountability and responsibility;</a:t>
            </a:r>
          </a:p>
          <a:p>
            <a:pPr lvl="0" algn="just" rtl="0"/>
            <a:endParaRPr lang="en-US" dirty="0"/>
          </a:p>
          <a:p>
            <a:pPr lvl="0" algn="just" rtl="0"/>
            <a:r>
              <a:rPr lang="en-US" dirty="0"/>
              <a:t>A</a:t>
            </a:r>
            <a:r>
              <a:rPr lang="en-US" dirty="0" smtClean="0"/>
              <a:t>dopting </a:t>
            </a:r>
            <a:r>
              <a:rPr lang="en-US" dirty="0"/>
              <a:t>transparency and activating the role of control systems;</a:t>
            </a:r>
          </a:p>
          <a:p>
            <a:pPr lvl="0" algn="just" rtl="0"/>
            <a:endParaRPr lang="en-US" dirty="0"/>
          </a:p>
          <a:p>
            <a:pPr algn="just" rtl="0"/>
            <a:r>
              <a:rPr lang="en-US" dirty="0" smtClean="0"/>
              <a:t>Lebanon </a:t>
            </a:r>
            <a:r>
              <a:rPr lang="en-US" dirty="0"/>
              <a:t>should work on such sectors i.e. electricity, infrastructure, transportation</a:t>
            </a:r>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543328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629400" cy="1143000"/>
          </a:xfrm>
        </p:spPr>
        <p:txBody>
          <a:bodyPr>
            <a:normAutofit fontScale="90000"/>
          </a:bodyPr>
          <a:lstStyle/>
          <a:p>
            <a:pPr algn="l"/>
            <a:r>
              <a:rPr lang="ar-LB" b="1" u="sng" dirty="0" smtClean="0"/>
              <a:t/>
            </a:r>
            <a:br>
              <a:rPr lang="ar-LB" b="1" u="sng" dirty="0" smtClean="0"/>
            </a:br>
            <a:r>
              <a:rPr lang="en-US" sz="2800" b="1" u="sng" dirty="0" smtClean="0"/>
              <a:t>on the cultural and intellectual level</a:t>
            </a:r>
            <a:r>
              <a:rPr lang="en-US" sz="2800" dirty="0" smtClean="0"/>
              <a:t>:</a:t>
            </a:r>
            <a:br>
              <a:rPr lang="en-US" sz="2800" dirty="0" smtClean="0"/>
            </a:br>
            <a:endParaRPr lang="ar-LB" sz="2800" dirty="0"/>
          </a:p>
        </p:txBody>
      </p:sp>
      <p:sp>
        <p:nvSpPr>
          <p:cNvPr id="3" name="Content Placeholder 2"/>
          <p:cNvSpPr>
            <a:spLocks noGrp="1"/>
          </p:cNvSpPr>
          <p:nvPr>
            <p:ph idx="1"/>
          </p:nvPr>
        </p:nvSpPr>
        <p:spPr/>
        <p:txBody>
          <a:bodyPr>
            <a:normAutofit fontScale="92500" lnSpcReduction="20000"/>
          </a:bodyPr>
          <a:lstStyle/>
          <a:p>
            <a:pPr algn="just" rtl="0"/>
            <a:r>
              <a:rPr lang="en-US" dirty="0" smtClean="0"/>
              <a:t>Dealing </a:t>
            </a:r>
            <a:r>
              <a:rPr lang="en-US" dirty="0"/>
              <a:t>with the </a:t>
            </a:r>
            <a:r>
              <a:rPr lang="en-US" b="1" u="sng" dirty="0"/>
              <a:t>personal factors </a:t>
            </a:r>
            <a:r>
              <a:rPr lang="en-US" dirty="0"/>
              <a:t>which lead to religious and terrorist extremism, and to criminal professionalism, which are the ideological, social, psychological and mental factors</a:t>
            </a:r>
            <a:r>
              <a:rPr lang="en-US" dirty="0" smtClean="0"/>
              <a:t>;</a:t>
            </a:r>
          </a:p>
          <a:p>
            <a:pPr algn="just" rtl="0"/>
            <a:endParaRPr lang="en-US" dirty="0" smtClean="0"/>
          </a:p>
          <a:p>
            <a:pPr lvl="0" algn="just" rtl="0"/>
            <a:r>
              <a:rPr lang="en-US" dirty="0" smtClean="0"/>
              <a:t>Dealing </a:t>
            </a:r>
            <a:r>
              <a:rPr lang="en-US" dirty="0"/>
              <a:t>with the </a:t>
            </a:r>
            <a:r>
              <a:rPr lang="en-US" b="1" dirty="0"/>
              <a:t>objective factors of terrorism</a:t>
            </a:r>
            <a:r>
              <a:rPr lang="en-US" dirty="0"/>
              <a:t>: (which are the cultural factors (ignorance), the economic factors (poverty, depression, unemployment and deprivation) and the social factors through balanced and renewable human </a:t>
            </a:r>
            <a:r>
              <a:rPr lang="en-US" dirty="0" smtClean="0"/>
              <a:t>development.</a:t>
            </a:r>
            <a:endParaRPr lang="en-US" dirty="0"/>
          </a:p>
          <a:p>
            <a:pPr algn="just"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546108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143000"/>
          </a:xfrm>
        </p:spPr>
        <p:txBody>
          <a:bodyPr/>
          <a:lstStyle/>
          <a:p>
            <a:pPr algn="l"/>
            <a:r>
              <a:rPr lang="en-US" sz="3200" b="1" u="sng" dirty="0" smtClean="0"/>
              <a:t>On a General level (I) :</a:t>
            </a:r>
            <a:endParaRPr lang="ar-LB" b="1" u="sng"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lvl="0" algn="just" rtl="0"/>
            <a:r>
              <a:rPr lang="en-US" dirty="0"/>
              <a:t>Consolidate border controls and close the roads to any kind of transnational crimes</a:t>
            </a:r>
            <a:r>
              <a:rPr lang="en-US" dirty="0" smtClean="0"/>
              <a:t>;</a:t>
            </a:r>
          </a:p>
          <a:p>
            <a:pPr lvl="0" algn="just" rtl="0"/>
            <a:endParaRPr lang="en-US" dirty="0"/>
          </a:p>
          <a:p>
            <a:pPr lvl="0" algn="just" rtl="0"/>
            <a:r>
              <a:rPr lang="en-US" dirty="0"/>
              <a:t>To promote the rule of law and good governance, and draft an internal integrated and specialized legislation</a:t>
            </a:r>
            <a:r>
              <a:rPr lang="en-US" dirty="0" smtClean="0"/>
              <a:t>;</a:t>
            </a:r>
          </a:p>
          <a:p>
            <a:pPr lvl="0" algn="just" rtl="0"/>
            <a:endParaRPr lang="en-US" dirty="0"/>
          </a:p>
          <a:p>
            <a:pPr lvl="0" algn="just" rtl="0"/>
            <a:r>
              <a:rPr lang="en-US" dirty="0"/>
              <a:t>To strengthen the capacity of the judicial system and to have special courts and prosecution offices to fight these kinds of crimes; </a:t>
            </a:r>
            <a:endParaRPr lang="en-US" dirty="0" smtClean="0"/>
          </a:p>
          <a:p>
            <a:pPr lvl="0" algn="just" rtl="0"/>
            <a:endParaRPr lang="en-US" dirty="0"/>
          </a:p>
          <a:p>
            <a:pPr lvl="0" algn="just" rtl="0"/>
            <a:r>
              <a:rPr lang="en-US" dirty="0"/>
              <a:t>To face any increase in the capacities of the crime perpetrators with similar increases in the capacities of the law enforcement agencies and criminal justice authorities, by providing technical assistance</a:t>
            </a:r>
            <a:r>
              <a:rPr lang="en-US" dirty="0" smtClean="0"/>
              <a:t>,</a:t>
            </a:r>
          </a:p>
          <a:p>
            <a:pPr lvl="0" algn="just" rtl="0"/>
            <a:endParaRPr lang="en-US" dirty="0"/>
          </a:p>
          <a:p>
            <a:pPr lvl="0" algn="just" rtl="0"/>
            <a:r>
              <a:rPr lang="en-US" dirty="0"/>
              <a:t>To promote the position of “</a:t>
            </a:r>
            <a:r>
              <a:rPr lang="en-US" b="1" dirty="0"/>
              <a:t>community policing</a:t>
            </a:r>
            <a:r>
              <a:rPr lang="en-US" dirty="0"/>
              <a:t>” and improve the performance of the police; </a:t>
            </a:r>
            <a:endParaRPr lang="en-US" dirty="0" smtClean="0"/>
          </a:p>
          <a:p>
            <a:pPr lvl="0" algn="just" rtl="0"/>
            <a:endParaRPr lang="en-US" dirty="0" smtClean="0"/>
          </a:p>
          <a:p>
            <a:pPr lvl="0" algn="just" rtl="0"/>
            <a:endParaRPr lang="en-US" dirty="0"/>
          </a:p>
          <a:p>
            <a:pPr lvl="0" algn="just" rtl="0"/>
            <a:endParaRPr lang="en-US" dirty="0"/>
          </a:p>
          <a:p>
            <a:pPr lvl="0" algn="just" rtl="0"/>
            <a:endParaRPr lang="en-US" dirty="0"/>
          </a:p>
          <a:p>
            <a:pPr algn="l"/>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5221317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u="sng" dirty="0"/>
              <a:t>On a General level (</a:t>
            </a:r>
            <a:r>
              <a:rPr lang="en-US" b="1" u="sng" dirty="0" smtClean="0"/>
              <a:t>II) </a:t>
            </a:r>
            <a:endParaRPr lang="ar-LB" dirty="0"/>
          </a:p>
        </p:txBody>
      </p:sp>
      <p:sp>
        <p:nvSpPr>
          <p:cNvPr id="3" name="Content Placeholder 2"/>
          <p:cNvSpPr>
            <a:spLocks noGrp="1"/>
          </p:cNvSpPr>
          <p:nvPr>
            <p:ph idx="1"/>
          </p:nvPr>
        </p:nvSpPr>
        <p:spPr/>
        <p:txBody>
          <a:bodyPr>
            <a:normAutofit fontScale="70000" lnSpcReduction="20000"/>
          </a:bodyPr>
          <a:lstStyle/>
          <a:p>
            <a:pPr lvl="0" algn="just" rtl="0"/>
            <a:r>
              <a:rPr lang="en-US" dirty="0"/>
              <a:t>Activating the role of the planning, statistics and funding systems through employing highly professional manpower and effective information networks</a:t>
            </a:r>
          </a:p>
          <a:p>
            <a:pPr algn="l"/>
            <a:endParaRPr lang="en-US" dirty="0"/>
          </a:p>
          <a:p>
            <a:pPr lvl="0" algn="just" rtl="0"/>
            <a:r>
              <a:rPr lang="en-US" dirty="0"/>
              <a:t>Adopt crime prevention policies. Designing public budgets rationally and transparently in order to reform the public finance sector and control the public expenditures;</a:t>
            </a:r>
          </a:p>
          <a:p>
            <a:pPr lvl="0" algn="just" rtl="0"/>
            <a:endParaRPr lang="en-US" dirty="0"/>
          </a:p>
          <a:p>
            <a:pPr lvl="0" algn="just" rtl="0"/>
            <a:r>
              <a:rPr lang="en-US" dirty="0"/>
              <a:t>Providing food security through activating, modernizing and stimulating agriculture, agricultural industry and irrigation projects.</a:t>
            </a:r>
          </a:p>
          <a:p>
            <a:pPr lvl="0" algn="just" rtl="0"/>
            <a:endParaRPr lang="en-US" dirty="0"/>
          </a:p>
          <a:p>
            <a:pPr lvl="0" algn="just" rtl="0"/>
            <a:r>
              <a:rPr lang="en-US" dirty="0"/>
              <a:t>Promoting technological and scientific knowledge</a:t>
            </a:r>
          </a:p>
          <a:p>
            <a:pPr marL="0" lvl="0" indent="0" algn="just" rtl="0">
              <a:buNone/>
            </a:pPr>
            <a:endParaRPr lang="en-US" dirty="0"/>
          </a:p>
          <a:p>
            <a:pPr lvl="0" algn="just" rtl="0"/>
            <a:r>
              <a:rPr lang="en-US" b="1" dirty="0"/>
              <a:t>Promoting activities that deal with marginalization and exclusion;</a:t>
            </a:r>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938325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LB"/>
          </a:p>
        </p:txBody>
      </p:sp>
      <p:sp>
        <p:nvSpPr>
          <p:cNvPr id="3" name="Content Placeholder 2"/>
          <p:cNvSpPr>
            <a:spLocks noGrp="1"/>
          </p:cNvSpPr>
          <p:nvPr>
            <p:ph idx="1"/>
          </p:nvPr>
        </p:nvSpPr>
        <p:spPr/>
        <p:txBody>
          <a:bodyPr/>
          <a:lstStyle/>
          <a:p>
            <a:pPr algn="ctr"/>
            <a:r>
              <a:rPr lang="en-US" dirty="0"/>
              <a:t>Many thanks for your attention</a:t>
            </a:r>
          </a:p>
          <a:p>
            <a:pPr algn="ctr"/>
            <a:endParaRPr lang="en-US" dirty="0" smtClean="0"/>
          </a:p>
          <a:p>
            <a:pPr algn="ctr" rtl="0"/>
            <a:r>
              <a:rPr lang="en-US" dirty="0" smtClean="0"/>
              <a:t>My </a:t>
            </a:r>
            <a:r>
              <a:rPr lang="en-US" dirty="0"/>
              <a:t>sincerest thanks </a:t>
            </a:r>
            <a:r>
              <a:rPr lang="en-US" dirty="0" smtClean="0"/>
              <a:t>to</a:t>
            </a:r>
          </a:p>
          <a:p>
            <a:pPr algn="ctr" rtl="0"/>
            <a:r>
              <a:rPr lang="en-US" dirty="0" smtClean="0"/>
              <a:t> Bucharest University, Zagreb University </a:t>
            </a:r>
          </a:p>
          <a:p>
            <a:pPr algn="ctr" rtl="0"/>
            <a:r>
              <a:rPr lang="en-US" dirty="0" smtClean="0"/>
              <a:t>and </a:t>
            </a:r>
            <a:r>
              <a:rPr lang="en-US" dirty="0" err="1" smtClean="0"/>
              <a:t>Dr</a:t>
            </a:r>
            <a:r>
              <a:rPr lang="en-US" dirty="0" smtClean="0"/>
              <a:t> Anne GETOS</a:t>
            </a:r>
          </a:p>
          <a:p>
            <a:pPr algn="l"/>
            <a:endParaRPr lang="en-US" dirty="0"/>
          </a:p>
          <a:p>
            <a:pPr algn="ctr" rtl="0"/>
            <a:r>
              <a:rPr lang="en-US" dirty="0"/>
              <a:t>Long live for your friend countries, </a:t>
            </a:r>
            <a:endParaRPr lang="en-US" dirty="0" smtClean="0"/>
          </a:p>
          <a:p>
            <a:pPr algn="l"/>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1057417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b="1" dirty="0" smtClean="0"/>
              <a:t>Overview</a:t>
            </a:r>
            <a:r>
              <a:rPr lang="en-US" dirty="0" smtClean="0"/>
              <a:t>:</a:t>
            </a:r>
            <a:endParaRPr lang="ar-LB" dirty="0"/>
          </a:p>
        </p:txBody>
      </p:sp>
      <p:sp>
        <p:nvSpPr>
          <p:cNvPr id="3" name="Content Placeholder 2"/>
          <p:cNvSpPr>
            <a:spLocks noGrp="1"/>
          </p:cNvSpPr>
          <p:nvPr>
            <p:ph idx="1"/>
          </p:nvPr>
        </p:nvSpPr>
        <p:spPr/>
        <p:txBody>
          <a:bodyPr>
            <a:normAutofit fontScale="85000" lnSpcReduction="20000"/>
          </a:bodyPr>
          <a:lstStyle/>
          <a:p>
            <a:pPr algn="just" rtl="0"/>
            <a:r>
              <a:rPr lang="en-US" dirty="0"/>
              <a:t>From the Stone Age till the Digital Age, the pillars have been changed but the spirit of the dominant powers has been mentioned; from the traditional terrorism to the electronic terrorism (Cyber-terrorism), the means has been developing but the human brain planning the instinct conflicts has been maintained. </a:t>
            </a:r>
            <a:endParaRPr lang="en-US" dirty="0" smtClean="0"/>
          </a:p>
          <a:p>
            <a:pPr algn="just" rtl="0"/>
            <a:r>
              <a:rPr lang="en-US" dirty="0" smtClean="0"/>
              <a:t>All </a:t>
            </a:r>
            <a:r>
              <a:rPr lang="en-US" dirty="0"/>
              <a:t>the way down to the 21</a:t>
            </a:r>
            <a:r>
              <a:rPr lang="en-US" baseline="30000" dirty="0"/>
              <a:t>st</a:t>
            </a:r>
            <a:r>
              <a:rPr lang="en-US" dirty="0"/>
              <a:t> century, where terrorism phenomenon is being quickly transformed, spread and branched, where its activities exacerbated in number and in type, thus becoming a global threat not only to the international peace and security as well to many states entities but also to the entire humanity security.</a:t>
            </a:r>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865620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sz="2000" dirty="0" smtClean="0"/>
              <a:t/>
            </a:r>
            <a:br>
              <a:rPr lang="en-US" sz="2000" dirty="0" smtClean="0"/>
            </a:br>
            <a:r>
              <a:rPr lang="en-US" sz="2000" dirty="0" smtClean="0"/>
              <a:t/>
            </a:r>
            <a:br>
              <a:rPr lang="en-US" sz="2000" dirty="0" smtClean="0"/>
            </a:br>
            <a:r>
              <a:rPr lang="en-US" sz="2000" dirty="0"/>
              <a:t/>
            </a:r>
            <a:br>
              <a:rPr lang="en-US" sz="2000" dirty="0"/>
            </a:br>
            <a:r>
              <a:rPr lang="en-US" sz="3300" dirty="0" smtClean="0"/>
              <a:t>The "Arab Spring", in all the Arab countries, is leaded by</a:t>
            </a:r>
            <a:r>
              <a:rPr lang="en-US" sz="3300" b="1" dirty="0" smtClean="0"/>
              <a:t> the Youth element…</a:t>
            </a:r>
            <a:br>
              <a:rPr lang="en-US" sz="3300" b="1" dirty="0" smtClean="0"/>
            </a:br>
            <a:r>
              <a:rPr lang="ar-LB" sz="3300" b="1" dirty="0" smtClean="0"/>
              <a:t/>
            </a:r>
            <a:br>
              <a:rPr lang="ar-LB" sz="3300" b="1" dirty="0" smtClean="0"/>
            </a:br>
            <a:endParaRPr lang="ar-LB" sz="3300" b="1" dirty="0"/>
          </a:p>
        </p:txBody>
      </p:sp>
      <p:sp>
        <p:nvSpPr>
          <p:cNvPr id="3" name="Content Placeholder 2"/>
          <p:cNvSpPr>
            <a:spLocks noGrp="1"/>
          </p:cNvSpPr>
          <p:nvPr>
            <p:ph idx="1"/>
          </p:nvPr>
        </p:nvSpPr>
        <p:spPr/>
        <p:txBody>
          <a:bodyPr>
            <a:normAutofit fontScale="85000" lnSpcReduction="20000"/>
          </a:bodyPr>
          <a:lstStyle/>
          <a:p>
            <a:pPr algn="just" rtl="0"/>
            <a:r>
              <a:rPr lang="en-US" dirty="0"/>
              <a:t>All the media say today that the Tunisian young man "ABOU LAAZIZI" is a public person for the ignited the Arab uprisings in 2011… who set himself on fire</a:t>
            </a:r>
            <a:r>
              <a:rPr lang="en-US" dirty="0" smtClean="0"/>
              <a:t>.</a:t>
            </a:r>
          </a:p>
          <a:p>
            <a:pPr marL="0" indent="0" algn="ctr" rtl="0">
              <a:buNone/>
            </a:pPr>
            <a:r>
              <a:rPr lang="en-US" b="1" dirty="0" smtClean="0"/>
              <a:t>Why </a:t>
            </a:r>
            <a:r>
              <a:rPr lang="en-US" b="1" dirty="0"/>
              <a:t>did he do so? </a:t>
            </a:r>
            <a:endParaRPr lang="en-US" b="1" dirty="0" smtClean="0"/>
          </a:p>
          <a:p>
            <a:pPr algn="just" rtl="0"/>
            <a:r>
              <a:rPr lang="en-US" dirty="0" smtClean="0"/>
              <a:t>This </a:t>
            </a:r>
            <a:r>
              <a:rPr lang="en-US" dirty="0"/>
              <a:t>question arose not because he could not meet the minister but in order to express </a:t>
            </a:r>
            <a:r>
              <a:rPr lang="en-US" b="1" u="sng" dirty="0"/>
              <a:t>the anger of Arab youth</a:t>
            </a:r>
            <a:r>
              <a:rPr lang="en-US" dirty="0"/>
              <a:t>, he was not just expressing himself, and he was expressing the Arab youth frustration as a result of unemployment, marginalization and incapacity to achieve higher education, instability, and uncertainty of the better future for them and for their children … That what is </a:t>
            </a:r>
            <a:r>
              <a:rPr lang="en-US" dirty="0" smtClean="0"/>
              <a:t>pushed </a:t>
            </a:r>
            <a:r>
              <a:rPr lang="en-US" dirty="0"/>
              <a:t>them to the streets…</a:t>
            </a:r>
          </a:p>
          <a:p>
            <a:pPr algn="l"/>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790893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1196" y="548679"/>
            <a:ext cx="3502732" cy="3053333"/>
          </a:xfrm>
        </p:spPr>
        <p:txBody>
          <a:bodyPr>
            <a:normAutofit/>
          </a:bodyPr>
          <a:lstStyle/>
          <a:p>
            <a:pPr algn="ctr"/>
            <a:r>
              <a:rPr lang="en-US" sz="25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Why Syrians leaves the regional host countries for Lebanon and other countries ?</a:t>
            </a:r>
            <a:endParaRPr lang="it-IT" sz="25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7" name="CasellaDiTesto 6"/>
          <p:cNvSpPr txBox="1"/>
          <p:nvPr/>
        </p:nvSpPr>
        <p:spPr>
          <a:xfrm>
            <a:off x="467544" y="3789040"/>
            <a:ext cx="8136904" cy="1938992"/>
          </a:xfrm>
          <a:prstGeom prst="rect">
            <a:avLst/>
          </a:prstGeom>
          <a:ln w="12700"/>
          <a:effectLst>
            <a:glow rad="1397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marL="457200" lvl="0" indent="-457200" algn="l" rtl="0">
              <a:buFont typeface="Arial" panose="020B0604020202020204" pitchFamily="34" charset="0"/>
              <a:buChar char="•"/>
            </a:pPr>
            <a:r>
              <a:rPr lang="en-US" sz="2000" i="1" dirty="0">
                <a:latin typeface="Tahoma" panose="020B0604030504040204" pitchFamily="34" charset="0"/>
                <a:ea typeface="Tahoma" panose="020B0604030504040204" pitchFamily="34" charset="0"/>
                <a:cs typeface="Tahoma" panose="020B0604030504040204" pitchFamily="34" charset="0"/>
              </a:rPr>
              <a:t>Increasing loss of hope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they </a:t>
            </a:r>
            <a:r>
              <a:rPr lang="en-US" sz="2000" dirty="0">
                <a:latin typeface="Tahoma" panose="020B0604030504040204" pitchFamily="34" charset="0"/>
                <a:ea typeface="Tahoma" panose="020B0604030504040204" pitchFamily="34" charset="0"/>
                <a:cs typeface="Tahoma" panose="020B0604030504040204" pitchFamily="34" charset="0"/>
              </a:rPr>
              <a:t>can return home. </a:t>
            </a:r>
            <a:endParaRPr lang="it-IT" sz="2000" dirty="0">
              <a:latin typeface="Tahoma" panose="020B0604030504040204" pitchFamily="34" charset="0"/>
              <a:ea typeface="Tahoma" panose="020B0604030504040204" pitchFamily="34" charset="0"/>
              <a:cs typeface="Tahoma" panose="020B0604030504040204" pitchFamily="34" charset="0"/>
            </a:endParaRPr>
          </a:p>
          <a:p>
            <a:pPr marL="457200" lvl="0" indent="-457200" algn="l" rtl="0">
              <a:buFont typeface="Arial" panose="020B0604020202020204" pitchFamily="34" charset="0"/>
              <a:buChar char="•"/>
            </a:pPr>
            <a:r>
              <a:rPr lang="en-US" sz="2000" i="1" dirty="0">
                <a:latin typeface="Tahoma" panose="020B0604030504040204" pitchFamily="34" charset="0"/>
                <a:ea typeface="Tahoma" panose="020B0604030504040204" pitchFamily="34" charset="0"/>
                <a:cs typeface="Tahoma" panose="020B0604030504040204" pitchFamily="34" charset="0"/>
              </a:rPr>
              <a:t>Deepening </a:t>
            </a:r>
            <a:r>
              <a:rPr lang="en-US" sz="2000" i="1" dirty="0" smtClean="0">
                <a:latin typeface="Tahoma" panose="020B0604030504040204" pitchFamily="34" charset="0"/>
                <a:ea typeface="Tahoma" panose="020B0604030504040204" pitchFamily="34" charset="0"/>
                <a:cs typeface="Tahoma" panose="020B0604030504040204" pitchFamily="34" charset="0"/>
              </a:rPr>
              <a:t>poverty</a:t>
            </a:r>
          </a:p>
          <a:p>
            <a:pPr marL="457200" lvl="0" indent="-457200" algn="l" rtl="0">
              <a:buFont typeface="Arial" panose="020B0604020202020204" pitchFamily="34" charset="0"/>
              <a:buChar char="•"/>
            </a:pPr>
            <a:r>
              <a:rPr lang="en-US" sz="2000" i="1" dirty="0" smtClean="0">
                <a:latin typeface="Tahoma" panose="020B0604030504040204" pitchFamily="34" charset="0"/>
                <a:ea typeface="Tahoma" panose="020B0604030504040204" pitchFamily="34" charset="0"/>
                <a:cs typeface="Tahoma" panose="020B0604030504040204" pitchFamily="34" charset="0"/>
              </a:rPr>
              <a:t>Difficult </a:t>
            </a:r>
            <a:r>
              <a:rPr lang="en-US" sz="2000" i="1" dirty="0">
                <a:latin typeface="Tahoma" panose="020B0604030504040204" pitchFamily="34" charset="0"/>
                <a:ea typeface="Tahoma" panose="020B0604030504040204" pitchFamily="34" charset="0"/>
                <a:cs typeface="Tahoma" panose="020B0604030504040204" pitchFamily="34" charset="0"/>
              </a:rPr>
              <a:t>access to </a:t>
            </a:r>
            <a:r>
              <a:rPr lang="en-US" sz="2000" i="1" dirty="0" smtClean="0">
                <a:latin typeface="Tahoma" panose="020B0604030504040204" pitchFamily="34" charset="0"/>
                <a:ea typeface="Tahoma" panose="020B0604030504040204" pitchFamily="34" charset="0"/>
                <a:cs typeface="Tahoma" panose="020B0604030504040204" pitchFamily="34" charset="0"/>
              </a:rPr>
              <a:t>work</a:t>
            </a:r>
            <a:endParaRPr lang="it-IT" sz="2000" dirty="0">
              <a:latin typeface="Tahoma" panose="020B0604030504040204" pitchFamily="34" charset="0"/>
              <a:ea typeface="Tahoma" panose="020B0604030504040204" pitchFamily="34" charset="0"/>
              <a:cs typeface="Tahoma" panose="020B0604030504040204" pitchFamily="34" charset="0"/>
            </a:endParaRPr>
          </a:p>
          <a:p>
            <a:pPr marL="457200" lvl="0" indent="-457200" algn="l" rtl="0">
              <a:buFont typeface="Arial" panose="020B0604020202020204" pitchFamily="34" charset="0"/>
              <a:buChar char="•"/>
            </a:pPr>
            <a:r>
              <a:rPr lang="en-US" sz="2000" i="1" dirty="0">
                <a:latin typeface="Tahoma" panose="020B0604030504040204" pitchFamily="34" charset="0"/>
                <a:ea typeface="Tahoma" panose="020B0604030504040204" pitchFamily="34" charset="0"/>
                <a:cs typeface="Tahoma" panose="020B0604030504040204" pitchFamily="34" charset="0"/>
              </a:rPr>
              <a:t>Aid and healthcare </a:t>
            </a:r>
            <a:r>
              <a:rPr lang="en-US" sz="2000" i="1" dirty="0" smtClean="0">
                <a:latin typeface="Tahoma" panose="020B0604030504040204" pitchFamily="34" charset="0"/>
                <a:ea typeface="Tahoma" panose="020B0604030504040204" pitchFamily="34" charset="0"/>
                <a:cs typeface="Tahoma" panose="020B0604030504040204" pitchFamily="34" charset="0"/>
              </a:rPr>
              <a:t>shortfalls</a:t>
            </a:r>
          </a:p>
          <a:p>
            <a:pPr marL="457200" lvl="0" indent="-457200" algn="l" rtl="0">
              <a:buFont typeface="Arial" panose="020B0604020202020204" pitchFamily="34" charset="0"/>
              <a:buChar char="•"/>
            </a:pPr>
            <a:r>
              <a:rPr lang="en-US" sz="2000" i="1" dirty="0" smtClean="0">
                <a:latin typeface="Tahoma" panose="020B0604030504040204" pitchFamily="34" charset="0"/>
                <a:ea typeface="Tahoma" panose="020B0604030504040204" pitchFamily="34" charset="0"/>
                <a:cs typeface="Tahoma" panose="020B0604030504040204" pitchFamily="34" charset="0"/>
              </a:rPr>
              <a:t>Difficulties </a:t>
            </a:r>
            <a:r>
              <a:rPr lang="en-US" sz="2000" i="1" dirty="0">
                <a:latin typeface="Tahoma" panose="020B0604030504040204" pitchFamily="34" charset="0"/>
                <a:ea typeface="Tahoma" panose="020B0604030504040204" pitchFamily="34" charset="0"/>
                <a:cs typeface="Tahoma" panose="020B0604030504040204" pitchFamily="34" charset="0"/>
              </a:rPr>
              <a:t>in renewing legal residency in Lebanon and </a:t>
            </a:r>
            <a:r>
              <a:rPr lang="en-US" sz="2000" i="1" dirty="0" smtClean="0">
                <a:latin typeface="Tahoma" panose="020B0604030504040204" pitchFamily="34" charset="0"/>
                <a:ea typeface="Tahoma" panose="020B0604030504040204" pitchFamily="34" charset="0"/>
                <a:cs typeface="Tahoma" panose="020B0604030504040204" pitchFamily="34" charset="0"/>
              </a:rPr>
              <a:t>Jordan</a:t>
            </a:r>
            <a:endParaRPr lang="it-IT" sz="2000" dirty="0" smtClean="0">
              <a:latin typeface="Tahoma" panose="020B0604030504040204" pitchFamily="34" charset="0"/>
              <a:ea typeface="Tahoma" panose="020B0604030504040204" pitchFamily="34" charset="0"/>
              <a:cs typeface="Tahoma" panose="020B0604030504040204" pitchFamily="34" charset="0"/>
            </a:endParaRPr>
          </a:p>
          <a:p>
            <a:pPr marL="457200" lvl="0" indent="-457200" algn="l" rtl="0">
              <a:buFont typeface="Arial" panose="020B0604020202020204" pitchFamily="34" charset="0"/>
              <a:buChar char="•"/>
            </a:pPr>
            <a:r>
              <a:rPr lang="en-US" sz="2000" i="1" dirty="0" smtClean="0">
                <a:latin typeface="Tahoma" panose="020B0604030504040204" pitchFamily="34" charset="0"/>
                <a:ea typeface="Tahoma" panose="020B0604030504040204" pitchFamily="34" charset="0"/>
                <a:cs typeface="Tahoma" panose="020B0604030504040204" pitchFamily="34" charset="0"/>
              </a:rPr>
              <a:t>Scarce </a:t>
            </a:r>
            <a:r>
              <a:rPr lang="en-US" sz="2000" i="1" dirty="0">
                <a:latin typeface="Tahoma" panose="020B0604030504040204" pitchFamily="34" charset="0"/>
                <a:ea typeface="Tahoma" panose="020B0604030504040204" pitchFamily="34" charset="0"/>
                <a:cs typeface="Tahoma" panose="020B0604030504040204" pitchFamily="34" charset="0"/>
              </a:rPr>
              <a:t>education </a:t>
            </a:r>
            <a:r>
              <a:rPr lang="en-US" sz="2000" i="1" dirty="0" smtClean="0">
                <a:latin typeface="Tahoma" panose="020B0604030504040204" pitchFamily="34" charset="0"/>
                <a:ea typeface="Tahoma" panose="020B0604030504040204" pitchFamily="34" charset="0"/>
                <a:cs typeface="Tahoma" panose="020B0604030504040204" pitchFamily="34" charset="0"/>
              </a:rPr>
              <a:t>opportunities</a:t>
            </a:r>
            <a:r>
              <a:rPr lang="en-US" sz="1100" i="1" dirty="0" smtClean="0">
                <a:latin typeface="Tahoma" panose="020B0604030504040204" pitchFamily="34" charset="0"/>
                <a:ea typeface="Tahoma" panose="020B0604030504040204" pitchFamily="34" charset="0"/>
                <a:cs typeface="Tahoma" panose="020B0604030504040204" pitchFamily="34" charset="0"/>
              </a:rPr>
              <a:t>.</a:t>
            </a:r>
            <a:endParaRPr lang="it-IT" sz="1100" dirty="0">
              <a:latin typeface="Tahoma" panose="020B0604030504040204" pitchFamily="34" charset="0"/>
              <a:ea typeface="Tahoma" panose="020B0604030504040204" pitchFamily="34" charset="0"/>
              <a:cs typeface="Tahoma" panose="020B0604030504040204" pitchFamily="34" charset="0"/>
            </a:endParaRPr>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DB1A93F-339A-4405-8646-7981EF8C754F}" type="slidenum">
              <a:rPr lang="it-IT" smtClean="0"/>
              <a:t>5</a:t>
            </a:fld>
            <a:endParaRPr lang="it-IT"/>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084" y="620688"/>
            <a:ext cx="4476750" cy="298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4435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000" b="1" u="sng" dirty="0" smtClean="0"/>
              <a:t>Same considerations in Lebanon:</a:t>
            </a:r>
            <a:endParaRPr lang="ar-LB" sz="3000" b="1" u="sng" dirty="0"/>
          </a:p>
        </p:txBody>
      </p:sp>
      <p:sp>
        <p:nvSpPr>
          <p:cNvPr id="3" name="Content Placeholder 2"/>
          <p:cNvSpPr>
            <a:spLocks noGrp="1"/>
          </p:cNvSpPr>
          <p:nvPr>
            <p:ph idx="1"/>
          </p:nvPr>
        </p:nvSpPr>
        <p:spPr/>
        <p:txBody>
          <a:bodyPr>
            <a:normAutofit fontScale="77500" lnSpcReduction="20000"/>
          </a:bodyPr>
          <a:lstStyle/>
          <a:p>
            <a:pPr algn="just" rtl="0"/>
            <a:r>
              <a:rPr lang="en-US" dirty="0" smtClean="0"/>
              <a:t>In Lebanon, Everyone </a:t>
            </a:r>
            <a:r>
              <a:rPr lang="en-US" dirty="0"/>
              <a:t>was taken by the political events and the security situation… no one has looked deeper into the slogans raised in the movement's squares that revolve around the economic justice, job opportunities and equality</a:t>
            </a:r>
            <a:r>
              <a:rPr lang="en-US" dirty="0" smtClean="0"/>
              <a:t>; </a:t>
            </a:r>
          </a:p>
          <a:p>
            <a:pPr algn="just" rtl="0"/>
            <a:r>
              <a:rPr lang="en-US" dirty="0" smtClean="0"/>
              <a:t>The </a:t>
            </a:r>
            <a:r>
              <a:rPr lang="en-US" dirty="0"/>
              <a:t>Arab and western media has focused on political freedoms</a:t>
            </a:r>
            <a:r>
              <a:rPr lang="en-US" dirty="0" smtClean="0"/>
              <a:t>. </a:t>
            </a:r>
            <a:r>
              <a:rPr lang="en-US" dirty="0"/>
              <a:t>but the latter are useless in the absence of a development model providing the well-being and development of the social classes; </a:t>
            </a:r>
            <a:endParaRPr lang="en-US" dirty="0" smtClean="0"/>
          </a:p>
          <a:p>
            <a:pPr algn="just" rtl="0"/>
            <a:r>
              <a:rPr lang="en-US" dirty="0" smtClean="0"/>
              <a:t>Nowadays</a:t>
            </a:r>
            <a:r>
              <a:rPr lang="en-US" dirty="0"/>
              <a:t>, in Lebanon (as well in all Arab countries), we suffer from chronic social and economic problems (such as the rural areas and the conditions of their populations, the great deterioration of the agricultural production and food </a:t>
            </a:r>
            <a:r>
              <a:rPr lang="en-US" dirty="0" smtClean="0"/>
              <a:t>security…).</a:t>
            </a:r>
          </a:p>
          <a:p>
            <a:pPr algn="just" rtl="0"/>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3784762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a:t>Lebanese security </a:t>
            </a:r>
            <a:r>
              <a:rPr lang="en-US" b="1" u="sng" dirty="0" smtClean="0"/>
              <a:t>issues: </a:t>
            </a:r>
            <a:endParaRPr lang="ar-LB" dirty="0"/>
          </a:p>
        </p:txBody>
      </p:sp>
      <p:sp>
        <p:nvSpPr>
          <p:cNvPr id="3" name="Content Placeholder 2"/>
          <p:cNvSpPr>
            <a:spLocks noGrp="1"/>
          </p:cNvSpPr>
          <p:nvPr>
            <p:ph idx="1"/>
          </p:nvPr>
        </p:nvSpPr>
        <p:spPr/>
        <p:txBody>
          <a:bodyPr>
            <a:normAutofit fontScale="47500" lnSpcReduction="20000"/>
          </a:bodyPr>
          <a:lstStyle/>
          <a:p>
            <a:pPr algn="l" rtl="0"/>
            <a:r>
              <a:rPr lang="en-US" dirty="0"/>
              <a:t>Lebanon has experienced many big challenges, during the past few years. And we perfectly realize that the whole world is viewings us through the perspective of the Syria incidents, and we know very well that our country is at a very dedicate crossroad, in his history due to the ever regional challenges</a:t>
            </a:r>
            <a:r>
              <a:rPr lang="en-US" dirty="0" smtClean="0"/>
              <a:t>.</a:t>
            </a:r>
          </a:p>
          <a:p>
            <a:pPr marL="0" indent="0" algn="l">
              <a:buNone/>
            </a:pPr>
            <a:r>
              <a:rPr lang="en-US" dirty="0"/>
              <a:t>When we speak of the impact of the Syrian refugees on Lebanon we have to highlight not only the humanitarian impact, but also : </a:t>
            </a:r>
          </a:p>
          <a:p>
            <a:pPr lvl="1" algn="l" rtl="0"/>
            <a:r>
              <a:rPr lang="en-US" dirty="0"/>
              <a:t>The Demographic Impact. </a:t>
            </a:r>
          </a:p>
          <a:p>
            <a:pPr lvl="1" algn="l" rtl="0"/>
            <a:r>
              <a:rPr lang="en-US" dirty="0"/>
              <a:t>The Economic/Development Impact. </a:t>
            </a:r>
          </a:p>
          <a:p>
            <a:pPr lvl="1" algn="l" rtl="0"/>
            <a:r>
              <a:rPr lang="en-US" dirty="0"/>
              <a:t>The Security/Political Impact</a:t>
            </a:r>
            <a:r>
              <a:rPr lang="en-US" dirty="0" smtClean="0"/>
              <a:t>.</a:t>
            </a:r>
          </a:p>
          <a:p>
            <a:pPr lvl="1" algn="l" rtl="0"/>
            <a:r>
              <a:rPr lang="en-US" dirty="0" smtClean="0">
                <a:latin typeface="Tahoma" panose="020B0604030504040204" pitchFamily="34" charset="0"/>
                <a:ea typeface="Tahoma" panose="020B0604030504040204" pitchFamily="34" charset="0"/>
                <a:cs typeface="Tahoma" panose="020B0604030504040204" pitchFamily="34" charset="0"/>
              </a:rPr>
              <a:t>The criminal impact</a:t>
            </a:r>
            <a:endParaRPr lang="it-IT" dirty="0">
              <a:latin typeface="Tahoma" panose="020B0604030504040204" pitchFamily="34" charset="0"/>
              <a:ea typeface="Tahoma" panose="020B0604030504040204" pitchFamily="34" charset="0"/>
              <a:cs typeface="Tahoma" panose="020B0604030504040204" pitchFamily="34" charset="0"/>
            </a:endParaRPr>
          </a:p>
          <a:p>
            <a:pPr algn="just" rtl="0"/>
            <a:r>
              <a:rPr lang="en-US" dirty="0" smtClean="0"/>
              <a:t>The </a:t>
            </a:r>
            <a:r>
              <a:rPr lang="en-US" dirty="0"/>
              <a:t>stability and security of societies are no longer confined to borders control or internal security in terms of law enforcement but also they encompass job opportunities, social guarantees, political participation and stability and ethnics groups</a:t>
            </a:r>
            <a:r>
              <a:rPr lang="en-US" dirty="0" smtClean="0"/>
              <a:t>.</a:t>
            </a:r>
          </a:p>
          <a:p>
            <a:pPr algn="just" rtl="0"/>
            <a:r>
              <a:rPr lang="en-US" b="1" dirty="0"/>
              <a:t>Nowadays, Lebanon suffers from terrorist acts aiming at undermining security, peace and stability:</a:t>
            </a:r>
          </a:p>
          <a:p>
            <a:pPr algn="just" rtl="0"/>
            <a:r>
              <a:rPr lang="en-US" dirty="0"/>
              <a:t>Lebanon has turned into forms of </a:t>
            </a:r>
            <a:r>
              <a:rPr lang="en-US" b="1" dirty="0"/>
              <a:t>religious extremism (since august 2014)</a:t>
            </a:r>
            <a:r>
              <a:rPr lang="en-US" dirty="0"/>
              <a:t>, which later developed into violence and terrorism;  the terrorist organizations (such as </a:t>
            </a:r>
            <a:r>
              <a:rPr lang="en-US" dirty="0" err="1"/>
              <a:t>Daech</a:t>
            </a:r>
            <a:r>
              <a:rPr lang="en-US" dirty="0"/>
              <a:t> and al-</a:t>
            </a:r>
            <a:r>
              <a:rPr lang="en-US" dirty="0" err="1"/>
              <a:t>Nusra</a:t>
            </a:r>
            <a:r>
              <a:rPr lang="en-US" dirty="0"/>
              <a:t>), are still, militarizing in </a:t>
            </a:r>
            <a:r>
              <a:rPr lang="en-US" dirty="0" err="1"/>
              <a:t>Bekaa</a:t>
            </a:r>
            <a:r>
              <a:rPr lang="en-US" dirty="0"/>
              <a:t> border and are capturing hostages among the Lebanese Army Forces and the Interior Security Forces.</a:t>
            </a:r>
          </a:p>
          <a:p>
            <a:pPr algn="just" rtl="0"/>
            <a:endParaRPr lang="en-US" dirty="0"/>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400928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pPr algn="l" rtl="0"/>
            <a:r>
              <a:rPr lang="en-US" sz="3800" b="1" u="sng" dirty="0" smtClean="0"/>
              <a:t>Violent crimes committing by Terrorist Organizations in Lebanon: </a:t>
            </a:r>
            <a:endParaRPr lang="ar-LB" sz="3800" dirty="0"/>
          </a:p>
        </p:txBody>
      </p:sp>
      <p:sp>
        <p:nvSpPr>
          <p:cNvPr id="3" name="Content Placeholder 2"/>
          <p:cNvSpPr>
            <a:spLocks noGrp="1"/>
          </p:cNvSpPr>
          <p:nvPr>
            <p:ph idx="1"/>
          </p:nvPr>
        </p:nvSpPr>
        <p:spPr/>
        <p:txBody>
          <a:bodyPr>
            <a:normAutofit fontScale="70000" lnSpcReduction="20000"/>
          </a:bodyPr>
          <a:lstStyle/>
          <a:p>
            <a:pPr algn="just" rtl="0"/>
            <a:r>
              <a:rPr lang="en-US" dirty="0" smtClean="0"/>
              <a:t>These terrorist </a:t>
            </a:r>
            <a:r>
              <a:rPr lang="en-US" dirty="0"/>
              <a:t>groups (or the extremist organizations) are committing </a:t>
            </a:r>
            <a:r>
              <a:rPr lang="en-US" dirty="0" smtClean="0"/>
              <a:t>dangerous </a:t>
            </a:r>
            <a:r>
              <a:rPr lang="en-US" dirty="0"/>
              <a:t>and </a:t>
            </a:r>
            <a:r>
              <a:rPr lang="en-US" b="1" dirty="0"/>
              <a:t>flagrant crimes varying between murders, robbery, kidnaping, violation of religious temples, sabotage</a:t>
            </a:r>
            <a:r>
              <a:rPr lang="en-US" dirty="0"/>
              <a:t>, we can add  the </a:t>
            </a:r>
            <a:r>
              <a:rPr lang="en-US" b="1" dirty="0"/>
              <a:t>horror feelings instilled in Lebanese people</a:t>
            </a:r>
            <a:r>
              <a:rPr lang="en-US" dirty="0"/>
              <a:t>.</a:t>
            </a:r>
          </a:p>
          <a:p>
            <a:pPr algn="just" rtl="0"/>
            <a:r>
              <a:rPr lang="en-US" dirty="0"/>
              <a:t>These groups attack residential and popular neighborhoods, residential area or even our entire country…</a:t>
            </a:r>
          </a:p>
          <a:p>
            <a:pPr algn="just" rtl="0"/>
            <a:r>
              <a:rPr lang="en-US" dirty="0"/>
              <a:t>The </a:t>
            </a:r>
            <a:r>
              <a:rPr lang="en-US" b="1" u="sng" dirty="0"/>
              <a:t>terrorist victims </a:t>
            </a:r>
            <a:r>
              <a:rPr lang="en-US" dirty="0"/>
              <a:t>are not only some Lebanese individuals but the entire Lebanese population, including innocent women, children, young men, politicians, policemen,  the diplomatic mission,  religious men , and intellectuals elites… </a:t>
            </a:r>
          </a:p>
          <a:p>
            <a:pPr algn="just" rtl="0"/>
            <a:r>
              <a:rPr lang="en-US" sz="3600" dirty="0"/>
              <a:t>however, the  </a:t>
            </a:r>
            <a:r>
              <a:rPr lang="en-US" sz="3600" b="1" dirty="0"/>
              <a:t>military and security agencies </a:t>
            </a:r>
            <a:r>
              <a:rPr lang="en-US" sz="3600" dirty="0"/>
              <a:t>have succeeded in fighting a big number of extremist terrorist organizations and groups and in disclosing some of their members.   </a:t>
            </a:r>
          </a:p>
          <a:p>
            <a:pPr algn="l" rtl="0"/>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167595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b="1" dirty="0" smtClean="0"/>
              <a:t>I. What </a:t>
            </a:r>
            <a:r>
              <a:rPr lang="en-US" sz="3200" b="1" dirty="0"/>
              <a:t>are the most important impacts </a:t>
            </a:r>
            <a:r>
              <a:rPr lang="en-US" sz="3200" b="1" dirty="0" smtClean="0"/>
              <a:t>of the violent crimes in Arab countries on  </a:t>
            </a:r>
            <a:r>
              <a:rPr lang="en-US" sz="3200" b="1" dirty="0"/>
              <a:t>the Lebanese economic sector?</a:t>
            </a:r>
            <a:br>
              <a:rPr lang="en-US" sz="3200" b="1" dirty="0"/>
            </a:br>
            <a:endParaRPr lang="ar-LB" sz="3000" b="1" dirty="0"/>
          </a:p>
        </p:txBody>
      </p:sp>
      <p:sp>
        <p:nvSpPr>
          <p:cNvPr id="3" name="Content Placeholder 2"/>
          <p:cNvSpPr>
            <a:spLocks noGrp="1"/>
          </p:cNvSpPr>
          <p:nvPr>
            <p:ph idx="1"/>
          </p:nvPr>
        </p:nvSpPr>
        <p:spPr/>
        <p:txBody>
          <a:bodyPr>
            <a:normAutofit fontScale="47500" lnSpcReduction="20000"/>
          </a:bodyPr>
          <a:lstStyle/>
          <a:p>
            <a:pPr lvl="0" algn="just" rtl="0"/>
            <a:r>
              <a:rPr lang="en-US" dirty="0" smtClean="0"/>
              <a:t>1. </a:t>
            </a:r>
            <a:r>
              <a:rPr lang="en-US" sz="6300" b="1" u="sng" dirty="0" smtClean="0"/>
              <a:t>Economic Impacts on Lebanese Economy</a:t>
            </a:r>
            <a:r>
              <a:rPr lang="en-US" dirty="0" smtClean="0"/>
              <a:t>:</a:t>
            </a:r>
          </a:p>
          <a:p>
            <a:pPr lvl="0" algn="just" rtl="0"/>
            <a:endParaRPr lang="en-US" dirty="0" smtClean="0"/>
          </a:p>
          <a:p>
            <a:pPr lvl="0" algn="just" rtl="0"/>
            <a:r>
              <a:rPr lang="en-US" dirty="0" smtClean="0"/>
              <a:t>The </a:t>
            </a:r>
            <a:r>
              <a:rPr lang="en-US" dirty="0"/>
              <a:t>decrease of direct foreign investments ( (around  65%), due to the security instability); </a:t>
            </a:r>
          </a:p>
          <a:p>
            <a:pPr lvl="0" algn="just" rtl="0"/>
            <a:endParaRPr lang="en-US" dirty="0"/>
          </a:p>
          <a:p>
            <a:pPr lvl="0" algn="just" rtl="0"/>
            <a:r>
              <a:rPr lang="en-US" dirty="0"/>
              <a:t>A huge escape of capitals and a disruption of the National &amp; International companies' activities;</a:t>
            </a:r>
          </a:p>
          <a:p>
            <a:pPr lvl="0" algn="just" rtl="0"/>
            <a:endParaRPr lang="en-US" dirty="0"/>
          </a:p>
          <a:p>
            <a:pPr lvl="0" algn="just" rtl="0"/>
            <a:r>
              <a:rPr lang="en-US" dirty="0"/>
              <a:t>The decrease of  the movement of importation (more than 45%);</a:t>
            </a:r>
          </a:p>
          <a:p>
            <a:pPr lvl="0" algn="just" rtl="0"/>
            <a:endParaRPr lang="en-US" dirty="0"/>
          </a:p>
          <a:p>
            <a:pPr algn="just" rtl="0"/>
            <a:r>
              <a:rPr lang="en-US" dirty="0"/>
              <a:t>The decrease of  the movement of exportation: industrial exportation(15%)  and the agricultural  exportation (25%);</a:t>
            </a:r>
          </a:p>
          <a:p>
            <a:pPr lvl="0" algn="just" rtl="0"/>
            <a:endParaRPr lang="en-US" dirty="0"/>
          </a:p>
          <a:p>
            <a:pPr lvl="0" algn="just" rtl="0"/>
            <a:r>
              <a:rPr lang="en-US" dirty="0"/>
              <a:t>The deterioration of economic growth's rate  (0%) and general incomes;</a:t>
            </a:r>
          </a:p>
          <a:p>
            <a:pPr lvl="0" algn="just" rtl="0"/>
            <a:endParaRPr lang="en-US" dirty="0"/>
          </a:p>
          <a:p>
            <a:pPr lvl="0" algn="just" rtl="0"/>
            <a:r>
              <a:rPr lang="en-US" dirty="0"/>
              <a:t>The decline of the scientific research;</a:t>
            </a:r>
          </a:p>
          <a:p>
            <a:pPr lvl="0" algn="just" rtl="0"/>
            <a:endParaRPr lang="en-US" dirty="0"/>
          </a:p>
          <a:p>
            <a:pPr lvl="0" algn="just" rtl="0"/>
            <a:r>
              <a:rPr lang="en-US" dirty="0"/>
              <a:t>The misuse of available resources waste and favoritism;</a:t>
            </a:r>
          </a:p>
          <a:p>
            <a:pPr lvl="0" algn="just" rtl="0"/>
            <a:endParaRPr lang="en-US" dirty="0"/>
          </a:p>
          <a:p>
            <a:pPr lvl="0" algn="just" rtl="0"/>
            <a:r>
              <a:rPr lang="en-US" dirty="0"/>
              <a:t>The sabotage of some infrastructure, and the destruction of buildings and public or private sector</a:t>
            </a:r>
            <a:r>
              <a:rPr lang="en-US" dirty="0" smtClean="0"/>
              <a:t>..</a:t>
            </a:r>
            <a:endParaRPr lang="ar-LB" dirty="0"/>
          </a:p>
        </p:txBody>
      </p:sp>
      <p:sp>
        <p:nvSpPr>
          <p:cNvPr id="4" name="Date Placeholder 3"/>
          <p:cNvSpPr>
            <a:spLocks noGrp="1"/>
          </p:cNvSpPr>
          <p:nvPr>
            <p:ph type="dt" sz="half" idx="10"/>
          </p:nvPr>
        </p:nvSpPr>
        <p:spPr/>
        <p:txBody>
          <a:bodyPr/>
          <a:lstStyle/>
          <a:p>
            <a:fld id="{D8D833C1-FBCA-4D05-8B44-A1EAFDF88F0F}" type="datetime1">
              <a:rPr lang="en-US" smtClean="0"/>
              <a:t>2/21/2017</a:t>
            </a:fld>
            <a:endParaRPr lang="ar-LB"/>
          </a:p>
        </p:txBody>
      </p:sp>
      <p:sp>
        <p:nvSpPr>
          <p:cNvPr id="5" name="Footer Placeholder 4"/>
          <p:cNvSpPr>
            <a:spLocks noGrp="1"/>
          </p:cNvSpPr>
          <p:nvPr>
            <p:ph type="ftr" sz="quarter" idx="11"/>
          </p:nvPr>
        </p:nvSpPr>
        <p:spPr/>
        <p:txBody>
          <a:bodyPr/>
          <a:lstStyle/>
          <a:p>
            <a:r>
              <a:rPr lang="fr-FR" smtClean="0"/>
              <a:t>Dr Janane EL-KHOURY</a:t>
            </a:r>
            <a:endParaRPr lang="ar-LB"/>
          </a:p>
        </p:txBody>
      </p:sp>
    </p:spTree>
    <p:extLst>
      <p:ext uri="{BB962C8B-B14F-4D97-AF65-F5344CB8AC3E}">
        <p14:creationId xmlns:p14="http://schemas.microsoft.com/office/powerpoint/2010/main" val="2683923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3415</Words>
  <Application>Microsoft Office PowerPoint</Application>
  <PresentationFormat>On-screen Show (4:3)</PresentationFormat>
  <Paragraphs>286</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Sylfaen</vt:lpstr>
      <vt:lpstr>Tahoma</vt:lpstr>
      <vt:lpstr>Times New Roman</vt:lpstr>
      <vt:lpstr>Office Theme</vt:lpstr>
      <vt:lpstr>Violent crimes in  the Middle East and in Lebanon during the last few years </vt:lpstr>
      <vt:lpstr>Content of the Lecture:</vt:lpstr>
      <vt:lpstr>Overview:</vt:lpstr>
      <vt:lpstr>   The "Arab Spring", in all the Arab countries, is leaded by the Youth element…  </vt:lpstr>
      <vt:lpstr>Why Syrians leaves the regional host countries for Lebanon and other countries ?</vt:lpstr>
      <vt:lpstr>Same considerations in Lebanon:</vt:lpstr>
      <vt:lpstr>Lebanese security issues: </vt:lpstr>
      <vt:lpstr>Violent crimes committing by Terrorist Organizations in Lebanon: </vt:lpstr>
      <vt:lpstr>I. What are the most important impacts of the violent crimes in Arab countries on  the Lebanese economic sector? </vt:lpstr>
      <vt:lpstr>  II. Social Impacts (I):   </vt:lpstr>
      <vt:lpstr>Social impacts (II):</vt:lpstr>
      <vt:lpstr>The factors that feeds the criminal activities:</vt:lpstr>
      <vt:lpstr>PowerPoint Presentation</vt:lpstr>
      <vt:lpstr> Cross border organized crimes: Between Reality and perspectives in Lebanon </vt:lpstr>
      <vt:lpstr>Security Impact of the Syrian Crisis on Lebanon:</vt:lpstr>
      <vt:lpstr>International financial Crimes: Money laundering</vt:lpstr>
      <vt:lpstr>Terrorist crimes  and the Lebanese experience </vt:lpstr>
      <vt:lpstr> Corruption </vt:lpstr>
      <vt:lpstr>Trafficking in persons</vt:lpstr>
      <vt:lpstr> Smuggling of migrants: </vt:lpstr>
      <vt:lpstr> Drug trafficking </vt:lpstr>
      <vt:lpstr>Conclusion and future perspectives:</vt:lpstr>
      <vt:lpstr>Suggestions On the legal level:</vt:lpstr>
      <vt:lpstr>PowerPoint Presentation</vt:lpstr>
      <vt:lpstr>On the socio-economic level:</vt:lpstr>
      <vt:lpstr> on the cultural and intellectual level: </vt:lpstr>
      <vt:lpstr>On a General level (I) :</vt:lpstr>
      <vt:lpstr>On a General level (II)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challenges and its impact  on socio-economic development in Lebanon</dc:title>
  <dc:creator>JK</dc:creator>
  <cp:lastModifiedBy>Administrator</cp:lastModifiedBy>
  <cp:revision>72</cp:revision>
  <dcterms:created xsi:type="dcterms:W3CDTF">2016-05-10T12:39:46Z</dcterms:created>
  <dcterms:modified xsi:type="dcterms:W3CDTF">2017-02-21T06:23:08Z</dcterms:modified>
</cp:coreProperties>
</file>